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sldIdLst>
    <p:sldId id="256" r:id="rId2"/>
    <p:sldId id="268" r:id="rId3"/>
    <p:sldId id="272" r:id="rId4"/>
    <p:sldId id="273" r:id="rId5"/>
    <p:sldId id="269" r:id="rId6"/>
    <p:sldId id="270" r:id="rId7"/>
    <p:sldId id="264" r:id="rId8"/>
    <p:sldId id="266" r:id="rId9"/>
    <p:sldId id="267" r:id="rId10"/>
    <p:sldId id="260" r:id="rId11"/>
    <p:sldId id="265" r:id="rId12"/>
    <p:sldId id="258" r:id="rId13"/>
  </p:sldIdLst>
  <p:sldSz cx="9144000" cy="6858000" type="screen4x3"/>
  <p:notesSz cx="6858000" cy="9144000"/>
  <p:custDataLst>
    <p:tags r:id="rId15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11" autoAdjust="0"/>
    <p:restoredTop sz="90929" autoAdjust="0"/>
  </p:normalViewPr>
  <p:slideViewPr>
    <p:cSldViewPr>
      <p:cViewPr>
        <p:scale>
          <a:sx n="75" d="100"/>
          <a:sy n="75" d="100"/>
        </p:scale>
        <p:origin x="-11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CC5C8-6312-402B-8DE9-72D8D4401C91}" type="datetimeFigureOut">
              <a:rPr lang="nl-NL" smtClean="0"/>
              <a:pPr/>
              <a:t>25-11-2014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85AC7-D60F-4D17-803B-34D3B8D1E5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85AC7-D60F-4D17-803B-34D3B8D1E568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562475" y="0"/>
            <a:ext cx="4581525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037138" y="2878138"/>
            <a:ext cx="3598862" cy="857250"/>
          </a:xfrm>
        </p:spPr>
        <p:txBody>
          <a:bodyPr/>
          <a:lstStyle>
            <a:lvl1pPr defTabSz="608013" eaLnBrk="0" hangingPunct="0"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037138" y="3778250"/>
            <a:ext cx="3598862" cy="1752600"/>
          </a:xfrm>
        </p:spPr>
        <p:txBody>
          <a:bodyPr/>
          <a:lstStyle>
            <a:lvl1pPr marL="0" indent="1588" defTabSz="608013" eaLnBrk="0" hangingPunct="0">
              <a:buFont typeface="Arial" charset="0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het opmaakprofiel van de modelondertitel te bewerken</a:t>
            </a: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5037138" y="6515100"/>
            <a:ext cx="3932237" cy="209550"/>
          </a:xfrm>
        </p:spPr>
        <p:txBody>
          <a:bodyPr anchor="t"/>
          <a:lstStyle>
            <a:lvl1pPr algn="l">
              <a:defRPr/>
            </a:lvl1pPr>
          </a:lstStyle>
          <a:p>
            <a:fld id="{58738A79-0EEF-4749-8A97-F6E266F25E98}" type="datetime3">
              <a:rPr lang="en-US" smtClean="0"/>
              <a:pPr/>
              <a:t>25 November 2014</a:t>
            </a:fld>
            <a:endParaRPr lang="nl-NL" dirty="0"/>
          </a:p>
        </p:txBody>
      </p:sp>
      <p:pic>
        <p:nvPicPr>
          <p:cNvPr id="9" name="Afbeelding 8" descr="ROe_IM_Logo_1_RGB_diap.PNG"/>
          <p:cNvPicPr>
            <a:picLocks noChangeAspect="1"/>
          </p:cNvPicPr>
          <p:nvPr userDrawn="1"/>
        </p:nvPicPr>
        <p:blipFill>
          <a:blip r:embed="rId2" cstate="print"/>
          <a:srcRect l="45335" t="12392"/>
          <a:stretch>
            <a:fillRect/>
          </a:stretch>
        </p:blipFill>
        <p:spPr>
          <a:xfrm>
            <a:off x="4246144" y="0"/>
            <a:ext cx="3684180" cy="20486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4D3DCD-78F2-4C02-80EF-E6C3442401A7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marL="0" marR="0" indent="0" algn="r" defTabSz="608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14 February 2011</a:t>
            </a:r>
            <a:endParaRPr lang="nl-NL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67513" y="1293813"/>
            <a:ext cx="2100262" cy="491331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66725" y="1293813"/>
            <a:ext cx="6148388" cy="49133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EBBB1C-FD6D-4964-872D-637C2E61DE24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marL="0" marR="0" indent="0" algn="r" defTabSz="608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0F74DA9D-FB39-451B-A108-771D65D092FA}" type="datetime3">
              <a:rPr lang="en-US" smtClean="0"/>
              <a:pPr/>
              <a:t>25 November 2014</a:t>
            </a:fld>
            <a:endParaRPr lang="nl-NL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293813"/>
            <a:ext cx="8401050" cy="4921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66725" y="2068513"/>
            <a:ext cx="4124325" cy="413861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743450" y="2068513"/>
            <a:ext cx="4124325" cy="4138612"/>
          </a:xfrm>
        </p:spPr>
        <p:txBody>
          <a:bodyPr/>
          <a:lstStyle/>
          <a:p>
            <a:r>
              <a:rPr lang="nl-NL" smtClean="0"/>
              <a:t>Klik op het pictogram als u een illustratie wilt toevoegen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466725" y="6611938"/>
            <a:ext cx="1905000" cy="119062"/>
          </a:xfrm>
        </p:spPr>
        <p:txBody>
          <a:bodyPr/>
          <a:lstStyle>
            <a:lvl1pPr>
              <a:defRPr/>
            </a:lvl1pPr>
          </a:lstStyle>
          <a:p>
            <a:fld id="{C0E4B359-E2E3-44DC-A349-1126A74EF1B4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>
          <a:xfrm>
            <a:off x="7264400" y="6611938"/>
            <a:ext cx="1508125" cy="119062"/>
          </a:xfrm>
        </p:spPr>
        <p:txBody>
          <a:bodyPr/>
          <a:lstStyle>
            <a:lvl1pPr>
              <a:defRPr/>
            </a:lvl1pPr>
          </a:lstStyle>
          <a:p>
            <a:fld id="{B90AA795-8750-4112-8D3F-5758D0F39CE8}" type="datetime3">
              <a:rPr lang="en-US" smtClean="0"/>
              <a:pPr/>
              <a:t>25 November 2014</a:t>
            </a:fld>
            <a:endParaRPr lang="nl-NL" dirty="0" smtClean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CDB467-7873-4513-AFB0-64C93AB0D52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D8E99C1-6DCF-4CA8-A0BB-D46F2958C00D}" type="datetime3">
              <a:rPr lang="en-US" smtClean="0"/>
              <a:pPr/>
              <a:t>25 November 2014</a:t>
            </a:fld>
            <a:endParaRPr lang="nl-NL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D84257-ED32-48C1-8368-C36FAEBD5AE4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4459A10-B237-4918-9E78-1F2F92E8F41A}" type="datetime3">
              <a:rPr lang="en-US" smtClean="0"/>
              <a:pPr/>
              <a:t>25 November 2014</a:t>
            </a:fld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66725" y="2068513"/>
            <a:ext cx="4124325" cy="41386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43450" y="2068513"/>
            <a:ext cx="4124325" cy="41386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EFCD2F-3854-4509-94B1-251D221B176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6A8A896-DF00-4C5E-BB22-4BB27341767B}" type="datetime3">
              <a:rPr lang="en-US" smtClean="0"/>
              <a:pPr/>
              <a:t>25 November 2014</a:t>
            </a:fld>
            <a:endParaRPr lang="nl-NL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8DFE5E-4DF5-4E22-BF27-B57155238CA5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14 February 2011</a:t>
            </a:r>
            <a:endParaRPr lang="nl-NL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2C4F18-1084-43BB-8F0C-8DDEC76DCA47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6A994CB-1F92-4C91-953F-734AC77056FB}" type="datetime3">
              <a:rPr lang="en-US" smtClean="0"/>
              <a:pPr/>
              <a:t>25 November 2014</a:t>
            </a:fld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FF4269-9A2A-402C-95A8-1E64AE3A37F9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65B0BAA-DBE6-46A0-A778-60431F634DD6}" type="datetime3">
              <a:rPr lang="en-US" smtClean="0"/>
              <a:pPr/>
              <a:t>25 November 2014</a:t>
            </a:fld>
            <a:endParaRPr lang="nl-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E2487A-4EC9-4160-846D-E5DD7CFD4F63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marL="0" marR="0" indent="0" algn="r" defTabSz="608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67F91C8B-5689-4E96-80D0-65BB65C00E44}" type="datetime3">
              <a:rPr lang="en-US" smtClean="0"/>
              <a:pPr/>
              <a:t>25 November 2014</a:t>
            </a:fld>
            <a:endParaRPr lang="nl-NL" dirty="0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CDE4C3-FD53-4754-8387-ED0250ADD0E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1DD6BB2-EB94-4FAE-A149-4F64DDD88762}" type="datetime3">
              <a:rPr lang="en-US" smtClean="0"/>
              <a:pPr/>
              <a:t>25 November 2014</a:t>
            </a:fld>
            <a:endParaRPr lang="nl-NL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10112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6350000"/>
            <a:ext cx="9144000" cy="50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1293813"/>
            <a:ext cx="84010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2068513"/>
            <a:ext cx="840105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6725" y="6611938"/>
            <a:ext cx="1905000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fld id="{A7767DB5-9DBB-4547-9226-1DA966EC9086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64400" y="6611938"/>
            <a:ext cx="1508125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fld id="{11EC5AFD-569C-4F7D-8057-E6B51A727791}" type="datetime3">
              <a:rPr lang="en-US" smtClean="0"/>
              <a:pPr/>
              <a:t>25 November 2014</a:t>
            </a:fld>
            <a:endParaRPr lang="nl-NL" dirty="0"/>
          </a:p>
        </p:txBody>
      </p:sp>
      <p:pic>
        <p:nvPicPr>
          <p:cNvPr id="9225" name="Picture 9" descr="Z:\KA\Carma\DocSys\Customers\VenW Rijksbreed\Models\Presentaties\background_pictures\logo wit\RO_VW_diap.png"/>
          <p:cNvPicPr>
            <a:picLocks noChangeAspect="1" noChangeArrowheads="1"/>
          </p:cNvPicPr>
          <p:nvPr/>
        </p:nvPicPr>
        <p:blipFill>
          <a:blip r:embed="rId14" cstate="print"/>
          <a:srcRect l="46451" t="15443" r="46289" b="20656"/>
          <a:stretch>
            <a:fillRect/>
          </a:stretch>
        </p:blipFill>
        <p:spPr bwMode="auto">
          <a:xfrm>
            <a:off x="4376738" y="0"/>
            <a:ext cx="3937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7" y="6525344"/>
            <a:ext cx="2736304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 smtClean="0"/>
              <a:t>Ministerie van Infrastructuur en Milieu</a:t>
            </a:r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hinne.groot@minienm.n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Railway </a:t>
            </a:r>
            <a:r>
              <a:rPr lang="nl-NL" dirty="0" err="1" smtClean="0"/>
              <a:t>competitiveness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Hinne Groot, </a:t>
            </a:r>
            <a:r>
              <a:rPr lang="nl-NL" dirty="0" err="1" smtClean="0"/>
              <a:t>Netherlands</a:t>
            </a:r>
            <a:r>
              <a:rPr lang="nl-NL" dirty="0" smtClean="0"/>
              <a:t> </a:t>
            </a:r>
            <a:r>
              <a:rPr lang="nl-NL" dirty="0" err="1" smtClean="0"/>
              <a:t>ministry</a:t>
            </a:r>
            <a:endParaRPr lang="nl-NL" dirty="0" smtClean="0"/>
          </a:p>
          <a:p>
            <a:r>
              <a:rPr lang="nl-NL" dirty="0" smtClean="0"/>
              <a:t>25th November 2014</a:t>
            </a:r>
          </a:p>
          <a:p>
            <a:r>
              <a:rPr lang="nl-NL" dirty="0" smtClean="0"/>
              <a:t>UN ECE SC.2 workshop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25 November 2014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Long term rail </a:t>
            </a:r>
            <a:r>
              <a:rPr lang="nl-NL" dirty="0" err="1" smtClean="0"/>
              <a:t>strategy</a:t>
            </a:r>
            <a:r>
              <a:rPr lang="nl-NL" dirty="0" smtClean="0"/>
              <a:t>, </a:t>
            </a:r>
            <a:r>
              <a:rPr lang="nl-NL" dirty="0" err="1" smtClean="0"/>
              <a:t>challenges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Railway services, </a:t>
            </a:r>
            <a:r>
              <a:rPr lang="nl-NL" dirty="0" err="1" smtClean="0"/>
              <a:t>general</a:t>
            </a:r>
            <a:endParaRPr lang="nl-NL" dirty="0" smtClean="0"/>
          </a:p>
          <a:p>
            <a:pPr lvl="1"/>
            <a:r>
              <a:rPr lang="nl-NL" dirty="0" err="1" smtClean="0"/>
              <a:t>Improve</a:t>
            </a:r>
            <a:r>
              <a:rPr lang="nl-NL" dirty="0" smtClean="0"/>
              <a:t> </a:t>
            </a:r>
            <a:r>
              <a:rPr lang="nl-NL" dirty="0" err="1" smtClean="0"/>
              <a:t>reliability</a:t>
            </a:r>
            <a:r>
              <a:rPr lang="nl-NL" dirty="0" smtClean="0"/>
              <a:t> of </a:t>
            </a:r>
            <a:r>
              <a:rPr lang="nl-NL" dirty="0" err="1" smtClean="0"/>
              <a:t>railway</a:t>
            </a:r>
            <a:r>
              <a:rPr lang="nl-NL" dirty="0" smtClean="0"/>
              <a:t> services; coping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mayor</a:t>
            </a:r>
            <a:r>
              <a:rPr lang="nl-NL" dirty="0" smtClean="0"/>
              <a:t> </a:t>
            </a:r>
            <a:r>
              <a:rPr lang="nl-NL" dirty="0" err="1" smtClean="0"/>
              <a:t>disturbances</a:t>
            </a:r>
            <a:r>
              <a:rPr lang="nl-NL" dirty="0" smtClean="0"/>
              <a:t>, </a:t>
            </a:r>
            <a:r>
              <a:rPr lang="nl-NL" dirty="0" err="1" smtClean="0"/>
              <a:t>including</a:t>
            </a:r>
            <a:r>
              <a:rPr lang="nl-NL" dirty="0" smtClean="0"/>
              <a:t> </a:t>
            </a:r>
            <a:r>
              <a:rPr lang="nl-NL" dirty="0" err="1" smtClean="0"/>
              <a:t>wheather</a:t>
            </a:r>
            <a:r>
              <a:rPr lang="nl-NL" dirty="0" smtClean="0"/>
              <a:t>;</a:t>
            </a:r>
          </a:p>
          <a:p>
            <a:r>
              <a:rPr lang="nl-NL" dirty="0" smtClean="0"/>
              <a:t>Railway passenger services:</a:t>
            </a:r>
          </a:p>
          <a:p>
            <a:pPr lvl="1"/>
            <a:r>
              <a:rPr lang="nl-NL" dirty="0" err="1" smtClean="0"/>
              <a:t>Coherence</a:t>
            </a:r>
            <a:r>
              <a:rPr lang="nl-NL" dirty="0" smtClean="0"/>
              <a:t> of the </a:t>
            </a:r>
            <a:r>
              <a:rPr lang="nl-NL" dirty="0" err="1" smtClean="0"/>
              <a:t>network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passengers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main</a:t>
            </a:r>
            <a:r>
              <a:rPr lang="nl-NL" dirty="0" smtClean="0"/>
              <a:t> </a:t>
            </a:r>
            <a:r>
              <a:rPr lang="nl-NL" dirty="0" err="1" smtClean="0"/>
              <a:t>railway</a:t>
            </a:r>
            <a:r>
              <a:rPr lang="nl-NL" dirty="0" smtClean="0"/>
              <a:t> </a:t>
            </a:r>
            <a:r>
              <a:rPr lang="nl-NL" dirty="0" err="1" smtClean="0"/>
              <a:t>network</a:t>
            </a:r>
            <a:r>
              <a:rPr lang="nl-NL" dirty="0" smtClean="0"/>
              <a:t> versus </a:t>
            </a:r>
            <a:r>
              <a:rPr lang="nl-NL" dirty="0" err="1" smtClean="0"/>
              <a:t>decentralised</a:t>
            </a:r>
            <a:r>
              <a:rPr lang="nl-NL" dirty="0" smtClean="0"/>
              <a:t> </a:t>
            </a:r>
            <a:r>
              <a:rPr lang="nl-NL" dirty="0" err="1" smtClean="0"/>
              <a:t>lines</a:t>
            </a:r>
            <a:r>
              <a:rPr lang="nl-NL" dirty="0" smtClean="0"/>
              <a:t>; OV chipcard, travel </a:t>
            </a:r>
            <a:r>
              <a:rPr lang="nl-NL" dirty="0" err="1" smtClean="0"/>
              <a:t>information</a:t>
            </a:r>
            <a:r>
              <a:rPr lang="nl-NL" dirty="0" smtClean="0"/>
              <a:t>, </a:t>
            </a:r>
            <a:r>
              <a:rPr lang="nl-NL" dirty="0" err="1" smtClean="0"/>
              <a:t>connections</a:t>
            </a:r>
            <a:r>
              <a:rPr lang="nl-NL" dirty="0" smtClean="0"/>
              <a:t>, passenger </a:t>
            </a:r>
            <a:r>
              <a:rPr lang="nl-NL" dirty="0" err="1" smtClean="0"/>
              <a:t>rights</a:t>
            </a:r>
            <a:r>
              <a:rPr lang="nl-NL" dirty="0" smtClean="0"/>
              <a:t>;</a:t>
            </a:r>
          </a:p>
          <a:p>
            <a:pPr lvl="1"/>
            <a:r>
              <a:rPr lang="nl-NL" dirty="0" smtClean="0"/>
              <a:t>Efficiency </a:t>
            </a:r>
            <a:r>
              <a:rPr lang="nl-NL" dirty="0" err="1" smtClean="0"/>
              <a:t>commitment</a:t>
            </a:r>
            <a:r>
              <a:rPr lang="nl-NL" dirty="0" smtClean="0"/>
              <a:t>: </a:t>
            </a:r>
            <a:r>
              <a:rPr lang="nl-NL" dirty="0" err="1" smtClean="0"/>
              <a:t>from</a:t>
            </a:r>
            <a:r>
              <a:rPr lang="nl-NL" dirty="0" smtClean="0"/>
              <a:t> 2015 </a:t>
            </a:r>
            <a:r>
              <a:rPr lang="nl-NL" dirty="0" err="1" smtClean="0"/>
              <a:t>onwards</a:t>
            </a:r>
            <a:r>
              <a:rPr lang="nl-NL" dirty="0" smtClean="0"/>
              <a:t> NS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pay</a:t>
            </a:r>
            <a:r>
              <a:rPr lang="nl-NL" dirty="0" smtClean="0"/>
              <a:t> €180mln </a:t>
            </a:r>
            <a:r>
              <a:rPr lang="nl-NL" dirty="0" err="1" smtClean="0"/>
              <a:t>for</a:t>
            </a:r>
            <a:r>
              <a:rPr lang="nl-NL" dirty="0" smtClean="0"/>
              <a:t> the </a:t>
            </a:r>
            <a:r>
              <a:rPr lang="nl-NL" dirty="0" err="1" smtClean="0"/>
              <a:t>exclusive</a:t>
            </a:r>
            <a:r>
              <a:rPr lang="nl-NL" dirty="0" smtClean="0"/>
              <a:t> right </a:t>
            </a:r>
            <a:r>
              <a:rPr lang="nl-NL" dirty="0" err="1" smtClean="0"/>
              <a:t>annexed</a:t>
            </a:r>
            <a:r>
              <a:rPr lang="nl-NL" dirty="0" smtClean="0"/>
              <a:t> to the PSO contract </a:t>
            </a:r>
            <a:r>
              <a:rPr lang="nl-NL" dirty="0" err="1" smtClean="0"/>
              <a:t>for</a:t>
            </a:r>
            <a:r>
              <a:rPr lang="nl-NL" dirty="0" smtClean="0"/>
              <a:t> the </a:t>
            </a:r>
            <a:r>
              <a:rPr lang="nl-NL" dirty="0" err="1" smtClean="0"/>
              <a:t>main</a:t>
            </a:r>
            <a:r>
              <a:rPr lang="nl-NL" dirty="0" smtClean="0"/>
              <a:t> </a:t>
            </a:r>
            <a:r>
              <a:rPr lang="nl-NL" dirty="0" err="1" smtClean="0"/>
              <a:t>railway</a:t>
            </a:r>
            <a:r>
              <a:rPr lang="nl-NL" dirty="0" smtClean="0"/>
              <a:t> </a:t>
            </a:r>
            <a:r>
              <a:rPr lang="nl-NL" dirty="0" err="1" smtClean="0"/>
              <a:t>network</a:t>
            </a:r>
            <a:r>
              <a:rPr lang="nl-NL" dirty="0" smtClean="0"/>
              <a:t>;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25 November 2014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Long term rail </a:t>
            </a:r>
            <a:r>
              <a:rPr lang="nl-NL" dirty="0" err="1" smtClean="0"/>
              <a:t>strategy</a:t>
            </a:r>
            <a:r>
              <a:rPr lang="nl-NL" dirty="0" smtClean="0"/>
              <a:t>, </a:t>
            </a:r>
            <a:r>
              <a:rPr lang="nl-NL" dirty="0" err="1" smtClean="0"/>
              <a:t>challenges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Railway </a:t>
            </a:r>
            <a:r>
              <a:rPr lang="nl-NL" dirty="0" err="1" smtClean="0"/>
              <a:t>freight</a:t>
            </a:r>
            <a:r>
              <a:rPr lang="nl-NL" dirty="0" smtClean="0"/>
              <a:t> services:</a:t>
            </a:r>
          </a:p>
          <a:p>
            <a:pPr lvl="1"/>
            <a:r>
              <a:rPr lang="nl-NL" dirty="0" smtClean="0"/>
              <a:t>Rail </a:t>
            </a:r>
            <a:r>
              <a:rPr lang="nl-NL" dirty="0" err="1" smtClean="0"/>
              <a:t>freight</a:t>
            </a:r>
            <a:r>
              <a:rPr lang="nl-NL" dirty="0" smtClean="0"/>
              <a:t> corridors </a:t>
            </a:r>
            <a:r>
              <a:rPr lang="nl-NL" dirty="0" err="1" smtClean="0"/>
              <a:t>key</a:t>
            </a:r>
            <a:r>
              <a:rPr lang="nl-NL" dirty="0" smtClean="0"/>
              <a:t> element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Logistics</a:t>
            </a:r>
            <a:r>
              <a:rPr lang="nl-NL" dirty="0" smtClean="0"/>
              <a:t> and </a:t>
            </a:r>
            <a:r>
              <a:rPr lang="nl-NL" dirty="0" err="1" smtClean="0"/>
              <a:t>ports</a:t>
            </a:r>
            <a:r>
              <a:rPr lang="nl-NL" dirty="0" smtClean="0"/>
              <a:t> </a:t>
            </a:r>
            <a:r>
              <a:rPr lang="nl-NL" dirty="0" err="1" smtClean="0"/>
              <a:t>strategy</a:t>
            </a:r>
            <a:r>
              <a:rPr lang="nl-NL" dirty="0" smtClean="0"/>
              <a:t>;</a:t>
            </a:r>
          </a:p>
          <a:p>
            <a:endParaRPr lang="nl-NL" dirty="0" smtClean="0"/>
          </a:p>
          <a:p>
            <a:r>
              <a:rPr lang="nl-NL" dirty="0" err="1" smtClean="0"/>
              <a:t>Infrastructure</a:t>
            </a:r>
            <a:r>
              <a:rPr lang="nl-NL" dirty="0" smtClean="0"/>
              <a:t> management</a:t>
            </a:r>
          </a:p>
          <a:p>
            <a:pPr lvl="1"/>
            <a:r>
              <a:rPr lang="nl-NL" dirty="0" err="1" smtClean="0"/>
              <a:t>Capacity</a:t>
            </a:r>
            <a:r>
              <a:rPr lang="nl-NL" dirty="0" smtClean="0"/>
              <a:t> </a:t>
            </a:r>
            <a:r>
              <a:rPr lang="nl-NL" dirty="0" err="1" smtClean="0"/>
              <a:t>allocation</a:t>
            </a:r>
            <a:r>
              <a:rPr lang="nl-NL" dirty="0" smtClean="0"/>
              <a:t>: support </a:t>
            </a:r>
            <a:r>
              <a:rPr lang="nl-NL" dirty="0" err="1" smtClean="0"/>
              <a:t>optimal</a:t>
            </a:r>
            <a:r>
              <a:rPr lang="nl-NL" dirty="0" smtClean="0"/>
              <a:t> </a:t>
            </a:r>
            <a:r>
              <a:rPr lang="nl-NL" dirty="0" err="1" smtClean="0"/>
              <a:t>use</a:t>
            </a:r>
            <a:r>
              <a:rPr lang="nl-NL" dirty="0" smtClean="0"/>
              <a:t> of </a:t>
            </a:r>
            <a:r>
              <a:rPr lang="nl-NL" dirty="0" err="1" smtClean="0"/>
              <a:t>scarce</a:t>
            </a:r>
            <a:r>
              <a:rPr lang="nl-NL" dirty="0" smtClean="0"/>
              <a:t> </a:t>
            </a:r>
            <a:r>
              <a:rPr lang="nl-NL" dirty="0" err="1" smtClean="0"/>
              <a:t>capacity</a:t>
            </a:r>
            <a:r>
              <a:rPr lang="nl-NL" dirty="0" smtClean="0"/>
              <a:t>;</a:t>
            </a:r>
          </a:p>
          <a:p>
            <a:pPr lvl="1"/>
            <a:r>
              <a:rPr lang="nl-NL" dirty="0" err="1" smtClean="0"/>
              <a:t>Network</a:t>
            </a:r>
            <a:r>
              <a:rPr lang="nl-NL" dirty="0" smtClean="0"/>
              <a:t> </a:t>
            </a:r>
            <a:r>
              <a:rPr lang="nl-NL" dirty="0" err="1" smtClean="0"/>
              <a:t>wide</a:t>
            </a:r>
            <a:r>
              <a:rPr lang="nl-NL" dirty="0" smtClean="0"/>
              <a:t> </a:t>
            </a:r>
            <a:r>
              <a:rPr lang="nl-NL" dirty="0" err="1" smtClean="0"/>
              <a:t>implementation</a:t>
            </a:r>
            <a:r>
              <a:rPr lang="nl-NL" dirty="0" smtClean="0"/>
              <a:t> of ERTMS in planning </a:t>
            </a:r>
            <a:r>
              <a:rPr lang="nl-NL" dirty="0" err="1" smtClean="0"/>
              <a:t>phase</a:t>
            </a:r>
            <a:r>
              <a:rPr lang="nl-NL" dirty="0" smtClean="0"/>
              <a:t>;</a:t>
            </a:r>
          </a:p>
          <a:p>
            <a:pPr lvl="1"/>
            <a:r>
              <a:rPr lang="nl-NL" dirty="0" err="1" smtClean="0"/>
              <a:t>Infrastructure</a:t>
            </a:r>
            <a:r>
              <a:rPr lang="nl-NL" dirty="0" smtClean="0"/>
              <a:t> </a:t>
            </a:r>
            <a:r>
              <a:rPr lang="nl-NL" dirty="0" err="1" smtClean="0"/>
              <a:t>investment</a:t>
            </a:r>
            <a:r>
              <a:rPr lang="nl-NL" dirty="0" smtClean="0"/>
              <a:t> program to </a:t>
            </a:r>
            <a:r>
              <a:rPr lang="nl-NL" dirty="0" err="1" smtClean="0"/>
              <a:t>facilitate</a:t>
            </a:r>
            <a:r>
              <a:rPr lang="nl-NL" dirty="0" smtClean="0"/>
              <a:t> high </a:t>
            </a:r>
            <a:r>
              <a:rPr lang="nl-NL" dirty="0" err="1" smtClean="0"/>
              <a:t>frequency</a:t>
            </a:r>
            <a:r>
              <a:rPr lang="nl-NL" dirty="0" smtClean="0"/>
              <a:t> rail passenger services;</a:t>
            </a:r>
          </a:p>
          <a:p>
            <a:pPr lvl="1"/>
            <a:r>
              <a:rPr lang="nl-NL" dirty="0" err="1" smtClean="0"/>
              <a:t>ProRail</a:t>
            </a:r>
            <a:r>
              <a:rPr lang="nl-NL" dirty="0" smtClean="0"/>
              <a:t> </a:t>
            </a:r>
            <a:r>
              <a:rPr lang="nl-NL" dirty="0" err="1" smtClean="0"/>
              <a:t>multiannual</a:t>
            </a:r>
            <a:r>
              <a:rPr lang="nl-NL" dirty="0" smtClean="0"/>
              <a:t> contract </a:t>
            </a:r>
            <a:r>
              <a:rPr lang="nl-NL" dirty="0" err="1" smtClean="0"/>
              <a:t>includes</a:t>
            </a:r>
            <a:r>
              <a:rPr lang="nl-NL" dirty="0" smtClean="0"/>
              <a:t> efficiency target</a:t>
            </a:r>
          </a:p>
          <a:p>
            <a:pPr lvl="1"/>
            <a:endParaRPr lang="nl-NL" dirty="0" smtClean="0"/>
          </a:p>
          <a:p>
            <a:r>
              <a:rPr lang="nl-NL" dirty="0" err="1" smtClean="0"/>
              <a:t>Environmental</a:t>
            </a:r>
            <a:r>
              <a:rPr lang="nl-NL" dirty="0" smtClean="0"/>
              <a:t>: </a:t>
            </a:r>
            <a:r>
              <a:rPr lang="nl-NL" dirty="0" err="1" smtClean="0"/>
              <a:t>control</a:t>
            </a:r>
            <a:r>
              <a:rPr lang="nl-NL" dirty="0" smtClean="0"/>
              <a:t> </a:t>
            </a:r>
            <a:r>
              <a:rPr lang="nl-NL" dirty="0" err="1" smtClean="0"/>
              <a:t>noise</a:t>
            </a:r>
            <a:r>
              <a:rPr lang="nl-NL" dirty="0" smtClean="0"/>
              <a:t> impact to </a:t>
            </a:r>
            <a:r>
              <a:rPr lang="nl-NL" dirty="0" err="1" smtClean="0"/>
              <a:t>citizens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25 </a:t>
            </a:r>
            <a:r>
              <a:rPr lang="en-US" dirty="0" err="1" smtClean="0"/>
              <a:t>Movember</a:t>
            </a:r>
            <a:r>
              <a:rPr lang="en-US" dirty="0" smtClean="0"/>
              <a:t> 2014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nl-NL" dirty="0" smtClean="0"/>
          </a:p>
          <a:p>
            <a:pPr lvl="1">
              <a:buNone/>
            </a:pPr>
            <a:r>
              <a:rPr lang="nl-NL" dirty="0" smtClean="0"/>
              <a:t>Contact details:</a:t>
            </a:r>
          </a:p>
          <a:p>
            <a:pPr lvl="1">
              <a:buNone/>
            </a:pPr>
            <a:endParaRPr lang="nl-NL" dirty="0" smtClean="0"/>
          </a:p>
          <a:p>
            <a:pPr lvl="1">
              <a:buNone/>
            </a:pPr>
            <a:r>
              <a:rPr lang="nl-NL" dirty="0" err="1" smtClean="0">
                <a:hlinkClick r:id="rId2"/>
              </a:rPr>
              <a:t>hinne.groot</a:t>
            </a:r>
            <a:r>
              <a:rPr lang="nl-NL" dirty="0" smtClean="0">
                <a:hlinkClick r:id="rId2"/>
              </a:rPr>
              <a:t>@</a:t>
            </a:r>
            <a:r>
              <a:rPr lang="nl-NL" dirty="0" err="1" smtClean="0">
                <a:hlinkClick r:id="rId2"/>
              </a:rPr>
              <a:t>minienm.nl</a:t>
            </a:r>
            <a:endParaRPr lang="nl-NL" dirty="0" smtClean="0"/>
          </a:p>
          <a:p>
            <a:pPr lvl="1">
              <a:buNone/>
            </a:pPr>
            <a:endParaRPr lang="nl-NL" dirty="0" smtClean="0"/>
          </a:p>
          <a:p>
            <a:pPr lvl="1">
              <a:buNone/>
            </a:pPr>
            <a:r>
              <a:rPr lang="nl-NL" dirty="0" smtClean="0"/>
              <a:t>+</a:t>
            </a:r>
            <a:r>
              <a:rPr lang="nl-NL" dirty="0" smtClean="0"/>
              <a:t>31.70.4561678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Ministry of Infrastructure and the Environment</a:t>
            </a:r>
            <a:endParaRPr lang="en-GB" dirty="0"/>
          </a:p>
        </p:txBody>
      </p:sp>
      <p:sp>
        <p:nvSpPr>
          <p:cNvPr id="7" name="Tijdelijke aanduiding voor datum 4"/>
          <p:cNvSpPr>
            <a:spLocks noGrp="1"/>
          </p:cNvSpPr>
          <p:nvPr>
            <p:ph type="dt" sz="half" idx="12"/>
          </p:nvPr>
        </p:nvSpPr>
        <p:spPr>
          <a:xfrm>
            <a:off x="7264400" y="6611938"/>
            <a:ext cx="1508125" cy="119062"/>
          </a:xfrm>
        </p:spPr>
        <p:txBody>
          <a:bodyPr/>
          <a:lstStyle/>
          <a:p>
            <a:r>
              <a:rPr lang="en-US" dirty="0" smtClean="0"/>
              <a:t>25  November 2014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NL </a:t>
            </a:r>
            <a:r>
              <a:rPr lang="nl-NL" dirty="0" err="1" smtClean="0"/>
              <a:t>key</a:t>
            </a:r>
            <a:r>
              <a:rPr lang="nl-NL" dirty="0" smtClean="0"/>
              <a:t> </a:t>
            </a:r>
            <a:r>
              <a:rPr lang="nl-NL" dirty="0" err="1" smtClean="0"/>
              <a:t>figures</a:t>
            </a:r>
            <a:r>
              <a:rPr lang="nl-NL" dirty="0" smtClean="0"/>
              <a:t> (2013) </a:t>
            </a:r>
            <a:r>
              <a:rPr lang="nl-NL" dirty="0" err="1" smtClean="0"/>
              <a:t>railways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Rail passenger km: </a:t>
            </a:r>
          </a:p>
          <a:p>
            <a:pPr lvl="1"/>
            <a:r>
              <a:rPr lang="nl-NL" dirty="0" smtClean="0"/>
              <a:t>17.669 (-0.5</a:t>
            </a:r>
            <a:r>
              <a:rPr lang="nl-NL" dirty="0" smtClean="0"/>
              <a:t>%) </a:t>
            </a:r>
            <a:endParaRPr lang="nl-NL" dirty="0" smtClean="0"/>
          </a:p>
          <a:p>
            <a:pPr lvl="1"/>
            <a:r>
              <a:rPr lang="nl-NL" dirty="0" smtClean="0"/>
              <a:t>906 </a:t>
            </a:r>
            <a:r>
              <a:rPr lang="nl-NL" dirty="0" smtClean="0"/>
              <a:t>international</a:t>
            </a:r>
            <a:endParaRPr lang="nl-NL" dirty="0" smtClean="0"/>
          </a:p>
          <a:p>
            <a:pPr lvl="1"/>
            <a:r>
              <a:rPr lang="nl-NL" dirty="0" smtClean="0"/>
              <a:t>17.018 </a:t>
            </a:r>
            <a:r>
              <a:rPr lang="nl-NL" dirty="0" err="1" smtClean="0"/>
              <a:t>under</a:t>
            </a:r>
            <a:r>
              <a:rPr lang="nl-NL" dirty="0" smtClean="0"/>
              <a:t> public service </a:t>
            </a:r>
            <a:r>
              <a:rPr lang="nl-NL" dirty="0" smtClean="0"/>
              <a:t>contract </a:t>
            </a:r>
            <a:endParaRPr lang="nl-NL" dirty="0" smtClean="0"/>
          </a:p>
          <a:p>
            <a:pPr lvl="1"/>
            <a:r>
              <a:rPr lang="nl-NL" dirty="0" smtClean="0"/>
              <a:t>8% </a:t>
            </a:r>
            <a:r>
              <a:rPr lang="nl-NL" dirty="0" err="1" smtClean="0"/>
              <a:t>market</a:t>
            </a:r>
            <a:r>
              <a:rPr lang="nl-NL" dirty="0" smtClean="0"/>
              <a:t> </a:t>
            </a:r>
            <a:r>
              <a:rPr lang="nl-NL" dirty="0" err="1" smtClean="0"/>
              <a:t>share</a:t>
            </a:r>
            <a:endParaRPr lang="nl-NL" dirty="0" smtClean="0"/>
          </a:p>
          <a:p>
            <a:pPr lvl="1"/>
            <a:r>
              <a:rPr lang="nl-NL" dirty="0" smtClean="0"/>
              <a:t>94% of </a:t>
            </a:r>
            <a:r>
              <a:rPr lang="nl-NL" dirty="0" err="1" smtClean="0"/>
              <a:t>trains</a:t>
            </a:r>
            <a:r>
              <a:rPr lang="nl-NL" dirty="0" smtClean="0"/>
              <a:t> </a:t>
            </a:r>
            <a:r>
              <a:rPr lang="nl-NL" dirty="0" err="1" smtClean="0"/>
              <a:t>punctuality</a:t>
            </a:r>
            <a:r>
              <a:rPr lang="nl-NL" dirty="0" smtClean="0"/>
              <a:t> (5 min</a:t>
            </a:r>
            <a:r>
              <a:rPr lang="nl-NL" dirty="0" smtClean="0"/>
              <a:t>)</a:t>
            </a:r>
            <a:endParaRPr lang="nl-NL" dirty="0" smtClean="0"/>
          </a:p>
          <a:p>
            <a:pPr lvl="1"/>
            <a:r>
              <a:rPr lang="nl-NL" dirty="0" smtClean="0"/>
              <a:t>Average passenger </a:t>
            </a:r>
            <a:r>
              <a:rPr lang="nl-NL" dirty="0" err="1" smtClean="0"/>
              <a:t>journey</a:t>
            </a:r>
            <a:r>
              <a:rPr lang="nl-NL" dirty="0" smtClean="0"/>
              <a:t> </a:t>
            </a:r>
            <a:r>
              <a:rPr lang="nl-NL" dirty="0" err="1" smtClean="0"/>
              <a:t>journey</a:t>
            </a:r>
            <a:r>
              <a:rPr lang="nl-NL" dirty="0" smtClean="0"/>
              <a:t> </a:t>
            </a:r>
            <a:r>
              <a:rPr lang="nl-NL" dirty="0" err="1" smtClean="0"/>
              <a:t>app</a:t>
            </a:r>
            <a:r>
              <a:rPr lang="nl-NL" dirty="0" smtClean="0"/>
              <a:t>. </a:t>
            </a:r>
            <a:r>
              <a:rPr lang="nl-NL" dirty="0" smtClean="0"/>
              <a:t>49km</a:t>
            </a:r>
            <a:endParaRPr lang="nl-NL" dirty="0" smtClean="0"/>
          </a:p>
          <a:p>
            <a:pPr lvl="1"/>
            <a:r>
              <a:rPr lang="nl-NL" dirty="0" smtClean="0"/>
              <a:t>Important </a:t>
            </a:r>
            <a:r>
              <a:rPr lang="nl-NL" dirty="0" err="1" smtClean="0"/>
              <a:t>market</a:t>
            </a:r>
            <a:r>
              <a:rPr lang="nl-NL" dirty="0" smtClean="0"/>
              <a:t> </a:t>
            </a:r>
            <a:r>
              <a:rPr lang="nl-NL" dirty="0" err="1" smtClean="0"/>
              <a:t>segments</a:t>
            </a:r>
            <a:r>
              <a:rPr lang="nl-NL" dirty="0" smtClean="0"/>
              <a:t>:</a:t>
            </a:r>
          </a:p>
          <a:p>
            <a:pPr lvl="2"/>
            <a:r>
              <a:rPr lang="nl-NL" dirty="0" err="1" smtClean="0"/>
              <a:t>Commuters</a:t>
            </a:r>
            <a:r>
              <a:rPr lang="nl-NL" dirty="0" smtClean="0"/>
              <a:t> to </a:t>
            </a:r>
            <a:r>
              <a:rPr lang="nl-NL" dirty="0" err="1" smtClean="0"/>
              <a:t>urban</a:t>
            </a:r>
            <a:r>
              <a:rPr lang="nl-NL" dirty="0" smtClean="0"/>
              <a:t> areas;</a:t>
            </a:r>
          </a:p>
          <a:p>
            <a:pPr lvl="2"/>
            <a:r>
              <a:rPr lang="nl-NL" dirty="0" err="1" smtClean="0"/>
              <a:t>Students</a:t>
            </a:r>
            <a:r>
              <a:rPr lang="nl-NL" dirty="0" smtClean="0"/>
              <a:t> travel;</a:t>
            </a:r>
          </a:p>
          <a:p>
            <a:pPr lvl="2"/>
            <a:r>
              <a:rPr lang="nl-NL" dirty="0" smtClean="0"/>
              <a:t>Intercity </a:t>
            </a:r>
            <a:r>
              <a:rPr lang="nl-NL" dirty="0" err="1" smtClean="0"/>
              <a:t>cross-country</a:t>
            </a:r>
            <a:r>
              <a:rPr lang="nl-NL" dirty="0" smtClean="0"/>
              <a:t> services;</a:t>
            </a:r>
          </a:p>
          <a:p>
            <a:pPr lvl="2">
              <a:buNone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25 November 2 0145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NL </a:t>
            </a:r>
            <a:r>
              <a:rPr lang="nl-NL" dirty="0" err="1" smtClean="0"/>
              <a:t>key</a:t>
            </a:r>
            <a:r>
              <a:rPr lang="nl-NL" dirty="0" smtClean="0"/>
              <a:t> </a:t>
            </a:r>
            <a:r>
              <a:rPr lang="nl-NL" dirty="0" err="1" smtClean="0"/>
              <a:t>figures</a:t>
            </a:r>
            <a:r>
              <a:rPr lang="nl-NL" dirty="0" smtClean="0"/>
              <a:t> (2013) </a:t>
            </a:r>
            <a:r>
              <a:rPr lang="nl-NL" dirty="0" err="1" smtClean="0"/>
              <a:t>railways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Freight</a:t>
            </a:r>
            <a:r>
              <a:rPr lang="nl-NL" dirty="0" smtClean="0"/>
              <a:t> </a:t>
            </a:r>
          </a:p>
          <a:p>
            <a:pPr lvl="1"/>
            <a:r>
              <a:rPr lang="nl-NL" dirty="0" err="1" smtClean="0"/>
              <a:t>App</a:t>
            </a:r>
            <a:r>
              <a:rPr lang="nl-NL" dirty="0" smtClean="0"/>
              <a:t> 90% is international transport</a:t>
            </a:r>
          </a:p>
          <a:p>
            <a:pPr lvl="1"/>
            <a:r>
              <a:rPr lang="nl-NL" dirty="0" smtClean="0"/>
              <a:t>Most </a:t>
            </a:r>
            <a:r>
              <a:rPr lang="nl-NL" dirty="0" err="1" smtClean="0"/>
              <a:t>competitive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distancs</a:t>
            </a:r>
            <a:r>
              <a:rPr lang="nl-NL" dirty="0" smtClean="0"/>
              <a:t> </a:t>
            </a:r>
            <a:r>
              <a:rPr lang="nl-NL" dirty="0" smtClean="0"/>
              <a:t>300-1500km</a:t>
            </a:r>
            <a:endParaRPr lang="nl-NL" dirty="0" smtClean="0"/>
          </a:p>
          <a:p>
            <a:pPr lvl="1"/>
            <a:r>
              <a:rPr lang="nl-NL" dirty="0" err="1" smtClean="0"/>
              <a:t>Tonkm</a:t>
            </a:r>
            <a:r>
              <a:rPr lang="nl-NL" dirty="0" smtClean="0"/>
              <a:t>: - 1 % </a:t>
            </a:r>
          </a:p>
          <a:p>
            <a:pPr lvl="1"/>
            <a:r>
              <a:rPr lang="nl-NL" dirty="0" smtClean="0"/>
              <a:t>Border </a:t>
            </a:r>
            <a:r>
              <a:rPr lang="nl-NL" dirty="0" err="1" smtClean="0"/>
              <a:t>crossing</a:t>
            </a:r>
            <a:r>
              <a:rPr lang="nl-NL" dirty="0" smtClean="0"/>
              <a:t> </a:t>
            </a:r>
            <a:r>
              <a:rPr lang="nl-NL" dirty="0" err="1" smtClean="0"/>
              <a:t>trains</a:t>
            </a:r>
            <a:r>
              <a:rPr lang="nl-NL" dirty="0" smtClean="0"/>
              <a:t>  </a:t>
            </a:r>
            <a:r>
              <a:rPr lang="nl-NL" dirty="0" err="1" smtClean="0"/>
              <a:t>on</a:t>
            </a:r>
            <a:r>
              <a:rPr lang="nl-NL" dirty="0" smtClean="0"/>
              <a:t> </a:t>
            </a:r>
            <a:r>
              <a:rPr lang="nl-NL" dirty="0" err="1" smtClean="0"/>
              <a:t>Rhine</a:t>
            </a:r>
            <a:r>
              <a:rPr lang="nl-NL" dirty="0" smtClean="0"/>
              <a:t> Alpine corridor +3%;</a:t>
            </a:r>
            <a:endParaRPr lang="nl-NL" dirty="0"/>
          </a:p>
          <a:p>
            <a:pPr lvl="1"/>
            <a:r>
              <a:rPr lang="nl-NL" dirty="0" smtClean="0"/>
              <a:t>Border </a:t>
            </a:r>
            <a:r>
              <a:rPr lang="nl-NL" dirty="0" err="1" smtClean="0"/>
              <a:t>crossing</a:t>
            </a:r>
            <a:r>
              <a:rPr lang="nl-NL" dirty="0" smtClean="0"/>
              <a:t> </a:t>
            </a:r>
            <a:r>
              <a:rPr lang="nl-NL" dirty="0" err="1" smtClean="0"/>
              <a:t>trains</a:t>
            </a:r>
            <a:r>
              <a:rPr lang="nl-NL" dirty="0" smtClean="0"/>
              <a:t>  </a:t>
            </a:r>
            <a:r>
              <a:rPr lang="nl-NL" dirty="0" err="1" smtClean="0"/>
              <a:t>on</a:t>
            </a:r>
            <a:r>
              <a:rPr lang="nl-NL" dirty="0" smtClean="0"/>
              <a:t> </a:t>
            </a:r>
            <a:r>
              <a:rPr lang="nl-NL" dirty="0" err="1" smtClean="0"/>
              <a:t>North</a:t>
            </a:r>
            <a:r>
              <a:rPr lang="nl-NL" dirty="0" smtClean="0"/>
              <a:t> </a:t>
            </a:r>
            <a:r>
              <a:rPr lang="nl-NL" dirty="0" err="1" smtClean="0"/>
              <a:t>Sea</a:t>
            </a:r>
            <a:r>
              <a:rPr lang="nl-NL" dirty="0" smtClean="0"/>
              <a:t> </a:t>
            </a:r>
            <a:r>
              <a:rPr lang="nl-NL" dirty="0" err="1" smtClean="0"/>
              <a:t>Mediterranean</a:t>
            </a:r>
            <a:r>
              <a:rPr lang="nl-NL" dirty="0" smtClean="0"/>
              <a:t> corridor +4%</a:t>
            </a:r>
          </a:p>
          <a:p>
            <a:pPr lvl="1"/>
            <a:r>
              <a:rPr lang="nl-NL" dirty="0" err="1" smtClean="0"/>
              <a:t>Market</a:t>
            </a:r>
            <a:r>
              <a:rPr lang="nl-NL" dirty="0" smtClean="0"/>
              <a:t> </a:t>
            </a:r>
            <a:r>
              <a:rPr lang="nl-NL" dirty="0" err="1" smtClean="0"/>
              <a:t>share</a:t>
            </a:r>
            <a:r>
              <a:rPr lang="nl-NL" dirty="0" smtClean="0"/>
              <a:t> </a:t>
            </a:r>
            <a:r>
              <a:rPr lang="nl-NL" dirty="0" err="1" smtClean="0"/>
              <a:t>new</a:t>
            </a:r>
            <a:r>
              <a:rPr lang="nl-NL" dirty="0" smtClean="0"/>
              <a:t> </a:t>
            </a:r>
            <a:r>
              <a:rPr lang="nl-NL" dirty="0" err="1" smtClean="0"/>
              <a:t>railway</a:t>
            </a:r>
            <a:r>
              <a:rPr lang="nl-NL" dirty="0" smtClean="0"/>
              <a:t> </a:t>
            </a:r>
            <a:r>
              <a:rPr lang="nl-NL" dirty="0" err="1" smtClean="0"/>
              <a:t>undertakings</a:t>
            </a:r>
            <a:r>
              <a:rPr lang="nl-NL" dirty="0" smtClean="0"/>
              <a:t>: 41% </a:t>
            </a:r>
            <a:r>
              <a:rPr lang="nl-NL" dirty="0" err="1" smtClean="0"/>
              <a:t>tonkm</a:t>
            </a:r>
            <a:endParaRPr lang="nl-NL" dirty="0" smtClean="0"/>
          </a:p>
          <a:p>
            <a:pPr lvl="1"/>
            <a:r>
              <a:rPr lang="nl-NL" dirty="0" smtClean="0"/>
              <a:t>6% </a:t>
            </a:r>
            <a:r>
              <a:rPr lang="nl-NL" dirty="0" err="1" smtClean="0"/>
              <a:t>market</a:t>
            </a:r>
            <a:r>
              <a:rPr lang="nl-NL" dirty="0" smtClean="0"/>
              <a:t> </a:t>
            </a:r>
            <a:r>
              <a:rPr lang="nl-NL" dirty="0" err="1" smtClean="0"/>
              <a:t>share</a:t>
            </a:r>
            <a:endParaRPr lang="nl-NL" dirty="0" smtClean="0"/>
          </a:p>
          <a:p>
            <a:r>
              <a:rPr lang="nl-NL" dirty="0" err="1" smtClean="0"/>
              <a:t>Market</a:t>
            </a:r>
            <a:r>
              <a:rPr lang="nl-NL" dirty="0" smtClean="0"/>
              <a:t> </a:t>
            </a:r>
            <a:r>
              <a:rPr lang="nl-NL" dirty="0" err="1" smtClean="0"/>
              <a:t>segments</a:t>
            </a:r>
            <a:r>
              <a:rPr lang="nl-NL" dirty="0" smtClean="0"/>
              <a:t>:</a:t>
            </a:r>
          </a:p>
          <a:p>
            <a:pPr lvl="1"/>
            <a:r>
              <a:rPr lang="nl-NL" dirty="0" err="1" smtClean="0"/>
              <a:t>Maritime</a:t>
            </a:r>
            <a:r>
              <a:rPr lang="nl-NL" dirty="0" smtClean="0"/>
              <a:t> cargo / </a:t>
            </a:r>
            <a:r>
              <a:rPr lang="nl-NL" dirty="0" err="1" smtClean="0"/>
              <a:t>continental</a:t>
            </a:r>
            <a:r>
              <a:rPr lang="nl-NL" dirty="0" smtClean="0"/>
              <a:t> cargo;</a:t>
            </a:r>
          </a:p>
          <a:p>
            <a:pPr lvl="1"/>
            <a:r>
              <a:rPr lang="nl-NL" dirty="0" smtClean="0"/>
              <a:t>Bulk /  </a:t>
            </a:r>
            <a:r>
              <a:rPr lang="nl-NL" dirty="0" err="1" smtClean="0"/>
              <a:t>intermodal</a:t>
            </a:r>
            <a:r>
              <a:rPr lang="nl-NL" dirty="0" smtClean="0"/>
              <a:t> container / single wagon </a:t>
            </a:r>
            <a:r>
              <a:rPr lang="nl-NL" dirty="0" err="1" smtClean="0"/>
              <a:t>load</a:t>
            </a:r>
            <a:r>
              <a:rPr lang="nl-NL" dirty="0" smtClean="0"/>
              <a:t>;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25 November 2 0145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NL </a:t>
            </a:r>
            <a:r>
              <a:rPr lang="nl-NL" dirty="0" err="1" smtClean="0"/>
              <a:t>key</a:t>
            </a:r>
            <a:r>
              <a:rPr lang="nl-NL" dirty="0" smtClean="0"/>
              <a:t> </a:t>
            </a:r>
            <a:r>
              <a:rPr lang="nl-NL" dirty="0" err="1" smtClean="0"/>
              <a:t>figures</a:t>
            </a:r>
            <a:r>
              <a:rPr lang="nl-NL" dirty="0" smtClean="0"/>
              <a:t> (2013) </a:t>
            </a:r>
            <a:r>
              <a:rPr lang="nl-NL" dirty="0" err="1" smtClean="0"/>
              <a:t>railways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State </a:t>
            </a:r>
            <a:r>
              <a:rPr lang="nl-NL" dirty="0" err="1" smtClean="0"/>
              <a:t>aid</a:t>
            </a:r>
            <a:r>
              <a:rPr lang="nl-NL" dirty="0" smtClean="0"/>
              <a:t>: </a:t>
            </a:r>
          </a:p>
          <a:p>
            <a:pPr lvl="1"/>
            <a:r>
              <a:rPr lang="nl-NL" dirty="0" smtClean="0"/>
              <a:t>€1.4bln to </a:t>
            </a:r>
            <a:r>
              <a:rPr lang="nl-NL" dirty="0" err="1" smtClean="0"/>
              <a:t>Infrastructure</a:t>
            </a:r>
            <a:r>
              <a:rPr lang="nl-NL" dirty="0" smtClean="0"/>
              <a:t> Manager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maintenance</a:t>
            </a:r>
            <a:r>
              <a:rPr lang="nl-NL" dirty="0" smtClean="0"/>
              <a:t> / </a:t>
            </a:r>
            <a:r>
              <a:rPr lang="nl-NL" dirty="0" err="1" smtClean="0"/>
              <a:t>renewal</a:t>
            </a:r>
            <a:endParaRPr lang="nl-NL" dirty="0" smtClean="0"/>
          </a:p>
          <a:p>
            <a:pPr lvl="1"/>
            <a:r>
              <a:rPr lang="nl-NL" dirty="0" smtClean="0"/>
              <a:t> </a:t>
            </a:r>
            <a:r>
              <a:rPr lang="nl-NL" dirty="0" err="1" smtClean="0"/>
              <a:t>investments</a:t>
            </a:r>
            <a:r>
              <a:rPr lang="nl-NL" dirty="0" smtClean="0"/>
              <a:t> </a:t>
            </a:r>
            <a:r>
              <a:rPr lang="nl-NL" dirty="0" smtClean="0"/>
              <a:t>0.8bln</a:t>
            </a:r>
            <a:endParaRPr lang="nl-NL" dirty="0" smtClean="0"/>
          </a:p>
          <a:p>
            <a:pPr lvl="1"/>
            <a:r>
              <a:rPr lang="nl-NL" dirty="0" err="1" smtClean="0"/>
              <a:t>App</a:t>
            </a:r>
            <a:r>
              <a:rPr lang="nl-NL" dirty="0" smtClean="0"/>
              <a:t> -40mln to </a:t>
            </a:r>
            <a:r>
              <a:rPr lang="nl-NL" dirty="0" err="1" smtClean="0"/>
              <a:t>incumbent</a:t>
            </a:r>
            <a:r>
              <a:rPr lang="nl-NL" dirty="0" smtClean="0"/>
              <a:t> </a:t>
            </a:r>
            <a:r>
              <a:rPr lang="nl-NL" dirty="0" err="1" smtClean="0"/>
              <a:t>railway</a:t>
            </a:r>
            <a:r>
              <a:rPr lang="nl-NL" dirty="0" smtClean="0"/>
              <a:t> </a:t>
            </a:r>
            <a:r>
              <a:rPr lang="nl-NL" dirty="0" err="1" smtClean="0"/>
              <a:t>undertaking</a:t>
            </a:r>
            <a:r>
              <a:rPr lang="nl-NL" dirty="0" smtClean="0"/>
              <a:t> </a:t>
            </a:r>
            <a:r>
              <a:rPr lang="nl-NL" dirty="0" smtClean="0"/>
              <a:t>NS </a:t>
            </a:r>
            <a:endParaRPr lang="nl-NL" dirty="0" smtClean="0"/>
          </a:p>
          <a:p>
            <a:pPr lvl="1"/>
            <a:r>
              <a:rPr lang="nl-NL" dirty="0" err="1" smtClean="0"/>
              <a:t>mln</a:t>
            </a:r>
            <a:r>
              <a:rPr lang="nl-NL" dirty="0" smtClean="0"/>
              <a:t> to </a:t>
            </a:r>
            <a:r>
              <a:rPr lang="nl-NL" dirty="0" err="1" smtClean="0"/>
              <a:t>regional</a:t>
            </a:r>
            <a:r>
              <a:rPr lang="nl-NL" dirty="0" smtClean="0"/>
              <a:t> passenger </a:t>
            </a:r>
            <a:r>
              <a:rPr lang="nl-NL" dirty="0" err="1" smtClean="0"/>
              <a:t>railway</a:t>
            </a:r>
            <a:r>
              <a:rPr lang="nl-NL" dirty="0" smtClean="0"/>
              <a:t> </a:t>
            </a:r>
            <a:r>
              <a:rPr lang="nl-NL" dirty="0" err="1" smtClean="0"/>
              <a:t>undertakings</a:t>
            </a: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25 November 2 0145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Railway </a:t>
            </a:r>
            <a:r>
              <a:rPr lang="nl-NL" dirty="0" err="1" smtClean="0"/>
              <a:t>competitiveness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Competitiveness</a:t>
            </a:r>
            <a:r>
              <a:rPr lang="nl-NL" dirty="0" smtClean="0"/>
              <a:t>, </a:t>
            </a:r>
            <a:r>
              <a:rPr lang="nl-NL" dirty="0" err="1" smtClean="0"/>
              <a:t>contribution</a:t>
            </a:r>
            <a:r>
              <a:rPr lang="nl-NL" dirty="0" smtClean="0"/>
              <a:t> to sector </a:t>
            </a:r>
            <a:r>
              <a:rPr lang="nl-NL" dirty="0" err="1" smtClean="0"/>
              <a:t>railways</a:t>
            </a:r>
            <a:r>
              <a:rPr lang="nl-NL" dirty="0" smtClean="0"/>
              <a:t>:</a:t>
            </a:r>
          </a:p>
          <a:p>
            <a:pPr lvl="1"/>
            <a:r>
              <a:rPr lang="nl-NL" dirty="0" err="1" smtClean="0"/>
              <a:t>Intermodal</a:t>
            </a:r>
            <a:r>
              <a:rPr lang="nl-NL" dirty="0" smtClean="0"/>
              <a:t> </a:t>
            </a:r>
            <a:r>
              <a:rPr lang="nl-NL" dirty="0" err="1" smtClean="0"/>
              <a:t>competition</a:t>
            </a:r>
            <a:r>
              <a:rPr lang="nl-NL" dirty="0" smtClean="0"/>
              <a:t>;</a:t>
            </a:r>
            <a:endParaRPr lang="nl-NL" dirty="0" smtClean="0"/>
          </a:p>
          <a:p>
            <a:pPr lvl="1"/>
            <a:r>
              <a:rPr lang="nl-NL" dirty="0" err="1" smtClean="0"/>
              <a:t>Intramodal</a:t>
            </a:r>
            <a:r>
              <a:rPr lang="nl-NL" dirty="0" smtClean="0"/>
              <a:t> </a:t>
            </a:r>
            <a:r>
              <a:rPr lang="nl-NL" dirty="0" err="1" smtClean="0"/>
              <a:t>competition</a:t>
            </a:r>
            <a:r>
              <a:rPr lang="nl-NL" dirty="0" smtClean="0"/>
              <a:t>;</a:t>
            </a:r>
            <a:endParaRPr lang="nl-NL" dirty="0" smtClean="0"/>
          </a:p>
          <a:p>
            <a:pPr lvl="1"/>
            <a:r>
              <a:rPr lang="nl-NL" dirty="0" smtClean="0"/>
              <a:t>Efficiency of the </a:t>
            </a:r>
            <a:r>
              <a:rPr lang="nl-NL" dirty="0" err="1" smtClean="0"/>
              <a:t>railway</a:t>
            </a:r>
            <a:r>
              <a:rPr lang="nl-NL" dirty="0" smtClean="0"/>
              <a:t> </a:t>
            </a:r>
            <a:r>
              <a:rPr lang="nl-NL" dirty="0" smtClean="0"/>
              <a:t>system;</a:t>
            </a:r>
            <a:endParaRPr lang="nl-NL" dirty="0" smtClean="0"/>
          </a:p>
          <a:p>
            <a:pPr lvl="1"/>
            <a:r>
              <a:rPr lang="nl-NL" dirty="0" err="1" smtClean="0"/>
              <a:t>Innovation</a:t>
            </a:r>
            <a:r>
              <a:rPr lang="nl-NL" dirty="0" smtClean="0"/>
              <a:t> of the </a:t>
            </a:r>
            <a:r>
              <a:rPr lang="nl-NL" dirty="0" err="1" smtClean="0"/>
              <a:t>railway</a:t>
            </a:r>
            <a:r>
              <a:rPr lang="nl-NL" dirty="0" smtClean="0"/>
              <a:t> </a:t>
            </a:r>
            <a:r>
              <a:rPr lang="nl-NL" dirty="0" smtClean="0"/>
              <a:t>system;</a:t>
            </a:r>
            <a:endParaRPr lang="nl-NL" dirty="0" smtClean="0"/>
          </a:p>
          <a:p>
            <a:pPr lvl="1"/>
            <a:r>
              <a:rPr lang="nl-NL" dirty="0" err="1" smtClean="0"/>
              <a:t>Reliability</a:t>
            </a:r>
            <a:r>
              <a:rPr lang="nl-NL" dirty="0" smtClean="0"/>
              <a:t> of transport </a:t>
            </a:r>
            <a:r>
              <a:rPr lang="nl-NL" dirty="0" smtClean="0"/>
              <a:t>system;</a:t>
            </a:r>
            <a:endParaRPr lang="nl-NL" dirty="0" smtClean="0"/>
          </a:p>
          <a:p>
            <a:pPr lvl="1"/>
            <a:r>
              <a:rPr lang="nl-NL" dirty="0" err="1" smtClean="0"/>
              <a:t>Safety</a:t>
            </a:r>
            <a:r>
              <a:rPr lang="nl-NL" dirty="0" smtClean="0"/>
              <a:t> and </a:t>
            </a:r>
            <a:r>
              <a:rPr lang="nl-NL" dirty="0" err="1" smtClean="0"/>
              <a:t>security</a:t>
            </a:r>
            <a:r>
              <a:rPr lang="nl-NL" dirty="0" smtClean="0"/>
              <a:t> of the transport </a:t>
            </a:r>
            <a:r>
              <a:rPr lang="nl-NL" dirty="0" smtClean="0"/>
              <a:t>system;</a:t>
            </a: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25 November 2 0145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Railway </a:t>
            </a:r>
            <a:r>
              <a:rPr lang="nl-NL" dirty="0" err="1" smtClean="0"/>
              <a:t>competitiveness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Competitiveness</a:t>
            </a:r>
            <a:r>
              <a:rPr lang="nl-NL" dirty="0" smtClean="0"/>
              <a:t> </a:t>
            </a:r>
            <a:r>
              <a:rPr lang="nl-NL" dirty="0" err="1" smtClean="0"/>
              <a:t>contribution</a:t>
            </a:r>
            <a:r>
              <a:rPr lang="nl-NL" dirty="0" smtClean="0"/>
              <a:t> to overall </a:t>
            </a:r>
            <a:r>
              <a:rPr lang="nl-NL" dirty="0" err="1" smtClean="0"/>
              <a:t>economic</a:t>
            </a:r>
            <a:r>
              <a:rPr lang="nl-NL" dirty="0" smtClean="0"/>
              <a:t> </a:t>
            </a:r>
            <a:r>
              <a:rPr lang="nl-NL" dirty="0" err="1" smtClean="0"/>
              <a:t>development</a:t>
            </a:r>
            <a:r>
              <a:rPr lang="nl-NL" dirty="0" smtClean="0"/>
              <a:t>:</a:t>
            </a:r>
          </a:p>
          <a:p>
            <a:pPr lvl="1"/>
            <a:r>
              <a:rPr lang="nl-NL" dirty="0" err="1" smtClean="0"/>
              <a:t>Freight</a:t>
            </a:r>
            <a:r>
              <a:rPr lang="nl-NL" dirty="0" smtClean="0"/>
              <a:t>: </a:t>
            </a:r>
          </a:p>
          <a:p>
            <a:pPr lvl="2"/>
            <a:r>
              <a:rPr lang="nl-NL" dirty="0" err="1" smtClean="0"/>
              <a:t>accessibility</a:t>
            </a:r>
            <a:r>
              <a:rPr lang="nl-NL" dirty="0" smtClean="0"/>
              <a:t> of the </a:t>
            </a:r>
            <a:r>
              <a:rPr lang="nl-NL" dirty="0" err="1" smtClean="0"/>
              <a:t>mainports</a:t>
            </a:r>
            <a:r>
              <a:rPr lang="nl-NL" dirty="0" smtClean="0"/>
              <a:t> Rotterdam and </a:t>
            </a:r>
            <a:r>
              <a:rPr lang="nl-NL" dirty="0" smtClean="0"/>
              <a:t>Amsterdam;</a:t>
            </a:r>
            <a:endParaRPr lang="nl-NL" dirty="0" smtClean="0"/>
          </a:p>
          <a:p>
            <a:pPr lvl="2"/>
            <a:r>
              <a:rPr lang="nl-NL" dirty="0" smtClean="0"/>
              <a:t>efficiency of </a:t>
            </a:r>
            <a:r>
              <a:rPr lang="nl-NL" dirty="0" err="1" smtClean="0"/>
              <a:t>logistics</a:t>
            </a:r>
            <a:r>
              <a:rPr lang="nl-NL" dirty="0" smtClean="0"/>
              <a:t> </a:t>
            </a:r>
            <a:r>
              <a:rPr lang="nl-NL" dirty="0" err="1" smtClean="0"/>
              <a:t>systems</a:t>
            </a:r>
            <a:r>
              <a:rPr lang="nl-NL" dirty="0" smtClean="0"/>
              <a:t>;</a:t>
            </a:r>
            <a:endParaRPr lang="nl-NL" dirty="0" smtClean="0"/>
          </a:p>
          <a:p>
            <a:pPr lvl="1"/>
            <a:r>
              <a:rPr lang="nl-NL" dirty="0" err="1" smtClean="0"/>
              <a:t>Passengers</a:t>
            </a:r>
            <a:r>
              <a:rPr lang="nl-NL" dirty="0" smtClean="0"/>
              <a:t> transport: </a:t>
            </a:r>
          </a:p>
          <a:p>
            <a:pPr lvl="2"/>
            <a:r>
              <a:rPr lang="nl-NL" dirty="0" err="1" smtClean="0"/>
              <a:t>Accessible</a:t>
            </a:r>
            <a:r>
              <a:rPr lang="nl-NL" dirty="0" smtClean="0"/>
              <a:t> </a:t>
            </a:r>
            <a:r>
              <a:rPr lang="nl-NL" dirty="0" err="1" smtClean="0"/>
              <a:t>cities</a:t>
            </a:r>
            <a:r>
              <a:rPr lang="nl-NL" dirty="0" smtClean="0"/>
              <a:t>, </a:t>
            </a:r>
            <a:r>
              <a:rPr lang="nl-NL" dirty="0" err="1" smtClean="0"/>
              <a:t>spatial</a:t>
            </a:r>
            <a:r>
              <a:rPr lang="nl-NL" dirty="0" smtClean="0"/>
              <a:t> </a:t>
            </a:r>
            <a:r>
              <a:rPr lang="nl-NL" dirty="0" smtClean="0"/>
              <a:t>planning;</a:t>
            </a:r>
            <a:endParaRPr lang="nl-NL" dirty="0" smtClean="0"/>
          </a:p>
          <a:p>
            <a:pPr lvl="2"/>
            <a:r>
              <a:rPr lang="nl-NL" dirty="0" err="1" smtClean="0"/>
              <a:t>Environmental</a:t>
            </a:r>
            <a:r>
              <a:rPr lang="nl-NL" dirty="0" smtClean="0"/>
              <a:t> </a:t>
            </a:r>
            <a:r>
              <a:rPr lang="nl-NL" dirty="0" smtClean="0"/>
              <a:t>impact;</a:t>
            </a:r>
            <a:endParaRPr lang="nl-NL" dirty="0" smtClean="0"/>
          </a:p>
          <a:p>
            <a:pPr lvl="2"/>
            <a:r>
              <a:rPr lang="nl-NL" dirty="0" err="1" smtClean="0"/>
              <a:t>Accessibility</a:t>
            </a:r>
            <a:r>
              <a:rPr lang="nl-NL" dirty="0" smtClean="0"/>
              <a:t> of </a:t>
            </a:r>
            <a:r>
              <a:rPr lang="nl-NL" dirty="0" smtClean="0"/>
              <a:t>transport;</a:t>
            </a: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25 November 2 0145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How</a:t>
            </a:r>
            <a:r>
              <a:rPr lang="nl-NL" dirty="0" smtClean="0"/>
              <a:t> to </a:t>
            </a:r>
            <a:r>
              <a:rPr lang="nl-NL" dirty="0" err="1" smtClean="0"/>
              <a:t>deliver</a:t>
            </a:r>
            <a:r>
              <a:rPr lang="nl-NL" dirty="0" smtClean="0"/>
              <a:t> </a:t>
            </a:r>
            <a:r>
              <a:rPr lang="nl-NL" dirty="0" err="1" smtClean="0"/>
              <a:t>competitivenes</a:t>
            </a:r>
            <a:r>
              <a:rPr lang="nl-NL" dirty="0" smtClean="0"/>
              <a:t>: NL </a:t>
            </a:r>
            <a:r>
              <a:rPr lang="nl-NL" dirty="0" err="1" smtClean="0"/>
              <a:t>institutional</a:t>
            </a:r>
            <a:r>
              <a:rPr lang="nl-NL" dirty="0" smtClean="0"/>
              <a:t> setting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Separated</a:t>
            </a:r>
            <a:r>
              <a:rPr lang="nl-NL" dirty="0" smtClean="0"/>
              <a:t> </a:t>
            </a:r>
            <a:r>
              <a:rPr lang="nl-NL" dirty="0" err="1" smtClean="0"/>
              <a:t>infrastructure</a:t>
            </a:r>
            <a:r>
              <a:rPr lang="nl-NL" dirty="0" smtClean="0"/>
              <a:t> manager </a:t>
            </a:r>
            <a:r>
              <a:rPr lang="nl-NL" dirty="0" err="1" smtClean="0"/>
              <a:t>ProRail</a:t>
            </a:r>
            <a:r>
              <a:rPr lang="nl-NL" dirty="0" smtClean="0"/>
              <a:t> is state </a:t>
            </a:r>
            <a:r>
              <a:rPr lang="nl-NL" dirty="0" err="1" smtClean="0"/>
              <a:t>owned</a:t>
            </a:r>
            <a:r>
              <a:rPr lang="nl-NL" dirty="0" smtClean="0"/>
              <a:t> public </a:t>
            </a:r>
            <a:r>
              <a:rPr lang="nl-NL" dirty="0" err="1" smtClean="0"/>
              <a:t>company</a:t>
            </a:r>
            <a:r>
              <a:rPr lang="nl-NL" dirty="0" smtClean="0"/>
              <a:t>;</a:t>
            </a:r>
          </a:p>
          <a:p>
            <a:r>
              <a:rPr lang="nl-NL" dirty="0" smtClean="0"/>
              <a:t>Open </a:t>
            </a:r>
            <a:r>
              <a:rPr lang="nl-NL" dirty="0" err="1" smtClean="0"/>
              <a:t>market</a:t>
            </a:r>
            <a:r>
              <a:rPr lang="nl-NL" dirty="0" smtClean="0"/>
              <a:t> rail </a:t>
            </a:r>
            <a:r>
              <a:rPr lang="nl-NL" dirty="0" err="1" smtClean="0"/>
              <a:t>freight</a:t>
            </a:r>
            <a:r>
              <a:rPr lang="nl-NL" dirty="0" smtClean="0"/>
              <a:t>, </a:t>
            </a:r>
            <a:r>
              <a:rPr lang="nl-NL" dirty="0" err="1" smtClean="0"/>
              <a:t>no</a:t>
            </a:r>
            <a:r>
              <a:rPr lang="nl-NL" dirty="0" smtClean="0"/>
              <a:t> </a:t>
            </a:r>
            <a:r>
              <a:rPr lang="nl-NL" dirty="0" err="1" smtClean="0"/>
              <a:t>railway</a:t>
            </a:r>
            <a:r>
              <a:rPr lang="nl-NL" dirty="0" smtClean="0"/>
              <a:t> </a:t>
            </a:r>
            <a:r>
              <a:rPr lang="nl-NL" dirty="0" err="1" smtClean="0"/>
              <a:t>freight</a:t>
            </a:r>
            <a:r>
              <a:rPr lang="nl-NL" dirty="0" smtClean="0"/>
              <a:t> </a:t>
            </a:r>
            <a:r>
              <a:rPr lang="nl-NL" dirty="0" err="1" smtClean="0"/>
              <a:t>undertaking</a:t>
            </a:r>
            <a:r>
              <a:rPr lang="nl-NL" dirty="0" smtClean="0"/>
              <a:t> is </a:t>
            </a:r>
            <a:r>
              <a:rPr lang="nl-NL" dirty="0" err="1" smtClean="0"/>
              <a:t>owned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Dutch </a:t>
            </a:r>
            <a:r>
              <a:rPr lang="nl-NL" dirty="0" err="1" smtClean="0"/>
              <a:t>government</a:t>
            </a:r>
            <a:r>
              <a:rPr lang="nl-NL" dirty="0" smtClean="0"/>
              <a:t>;</a:t>
            </a:r>
          </a:p>
          <a:p>
            <a:r>
              <a:rPr lang="nl-NL" dirty="0" smtClean="0"/>
              <a:t>Passenger transport </a:t>
            </a:r>
            <a:r>
              <a:rPr lang="nl-NL" dirty="0" err="1" smtClean="0"/>
              <a:t>from</a:t>
            </a:r>
            <a:r>
              <a:rPr lang="nl-NL" dirty="0" smtClean="0"/>
              <a:t> 2015 </a:t>
            </a:r>
            <a:r>
              <a:rPr lang="nl-NL" dirty="0" err="1" smtClean="0"/>
              <a:t>onwards</a:t>
            </a:r>
            <a:r>
              <a:rPr lang="nl-NL" dirty="0" smtClean="0"/>
              <a:t>:</a:t>
            </a:r>
          </a:p>
          <a:p>
            <a:pPr lvl="1"/>
            <a:r>
              <a:rPr lang="nl-NL" dirty="0" err="1" smtClean="0"/>
              <a:t>Integrated</a:t>
            </a:r>
            <a:r>
              <a:rPr lang="nl-NL" dirty="0" smtClean="0"/>
              <a:t> public service contract </a:t>
            </a:r>
            <a:r>
              <a:rPr lang="nl-NL" dirty="0" err="1" smtClean="0"/>
              <a:t>main</a:t>
            </a:r>
            <a:r>
              <a:rPr lang="nl-NL" dirty="0" smtClean="0"/>
              <a:t> </a:t>
            </a:r>
            <a:r>
              <a:rPr lang="nl-NL" dirty="0" err="1" smtClean="0"/>
              <a:t>railway</a:t>
            </a:r>
            <a:r>
              <a:rPr lang="nl-NL" dirty="0" smtClean="0"/>
              <a:t> </a:t>
            </a:r>
            <a:r>
              <a:rPr lang="nl-NL" dirty="0" err="1" smtClean="0"/>
              <a:t>network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2015 – 2014 </a:t>
            </a:r>
            <a:r>
              <a:rPr lang="nl-NL" dirty="0" err="1" smtClean="0"/>
              <a:t>period</a:t>
            </a:r>
            <a:r>
              <a:rPr lang="nl-NL" dirty="0" smtClean="0"/>
              <a:t> </a:t>
            </a:r>
            <a:r>
              <a:rPr lang="nl-NL" dirty="0" err="1" smtClean="0"/>
              <a:t>directly</a:t>
            </a:r>
            <a:r>
              <a:rPr lang="nl-NL" dirty="0" smtClean="0"/>
              <a:t> </a:t>
            </a:r>
            <a:r>
              <a:rPr lang="nl-NL" dirty="0" err="1" smtClean="0"/>
              <a:t>awarded</a:t>
            </a:r>
            <a:r>
              <a:rPr lang="nl-NL" dirty="0" smtClean="0"/>
              <a:t> to NS;</a:t>
            </a:r>
          </a:p>
          <a:p>
            <a:pPr lvl="1"/>
            <a:r>
              <a:rPr lang="nl-NL" dirty="0" smtClean="0"/>
              <a:t>Up to 20% of </a:t>
            </a:r>
            <a:r>
              <a:rPr lang="nl-NL" dirty="0" err="1" smtClean="0"/>
              <a:t>railway</a:t>
            </a:r>
            <a:r>
              <a:rPr lang="nl-NL" dirty="0" smtClean="0"/>
              <a:t> passenger trainkilometers part of </a:t>
            </a:r>
            <a:r>
              <a:rPr lang="nl-NL" dirty="0" err="1" smtClean="0"/>
              <a:t>regional</a:t>
            </a:r>
            <a:r>
              <a:rPr lang="nl-NL" dirty="0" smtClean="0"/>
              <a:t> public service </a:t>
            </a:r>
            <a:r>
              <a:rPr lang="nl-NL" dirty="0" err="1" smtClean="0"/>
              <a:t>contracs</a:t>
            </a:r>
            <a:r>
              <a:rPr lang="nl-NL" dirty="0" smtClean="0"/>
              <a:t>, </a:t>
            </a:r>
            <a:r>
              <a:rPr lang="nl-NL" dirty="0" err="1" smtClean="0"/>
              <a:t>tendered</a:t>
            </a:r>
            <a:r>
              <a:rPr lang="nl-NL" dirty="0" smtClean="0"/>
              <a:t> out:</a:t>
            </a:r>
          </a:p>
          <a:p>
            <a:r>
              <a:rPr lang="nl-NL" dirty="0" smtClean="0"/>
              <a:t>National </a:t>
            </a:r>
            <a:r>
              <a:rPr lang="nl-NL" dirty="0" err="1" smtClean="0"/>
              <a:t>Safety</a:t>
            </a:r>
            <a:r>
              <a:rPr lang="nl-NL" dirty="0" smtClean="0"/>
              <a:t> </a:t>
            </a:r>
            <a:r>
              <a:rPr lang="nl-NL" dirty="0" err="1" smtClean="0"/>
              <a:t>authority</a:t>
            </a:r>
            <a:r>
              <a:rPr lang="nl-NL" dirty="0" smtClean="0"/>
              <a:t> as part of </a:t>
            </a:r>
            <a:r>
              <a:rPr lang="nl-NL" dirty="0" err="1" smtClean="0"/>
              <a:t>Government</a:t>
            </a:r>
            <a:r>
              <a:rPr lang="nl-NL" dirty="0" smtClean="0"/>
              <a:t> </a:t>
            </a:r>
            <a:r>
              <a:rPr lang="nl-NL" dirty="0" err="1" smtClean="0"/>
              <a:t>regulatory</a:t>
            </a:r>
            <a:r>
              <a:rPr lang="nl-NL" dirty="0" smtClean="0"/>
              <a:t> </a:t>
            </a:r>
            <a:r>
              <a:rPr lang="nl-NL" dirty="0" err="1" smtClean="0"/>
              <a:t>agency</a:t>
            </a:r>
            <a:r>
              <a:rPr lang="nl-NL" dirty="0" smtClean="0"/>
              <a:t> </a:t>
            </a:r>
            <a:r>
              <a:rPr lang="nl-NL" dirty="0" err="1" smtClean="0"/>
              <a:t>on</a:t>
            </a:r>
            <a:r>
              <a:rPr lang="nl-NL" dirty="0" smtClean="0"/>
              <a:t> transport and environment (ILT);</a:t>
            </a:r>
          </a:p>
          <a:p>
            <a:r>
              <a:rPr lang="nl-NL" dirty="0" smtClean="0"/>
              <a:t>Railway </a:t>
            </a:r>
            <a:r>
              <a:rPr lang="nl-NL" dirty="0" err="1" smtClean="0"/>
              <a:t>regulatory</a:t>
            </a:r>
            <a:r>
              <a:rPr lang="nl-NL" dirty="0" smtClean="0"/>
              <a:t> body as part of </a:t>
            </a:r>
            <a:r>
              <a:rPr lang="nl-NL" dirty="0" err="1" smtClean="0"/>
              <a:t>national</a:t>
            </a:r>
            <a:r>
              <a:rPr lang="nl-NL" dirty="0" smtClean="0"/>
              <a:t> </a:t>
            </a:r>
            <a:r>
              <a:rPr lang="nl-NL" dirty="0" err="1" smtClean="0"/>
              <a:t>competition</a:t>
            </a:r>
            <a:r>
              <a:rPr lang="nl-NL" dirty="0" smtClean="0"/>
              <a:t> </a:t>
            </a:r>
            <a:r>
              <a:rPr lang="nl-NL" dirty="0" err="1" smtClean="0"/>
              <a:t>authority</a:t>
            </a:r>
            <a:r>
              <a:rPr lang="nl-NL" dirty="0" smtClean="0"/>
              <a:t> (ACM)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25 November 2 0145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1.3 </a:t>
            </a:r>
            <a:r>
              <a:rPr lang="nl-NL" dirty="0" err="1" smtClean="0"/>
              <a:t>Key</a:t>
            </a:r>
            <a:r>
              <a:rPr lang="nl-NL" dirty="0" smtClean="0"/>
              <a:t> </a:t>
            </a:r>
            <a:r>
              <a:rPr lang="nl-NL" dirty="0" err="1" smtClean="0"/>
              <a:t>players</a:t>
            </a:r>
            <a:r>
              <a:rPr lang="nl-NL" dirty="0" smtClean="0"/>
              <a:t> in </a:t>
            </a:r>
            <a:r>
              <a:rPr lang="nl-NL" dirty="0" err="1" smtClean="0"/>
              <a:t>railway</a:t>
            </a:r>
            <a:r>
              <a:rPr lang="nl-NL" dirty="0" smtClean="0"/>
              <a:t> sector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25 November  2014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Ministry of Infrastructure and the Environment</a:t>
            </a:r>
            <a:endParaRPr lang="en-GB" dirty="0"/>
          </a:p>
        </p:txBody>
      </p:sp>
      <p:sp>
        <p:nvSpPr>
          <p:cNvPr id="9" name="Tekstvak 8"/>
          <p:cNvSpPr txBox="1"/>
          <p:nvPr/>
        </p:nvSpPr>
        <p:spPr>
          <a:xfrm>
            <a:off x="2857488" y="5007130"/>
            <a:ext cx="250033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err="1" smtClean="0">
                <a:latin typeface="+mn-lt"/>
              </a:rPr>
              <a:t>Ministry</a:t>
            </a:r>
            <a:r>
              <a:rPr lang="nl-NL" sz="2000" dirty="0" smtClean="0">
                <a:latin typeface="+mn-lt"/>
              </a:rPr>
              <a:t> of </a:t>
            </a:r>
            <a:r>
              <a:rPr lang="nl-NL" sz="2000" dirty="0" err="1" smtClean="0">
                <a:latin typeface="+mn-lt"/>
              </a:rPr>
              <a:t>infrastructure</a:t>
            </a:r>
            <a:endParaRPr lang="en-US" sz="2000" dirty="0">
              <a:latin typeface="+mn-lt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42844" y="2857496"/>
            <a:ext cx="250033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err="1" smtClean="0">
                <a:latin typeface="+mn-lt"/>
              </a:rPr>
              <a:t>Infrastructure</a:t>
            </a:r>
            <a:r>
              <a:rPr lang="nl-NL" sz="2000" dirty="0" smtClean="0">
                <a:latin typeface="+mn-lt"/>
              </a:rPr>
              <a:t> manager </a:t>
            </a:r>
            <a:r>
              <a:rPr lang="nl-NL" sz="2000" dirty="0" err="1" smtClean="0">
                <a:latin typeface="+mn-lt"/>
              </a:rPr>
              <a:t>ProRail</a:t>
            </a:r>
            <a:endParaRPr lang="en-US" sz="2000" dirty="0">
              <a:latin typeface="+mn-lt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6643670" y="3028890"/>
            <a:ext cx="250033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latin typeface="+mn-lt"/>
              </a:rPr>
              <a:t>Passenger </a:t>
            </a:r>
            <a:r>
              <a:rPr lang="nl-NL" sz="2000" dirty="0" err="1" smtClean="0">
                <a:latin typeface="+mn-lt"/>
              </a:rPr>
              <a:t>RU’s</a:t>
            </a:r>
            <a:endParaRPr lang="en-US" sz="2000" dirty="0">
              <a:latin typeface="+mn-lt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6643670" y="2000240"/>
            <a:ext cx="250033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err="1" smtClean="0">
                <a:latin typeface="+mn-lt"/>
              </a:rPr>
              <a:t>Freight</a:t>
            </a:r>
            <a:r>
              <a:rPr lang="nl-NL" sz="2000" dirty="0" smtClean="0">
                <a:latin typeface="+mn-lt"/>
              </a:rPr>
              <a:t> </a:t>
            </a:r>
            <a:r>
              <a:rPr lang="nl-NL" sz="2000" dirty="0" err="1" smtClean="0">
                <a:latin typeface="+mn-lt"/>
              </a:rPr>
              <a:t>RU’s</a:t>
            </a:r>
            <a:endParaRPr lang="en-US" sz="2000" dirty="0">
              <a:latin typeface="+mn-lt"/>
            </a:endParaRPr>
          </a:p>
        </p:txBody>
      </p:sp>
      <p:cxnSp>
        <p:nvCxnSpPr>
          <p:cNvPr id="14" name="Rechte verbindingslijn met pijl 13"/>
          <p:cNvCxnSpPr>
            <a:stCxn id="9" idx="0"/>
            <a:endCxn id="10" idx="2"/>
          </p:cNvCxnSpPr>
          <p:nvPr/>
        </p:nvCxnSpPr>
        <p:spPr bwMode="auto">
          <a:xfrm rot="16200000" flipV="1">
            <a:off x="2029457" y="2928934"/>
            <a:ext cx="1441748" cy="27146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Rechte verbindingslijn met pijl 15"/>
          <p:cNvCxnSpPr>
            <a:stCxn id="9" idx="0"/>
            <a:endCxn id="19" idx="2"/>
          </p:cNvCxnSpPr>
          <p:nvPr/>
        </p:nvCxnSpPr>
        <p:spPr bwMode="auto">
          <a:xfrm rot="5400000" flipH="1" flipV="1">
            <a:off x="4624238" y="3237699"/>
            <a:ext cx="1252847" cy="22860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kstvak 16"/>
          <p:cNvSpPr txBox="1"/>
          <p:nvPr/>
        </p:nvSpPr>
        <p:spPr>
          <a:xfrm>
            <a:off x="1357290" y="4233454"/>
            <a:ext cx="2459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 err="1" smtClean="0">
                <a:solidFill>
                  <a:srgbClr val="FF0000"/>
                </a:solidFill>
                <a:latin typeface="+mn-lt"/>
              </a:rPr>
              <a:t>Multi-annual</a:t>
            </a:r>
            <a:r>
              <a:rPr lang="nl-NL" sz="1600" i="1" dirty="0" smtClean="0">
                <a:solidFill>
                  <a:srgbClr val="FF0000"/>
                </a:solidFill>
                <a:latin typeface="+mn-lt"/>
              </a:rPr>
              <a:t> contract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929190" y="4233454"/>
            <a:ext cx="12971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 smtClean="0">
                <a:solidFill>
                  <a:srgbClr val="FF0000"/>
                </a:solidFill>
              </a:rPr>
              <a:t>PSO contract</a:t>
            </a:r>
          </a:p>
          <a:p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5929322" y="3354173"/>
            <a:ext cx="928694" cy="400110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solidFill>
                  <a:schemeClr val="bg1"/>
                </a:solidFill>
                <a:latin typeface="+mn-lt"/>
              </a:rPr>
              <a:t>NS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7358082" y="3429000"/>
            <a:ext cx="1357322" cy="646331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800" dirty="0" err="1" smtClean="0">
                <a:solidFill>
                  <a:schemeClr val="bg1"/>
                </a:solidFill>
                <a:latin typeface="+mn-lt"/>
              </a:rPr>
              <a:t>Regional</a:t>
            </a:r>
            <a:r>
              <a:rPr lang="nl-NL" sz="1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latin typeface="+mn-lt"/>
              </a:rPr>
              <a:t>RU’s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24" name="Rechte verbindingslijn met pijl 23"/>
          <p:cNvCxnSpPr>
            <a:stCxn id="10" idx="3"/>
            <a:endCxn id="11" idx="1"/>
          </p:cNvCxnSpPr>
          <p:nvPr/>
        </p:nvCxnSpPr>
        <p:spPr bwMode="auto">
          <a:xfrm>
            <a:off x="2643174" y="3211439"/>
            <a:ext cx="4000496" cy="1750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6" name="Tekstvak 25"/>
          <p:cNvSpPr txBox="1"/>
          <p:nvPr/>
        </p:nvSpPr>
        <p:spPr>
          <a:xfrm>
            <a:off x="2754149" y="2928934"/>
            <a:ext cx="3103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 i="1" dirty="0" err="1" smtClean="0">
                <a:solidFill>
                  <a:srgbClr val="FF0000"/>
                </a:solidFill>
                <a:latin typeface="+mn-lt"/>
              </a:rPr>
              <a:t>Infracapacity</a:t>
            </a:r>
            <a:r>
              <a:rPr lang="nl-NL" sz="1600" i="1" dirty="0" smtClean="0">
                <a:solidFill>
                  <a:srgbClr val="FF0000"/>
                </a:solidFill>
                <a:latin typeface="+mn-lt"/>
              </a:rPr>
              <a:t>, </a:t>
            </a:r>
            <a:r>
              <a:rPr lang="nl-NL" sz="1600" i="1" dirty="0" err="1" smtClean="0">
                <a:solidFill>
                  <a:srgbClr val="FF0000"/>
                </a:solidFill>
                <a:latin typeface="+mn-lt"/>
              </a:rPr>
              <a:t>infracharges</a:t>
            </a:r>
            <a:r>
              <a:rPr lang="nl-NL" sz="1600" i="1" dirty="0" smtClean="0">
                <a:solidFill>
                  <a:srgbClr val="FF0000"/>
                </a:solidFill>
                <a:latin typeface="+mn-lt"/>
              </a:rPr>
              <a:t>, </a:t>
            </a:r>
            <a:br>
              <a:rPr lang="nl-NL" sz="1600" i="1" dirty="0" smtClean="0">
                <a:solidFill>
                  <a:srgbClr val="FF0000"/>
                </a:solidFill>
                <a:latin typeface="+mn-lt"/>
              </a:rPr>
            </a:br>
            <a:r>
              <a:rPr lang="nl-NL" sz="1600" i="1" dirty="0" err="1" smtClean="0">
                <a:solidFill>
                  <a:srgbClr val="FF0000"/>
                </a:solidFill>
                <a:latin typeface="+mn-lt"/>
              </a:rPr>
              <a:t>quality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7" name="Rechte verbindingslijn met pijl 26"/>
          <p:cNvCxnSpPr>
            <a:stCxn id="10" idx="0"/>
            <a:endCxn id="12" idx="1"/>
          </p:cNvCxnSpPr>
          <p:nvPr/>
        </p:nvCxnSpPr>
        <p:spPr bwMode="auto">
          <a:xfrm rot="5400000" flipH="1" flipV="1">
            <a:off x="3689739" y="-96434"/>
            <a:ext cx="657201" cy="525066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kstvak 29"/>
          <p:cNvSpPr txBox="1"/>
          <p:nvPr/>
        </p:nvSpPr>
        <p:spPr>
          <a:xfrm>
            <a:off x="3786182" y="2571744"/>
            <a:ext cx="1133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 err="1" smtClean="0">
                <a:solidFill>
                  <a:srgbClr val="FF0000"/>
                </a:solidFill>
                <a:latin typeface="+mn-lt"/>
              </a:rPr>
              <a:t>contracts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7000924" y="5000636"/>
            <a:ext cx="2143108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800" dirty="0" err="1" smtClean="0">
                <a:latin typeface="+mn-lt"/>
              </a:rPr>
              <a:t>Regional</a:t>
            </a:r>
            <a:r>
              <a:rPr lang="nl-NL" sz="1800" dirty="0" smtClean="0">
                <a:latin typeface="+mn-lt"/>
              </a:rPr>
              <a:t> </a:t>
            </a:r>
            <a:r>
              <a:rPr lang="nl-NL" sz="1800" dirty="0" err="1" smtClean="0">
                <a:latin typeface="+mn-lt"/>
              </a:rPr>
              <a:t>government</a:t>
            </a:r>
            <a:endParaRPr lang="en-US" sz="1800" dirty="0">
              <a:latin typeface="+mn-lt"/>
            </a:endParaRPr>
          </a:p>
        </p:txBody>
      </p:sp>
      <p:cxnSp>
        <p:nvCxnSpPr>
          <p:cNvPr id="32" name="Rechte verbindingslijn met pijl 31"/>
          <p:cNvCxnSpPr>
            <a:stCxn id="31" idx="0"/>
            <a:endCxn id="22" idx="2"/>
          </p:cNvCxnSpPr>
          <p:nvPr/>
        </p:nvCxnSpPr>
        <p:spPr bwMode="auto">
          <a:xfrm rot="16200000" flipV="1">
            <a:off x="7591959" y="4520116"/>
            <a:ext cx="925305" cy="3573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kstvak 34"/>
          <p:cNvSpPr txBox="1"/>
          <p:nvPr/>
        </p:nvSpPr>
        <p:spPr>
          <a:xfrm>
            <a:off x="6715140" y="4572008"/>
            <a:ext cx="16321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 smtClean="0">
                <a:solidFill>
                  <a:srgbClr val="FF0000"/>
                </a:solidFill>
                <a:latin typeface="+mn-lt"/>
              </a:rPr>
              <a:t>PSO </a:t>
            </a:r>
            <a:r>
              <a:rPr lang="nl-NL" sz="1600" i="1" dirty="0" err="1" smtClean="0">
                <a:solidFill>
                  <a:srgbClr val="FF0000"/>
                </a:solidFill>
                <a:latin typeface="+mn-lt"/>
              </a:rPr>
              <a:t>contracts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755576" y="1844824"/>
            <a:ext cx="250033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600" dirty="0" smtClean="0">
                <a:latin typeface="+mn-lt"/>
              </a:rPr>
              <a:t>National </a:t>
            </a:r>
          </a:p>
          <a:p>
            <a:pPr algn="ctr"/>
            <a:r>
              <a:rPr lang="nl-NL" sz="1600" dirty="0" err="1" smtClean="0">
                <a:latin typeface="+mn-lt"/>
              </a:rPr>
              <a:t>Safety</a:t>
            </a:r>
            <a:r>
              <a:rPr lang="nl-NL" sz="1600" dirty="0" smtClean="0">
                <a:latin typeface="+mn-lt"/>
              </a:rPr>
              <a:t> </a:t>
            </a:r>
            <a:r>
              <a:rPr lang="nl-NL" sz="1600" dirty="0" err="1" smtClean="0">
                <a:latin typeface="+mn-lt"/>
              </a:rPr>
              <a:t>Authority</a:t>
            </a:r>
            <a:r>
              <a:rPr lang="nl-NL" sz="1600" dirty="0" smtClean="0">
                <a:latin typeface="+mn-lt"/>
              </a:rPr>
              <a:t> (ILT)</a:t>
            </a:r>
            <a:endParaRPr lang="en-US" sz="1600" dirty="0">
              <a:latin typeface="+mn-lt"/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3419872" y="1916832"/>
            <a:ext cx="2500330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600" dirty="0" err="1" smtClean="0">
                <a:latin typeface="+mn-lt"/>
              </a:rPr>
              <a:t>Regulatory</a:t>
            </a:r>
            <a:r>
              <a:rPr lang="nl-NL" sz="1600" dirty="0" smtClean="0">
                <a:latin typeface="+mn-lt"/>
              </a:rPr>
              <a:t> Body, ACM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A93C7-F3E2-461B-97D0-6517E33E7F70}" type="slidenum">
              <a:rPr lang="nl-NL" smtClean="0"/>
              <a:pPr/>
              <a:t>9</a:t>
            </a:fld>
            <a:endParaRPr lang="nl-N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25  November 2014</a:t>
            </a:r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Ministry of Infrastructure and the Environment</a:t>
            </a:r>
            <a:endParaRPr lang="en-GB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331640" y="1484784"/>
          <a:ext cx="2873375" cy="4064000"/>
        </p:xfrm>
        <a:graphic>
          <a:graphicData uri="http://schemas.openxmlformats.org/presentationml/2006/ole">
            <p:oleObj spid="_x0000_s1026" name="Acrobat Document" r:id="rId4" imgW="7578000" imgH="10719000" progId="AcroExch.Document.11">
              <p:embed/>
            </p:oleObj>
          </a:graphicData>
        </a:graphic>
      </p:graphicFrame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Information on Dutch passenger railway network</a:t>
            </a:r>
            <a:endParaRPr lang="en-US" dirty="0"/>
          </a:p>
        </p:txBody>
      </p:sp>
      <p:pic>
        <p:nvPicPr>
          <p:cNvPr id="9" name="Afbeelding 8" descr="Hoofdrailne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1700808"/>
            <a:ext cx="4090206" cy="4744639"/>
          </a:xfrm>
          <a:prstGeom prst="rect">
            <a:avLst/>
          </a:prstGeom>
        </p:spPr>
      </p:pic>
      <p:sp>
        <p:nvSpPr>
          <p:cNvPr id="12" name="Tijdelijke aanduiding voor inhoud 11"/>
          <p:cNvSpPr>
            <a:spLocks noGrp="1"/>
          </p:cNvSpPr>
          <p:nvPr>
            <p:ph idx="1"/>
          </p:nvPr>
        </p:nvSpPr>
        <p:spPr>
          <a:xfrm>
            <a:off x="285720" y="2433660"/>
            <a:ext cx="8582055" cy="3209918"/>
          </a:xfrm>
        </p:spPr>
        <p:txBody>
          <a:bodyPr/>
          <a:lstStyle/>
          <a:p>
            <a:r>
              <a:rPr lang="en-US" dirty="0" smtClean="0"/>
              <a:t>Blue lines: national</a:t>
            </a:r>
          </a:p>
          <a:p>
            <a:r>
              <a:rPr lang="en-US" dirty="0" smtClean="0"/>
              <a:t>Red Lines: regional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nl-NL" sz="1600" dirty="0" smtClean="0"/>
              <a:t>+ </a:t>
            </a:r>
            <a:r>
              <a:rPr lang="nl-NL" sz="1600" dirty="0" err="1" smtClean="0"/>
              <a:t>dedicated</a:t>
            </a:r>
            <a:r>
              <a:rPr lang="nl-NL" sz="1600" dirty="0" smtClean="0"/>
              <a:t> </a:t>
            </a:r>
            <a:r>
              <a:rPr lang="nl-NL" sz="1600" dirty="0" err="1" smtClean="0"/>
              <a:t>freight</a:t>
            </a:r>
            <a:r>
              <a:rPr lang="nl-NL" sz="1600" dirty="0" smtClean="0"/>
              <a:t> </a:t>
            </a:r>
            <a:r>
              <a:rPr lang="nl-NL" sz="1600" dirty="0" err="1" smtClean="0"/>
              <a:t>line</a:t>
            </a:r>
            <a:endParaRPr lang="nl-NL" sz="1600" dirty="0" smtClean="0"/>
          </a:p>
          <a:p>
            <a:pPr>
              <a:buNone/>
            </a:pPr>
            <a:r>
              <a:rPr lang="nl-NL" sz="1600" dirty="0" smtClean="0"/>
              <a:t>(Betuwe Route) </a:t>
            </a:r>
            <a:r>
              <a:rPr lang="nl-NL" sz="1600" dirty="0" err="1" smtClean="0"/>
              <a:t>from</a:t>
            </a:r>
            <a:r>
              <a:rPr lang="nl-NL" sz="1600" dirty="0" smtClean="0"/>
              <a:t> </a:t>
            </a:r>
          </a:p>
          <a:p>
            <a:pPr>
              <a:buNone/>
            </a:pPr>
            <a:r>
              <a:rPr lang="nl-NL" sz="1600" dirty="0" smtClean="0"/>
              <a:t>Rotterdam to </a:t>
            </a:r>
            <a:r>
              <a:rPr lang="en-US" sz="1600" dirty="0" smtClean="0"/>
              <a:t>German </a:t>
            </a:r>
          </a:p>
          <a:p>
            <a:pPr>
              <a:buNone/>
            </a:pPr>
            <a:r>
              <a:rPr lang="en-US" sz="1600" dirty="0" smtClean="0"/>
              <a:t>border at </a:t>
            </a:r>
          </a:p>
          <a:p>
            <a:pPr>
              <a:buNone/>
            </a:pPr>
            <a:r>
              <a:rPr lang="en-US" sz="1600" dirty="0" err="1" smtClean="0"/>
              <a:t>Zevenaar-Emmerich</a:t>
            </a:r>
            <a:r>
              <a:rPr lang="nl-NL" dirty="0" smtClean="0"/>
              <a:t> </a:t>
            </a:r>
            <a:endParaRPr lang="en-US" dirty="0" smtClean="0"/>
          </a:p>
        </p:txBody>
      </p:sp>
      <p:sp>
        <p:nvSpPr>
          <p:cNvPr id="11" name="PIJL-OMHOOG en -OMLAAG 10"/>
          <p:cNvSpPr/>
          <p:nvPr/>
        </p:nvSpPr>
        <p:spPr bwMode="auto">
          <a:xfrm>
            <a:off x="6858016" y="1857364"/>
            <a:ext cx="285752" cy="4572032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7143768" y="3643314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Verdana" pitchFamily="34" charset="0"/>
              </a:rPr>
              <a:t>350 km</a:t>
            </a:r>
            <a:endParaRPr lang="en-US" sz="1600" dirty="0">
              <a:latin typeface="Verdana" pitchFamily="34" charset="0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3143240" y="5715016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>
                <a:latin typeface="Verdana" pitchFamily="34" charset="0"/>
              </a:rPr>
              <a:t>Belgium</a:t>
            </a:r>
            <a:endParaRPr lang="en-US" sz="1600" dirty="0">
              <a:latin typeface="Verdana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5429256" y="4714884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>
                <a:latin typeface="Verdana" pitchFamily="34" charset="0"/>
              </a:rPr>
              <a:t>Germany</a:t>
            </a:r>
            <a:endParaRPr lang="en-US" sz="16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568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ARMA DOCSYS~XML" val="&lt;data author=&quot;{00000000-0000-0000-0000-000000000000}&quot; authorname=&quot;(onbekend)&quot; model=&quot;{00000001-0005-0000-0001-000000000013}&quot; profile=&quot;1Logo&quot; created=&quot;2010-10-28 12:31:02&quot; modified=&quot;2010-10-28 14:12:02&quot;&gt;&lt;presentatie template=&quot;C:\Program Files\Carma DocSys\1Logo\Modellen\Presentaties\ministerie.pot&quot; enabled=&quot;true&quot; reopen=&quot;true&quot; lcid=&quot;1043&quot; newdoc=&quot;true&quot; engine=&quot;DocSysEngine.MSPPT&quot;&gt;&lt;titel class=&quot;string&quot; value=&quot;&quot;/&gt;&lt;fldfooter class=&quot;string&quot; value=&quot;&quot;/&gt;&lt;subtitel class=&quot;string&quot; value=&quot;&quot;/&gt;&lt;datum class=&quot;string&quot; value=&quot;29 oktober 2010&quot;/&gt;&lt;kleur class=&quot;string&quot; value=&quot;&quot;/&gt;&lt;divisie class=&quot;string&quot; value=&quot;Ministerie&quot; id=&quot;1&quot;/&gt;&lt;PAPER/&gt;&lt;/presentatie&gt;&lt;/data&gt;&#10;"/>
</p:tagLst>
</file>

<file path=ppt/theme/theme1.xml><?xml version="1.0" encoding="utf-8"?>
<a:theme xmlns:a="http://schemas.openxmlformats.org/drawingml/2006/main" name="Tijdelijk_bestand_Presentatie_IenM_Engels[1]">
  <a:themeElements>
    <a:clrScheme name="">
      <a:dk1>
        <a:srgbClr val="000000"/>
      </a:dk1>
      <a:lt1>
        <a:srgbClr val="FFFFFF"/>
      </a:lt1>
      <a:dk2>
        <a:srgbClr val="0E4A10"/>
      </a:dk2>
      <a:lt2>
        <a:srgbClr val="47145C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minister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nisterie 1">
        <a:dk1>
          <a:srgbClr val="000000"/>
        </a:dk1>
        <a:lt1>
          <a:srgbClr val="FFFFFF"/>
        </a:lt1>
        <a:dk2>
          <a:srgbClr val="529D26"/>
        </a:dk2>
        <a:lt2>
          <a:srgbClr val="808080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ED8F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sterie 2">
        <a:dk1>
          <a:srgbClr val="000000"/>
        </a:dk1>
        <a:lt1>
          <a:srgbClr val="FFFFFF"/>
        </a:lt1>
        <a:dk2>
          <a:srgbClr val="3C1508"/>
        </a:dk2>
        <a:lt2>
          <a:srgbClr val="3C1508"/>
        </a:lt2>
        <a:accent1>
          <a:srgbClr val="FBD221"/>
        </a:accent1>
        <a:accent2>
          <a:srgbClr val="F9A529"/>
        </a:accent2>
        <a:accent3>
          <a:srgbClr val="FFFFFF"/>
        </a:accent3>
        <a:accent4>
          <a:srgbClr val="000000"/>
        </a:accent4>
        <a:accent5>
          <a:srgbClr val="FDE5AB"/>
        </a:accent5>
        <a:accent6>
          <a:srgbClr val="E29524"/>
        </a:accent6>
        <a:hlink>
          <a:srgbClr val="EE0026"/>
        </a:hlink>
        <a:folHlink>
          <a:srgbClr val="60652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sterie 3">
        <a:dk1>
          <a:srgbClr val="000000"/>
        </a:dk1>
        <a:lt1>
          <a:srgbClr val="FFFFFF"/>
        </a:lt1>
        <a:dk2>
          <a:srgbClr val="47145C"/>
        </a:dk2>
        <a:lt2>
          <a:srgbClr val="0E4A10"/>
        </a:lt2>
        <a:accent1>
          <a:srgbClr val="EE0026"/>
        </a:accent1>
        <a:accent2>
          <a:srgbClr val="D60044"/>
        </a:accent2>
        <a:accent3>
          <a:srgbClr val="FFFFFF"/>
        </a:accent3>
        <a:accent4>
          <a:srgbClr val="000000"/>
        </a:accent4>
        <a:accent5>
          <a:srgbClr val="F5AAAC"/>
        </a:accent5>
        <a:accent6>
          <a:srgbClr val="C2003D"/>
        </a:accent6>
        <a:hlink>
          <a:srgbClr val="ED8FBB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sterie 4">
        <a:dk1>
          <a:srgbClr val="000000"/>
        </a:dk1>
        <a:lt1>
          <a:srgbClr val="FFFFFF"/>
        </a:lt1>
        <a:dk2>
          <a:srgbClr val="529D26"/>
        </a:dk2>
        <a:lt2>
          <a:srgbClr val="808080"/>
        </a:lt2>
        <a:accent1>
          <a:srgbClr val="6ED9AD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AE9D3"/>
        </a:accent5>
        <a:accent6>
          <a:srgbClr val="2086B2"/>
        </a:accent6>
        <a:hlink>
          <a:srgbClr val="9ACCD4"/>
        </a:hlink>
        <a:folHlink>
          <a:srgbClr val="ED8FB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Tijdelijk_bestand_Presentatie_IenM_Engels[1]</Template>
  <TotalTime>184</TotalTime>
  <Words>698</Words>
  <Application>Microsoft Office PowerPoint</Application>
  <PresentationFormat>Diavoorstelling (4:3)</PresentationFormat>
  <Paragraphs>145</Paragraphs>
  <Slides>12</Slides>
  <Notes>1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4" baseType="lpstr">
      <vt:lpstr>Tijdelijk_bestand_Presentatie_IenM_Engels[1]</vt:lpstr>
      <vt:lpstr>Acrobat Document</vt:lpstr>
      <vt:lpstr>Railway competitiveness</vt:lpstr>
      <vt:lpstr>NL key figures (2013) railways</vt:lpstr>
      <vt:lpstr>NL key figures (2013) railways</vt:lpstr>
      <vt:lpstr>NL key figures (2013) railways</vt:lpstr>
      <vt:lpstr>Railway competitiveness</vt:lpstr>
      <vt:lpstr>Railway competitiveness</vt:lpstr>
      <vt:lpstr>How to deliver competitivenes: NL institutional setting</vt:lpstr>
      <vt:lpstr>1.3 Key players in railway sector</vt:lpstr>
      <vt:lpstr>1.1 Information on Dutch passenger railway network</vt:lpstr>
      <vt:lpstr>Long term rail strategy, challenges</vt:lpstr>
      <vt:lpstr>Long term rail strategy, challenges</vt:lpstr>
      <vt:lpstr>Dia 12</vt:lpstr>
    </vt:vector>
  </TitlesOfParts>
  <Company>Rijksoverheid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4th railway package</dc:title>
  <dc:creator>HIGroot</dc:creator>
  <cp:lastModifiedBy>HIGroot</cp:lastModifiedBy>
  <cp:revision>29</cp:revision>
  <dcterms:created xsi:type="dcterms:W3CDTF">2014-03-17T20:28:13Z</dcterms:created>
  <dcterms:modified xsi:type="dcterms:W3CDTF">2014-11-25T11:04:37Z</dcterms:modified>
</cp:coreProperties>
</file>