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9" r:id="rId1"/>
    <p:sldMasterId id="2147483820" r:id="rId2"/>
    <p:sldMasterId id="2147484323" r:id="rId3"/>
    <p:sldMasterId id="2147483796" r:id="rId4"/>
    <p:sldMasterId id="2147483817" r:id="rId5"/>
    <p:sldMasterId id="2147483818" r:id="rId6"/>
    <p:sldMasterId id="2147483819" r:id="rId7"/>
  </p:sldMasterIdLst>
  <p:notesMasterIdLst>
    <p:notesMasterId r:id="rId28"/>
  </p:notesMasterIdLst>
  <p:handoutMasterIdLst>
    <p:handoutMasterId r:id="rId29"/>
  </p:handoutMasterIdLst>
  <p:sldIdLst>
    <p:sldId id="447" r:id="rId8"/>
    <p:sldId id="472" r:id="rId9"/>
    <p:sldId id="493" r:id="rId10"/>
    <p:sldId id="528" r:id="rId11"/>
    <p:sldId id="539" r:id="rId12"/>
    <p:sldId id="540" r:id="rId13"/>
    <p:sldId id="550" r:id="rId14"/>
    <p:sldId id="541" r:id="rId15"/>
    <p:sldId id="542" r:id="rId16"/>
    <p:sldId id="543" r:id="rId17"/>
    <p:sldId id="513" r:id="rId18"/>
    <p:sldId id="532" r:id="rId19"/>
    <p:sldId id="533" r:id="rId20"/>
    <p:sldId id="531" r:id="rId21"/>
    <p:sldId id="535" r:id="rId22"/>
    <p:sldId id="536" r:id="rId23"/>
    <p:sldId id="537" r:id="rId24"/>
    <p:sldId id="538" r:id="rId25"/>
    <p:sldId id="516" r:id="rId26"/>
    <p:sldId id="475" r:id="rId27"/>
  </p:sldIdLst>
  <p:sldSz cx="9144000" cy="6858000" type="screen4x3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bg1"/>
        </a:solidFill>
        <a:latin typeface="HY울릉도M" pitchFamily="18" charset="-127"/>
        <a:ea typeface="HY울릉도M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00"/>
    <a:srgbClr val="0099FF"/>
    <a:srgbClr val="993300"/>
    <a:srgbClr val="800000"/>
    <a:srgbClr val="000066"/>
    <a:srgbClr val="00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어두운 스타일 1 - 강조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2" autoAdjust="0"/>
    <p:restoredTop sz="99327" autoAdjust="0"/>
  </p:normalViewPr>
  <p:slideViewPr>
    <p:cSldViewPr>
      <p:cViewPr>
        <p:scale>
          <a:sx n="75" d="100"/>
          <a:sy n="75" d="100"/>
        </p:scale>
        <p:origin x="-612" y="-72"/>
      </p:cViewPr>
      <p:guideLst>
        <p:guide orient="horz" pos="2160"/>
        <p:guide pos="2880"/>
        <p:guide pos="476"/>
        <p:guide pos="97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14" y="-108"/>
      </p:cViewPr>
      <p:guideLst>
        <p:guide orient="horz" pos="3225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l" defTabSz="957497">
              <a:lnSpc>
                <a:spcPct val="100000"/>
              </a:lnSpc>
              <a:buFontTx/>
              <a:buNone/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r" defTabSz="957497">
              <a:lnSpc>
                <a:spcPct val="100000"/>
              </a:lnSpc>
              <a:buFontTx/>
              <a:buNone/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b" anchorCtr="0" compatLnSpc="1">
            <a:prstTxWarp prst="textNoShape">
              <a:avLst/>
            </a:prstTxWarp>
          </a:bodyPr>
          <a:lstStyle>
            <a:lvl1pPr algn="l" defTabSz="957497">
              <a:lnSpc>
                <a:spcPct val="100000"/>
              </a:lnSpc>
              <a:buFontTx/>
              <a:buNone/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81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b" anchorCtr="0" compatLnSpc="1">
            <a:prstTxWarp prst="textNoShape">
              <a:avLst/>
            </a:prstTxWarp>
          </a:bodyPr>
          <a:lstStyle>
            <a:lvl1pPr algn="r" defTabSz="957497">
              <a:lnSpc>
                <a:spcPct val="100000"/>
              </a:lnSpc>
              <a:buFontTx/>
              <a:buNone/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6C28C07-BF82-4B4F-9D2E-65CD4545DF0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8947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l" defTabSz="957497">
              <a:lnSpc>
                <a:spcPct val="100000"/>
              </a:lnSpc>
              <a:buFontTx/>
              <a:buNone/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r" defTabSz="957497">
              <a:lnSpc>
                <a:spcPct val="100000"/>
              </a:lnSpc>
              <a:buFontTx/>
              <a:buNone/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69938"/>
            <a:ext cx="5110163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788" y="4862513"/>
            <a:ext cx="5678487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b" anchorCtr="0" compatLnSpc="1">
            <a:prstTxWarp prst="textNoShape">
              <a:avLst/>
            </a:prstTxWarp>
          </a:bodyPr>
          <a:lstStyle>
            <a:lvl1pPr algn="l" defTabSz="957497">
              <a:lnSpc>
                <a:spcPct val="100000"/>
              </a:lnSpc>
              <a:buFontTx/>
              <a:buNone/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81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8" tIns="47894" rIns="95788" bIns="47894" numCol="1" anchor="b" anchorCtr="0" compatLnSpc="1">
            <a:prstTxWarp prst="textNoShape">
              <a:avLst/>
            </a:prstTxWarp>
          </a:bodyPr>
          <a:lstStyle>
            <a:lvl1pPr algn="r" defTabSz="957497">
              <a:lnSpc>
                <a:spcPct val="100000"/>
              </a:lnSpc>
              <a:buFontTx/>
              <a:buNone/>
              <a:defRPr sz="13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F0C2809-550C-481B-B0CF-1B3D46855D6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45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F2A62F6F-34FF-471C-99BE-0925DBEC86D5}" type="slidenum">
              <a:rPr lang="en-US" altLang="ko-KR" smtClean="0">
                <a:latin typeface="굴림" charset="-127"/>
                <a:ea typeface="굴림" charset="-127"/>
              </a:rPr>
              <a:pPr defTabSz="955675"/>
              <a:t>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43012" name="슬라이드 번호 개체 틀 3"/>
          <p:cNvSpPr txBox="1">
            <a:spLocks noGrp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25" tIns="47663" rIns="95325" bIns="47663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2FA02700-5D16-4499-A3F6-2DA96B93F271}" type="slidenum">
              <a:rPr lang="ko-KR" altLang="en-US">
                <a:solidFill>
                  <a:schemeClr val="tx1"/>
                </a:solidFill>
                <a:latin typeface="굴림" charset="-127"/>
                <a:ea typeface="굴림" charset="-127"/>
              </a:rPr>
              <a:pPr algn="r">
                <a:lnSpc>
                  <a:spcPct val="150000"/>
                </a:lnSpc>
                <a:buFont typeface="Wingdings" pitchFamily="2" charset="2"/>
                <a:buNone/>
              </a:pPr>
              <a:t>10</a:t>
            </a:fld>
            <a:endParaRPr lang="en-US" altLang="ko-KR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45060" name="슬라이드 번호 개체 틀 3"/>
          <p:cNvSpPr txBox="1">
            <a:spLocks noGrp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35" tIns="47668" rIns="95335" bIns="47668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6F718511-9550-4A52-BAAA-D874FFC2D039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46084" name="슬라이드 번호 개체 틀 3"/>
          <p:cNvSpPr txBox="1">
            <a:spLocks noGrp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35" tIns="47668" rIns="95335" bIns="47668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F29842E2-3DE3-42D6-82CA-4002E31D3ADA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47108" name="슬라이드 번호 개체 틀 3"/>
          <p:cNvSpPr txBox="1">
            <a:spLocks noGrp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35" tIns="47668" rIns="95335" bIns="47668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6F55E463-92DA-42C8-AC49-7FD683AD4C30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48132" name="슬라이드 번호 개체 틀 3"/>
          <p:cNvSpPr txBox="1">
            <a:spLocks noGrp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35" tIns="47668" rIns="95335" bIns="47668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DFADB6C4-0A75-4BC0-959E-6C06B9F2CBF2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1204" name="슬라이드 번호 개체 틀 3"/>
          <p:cNvSpPr txBox="1">
            <a:spLocks noGrp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35" tIns="47668" rIns="95335" bIns="47668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4A1BACAD-BC48-4071-9075-1931FB7EC0C4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1A8E5373-803F-4044-85E9-2310721B17A7}" type="slidenum">
              <a:rPr lang="en-US" altLang="ko-KR" smtClean="0">
                <a:latin typeface="굴림" charset="-127"/>
                <a:ea typeface="굴림" charset="-127"/>
              </a:rPr>
              <a:pPr defTabSz="955675"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024313" y="9723438"/>
            <a:ext cx="30781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8" tIns="47894" rIns="95788" bIns="47894" anchor="b"/>
          <a:lstStyle/>
          <a:p>
            <a:pPr algn="r" defTabSz="955675"/>
            <a:fld id="{F5E1FBED-476E-4EBF-80A3-29A2822937EB}" type="slidenum">
              <a:rPr lang="en-US" altLang="ko-KR">
                <a:solidFill>
                  <a:schemeClr val="tx1"/>
                </a:solidFill>
                <a:latin typeface="굴림" charset="-127"/>
                <a:ea typeface="굴림" charset="-127"/>
              </a:rPr>
              <a:pPr algn="r" defTabSz="955675"/>
              <a:t>2</a:t>
            </a:fld>
            <a:endParaRPr lang="en-US" altLang="ko-KR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4024313" y="9723438"/>
            <a:ext cx="30781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8" tIns="47894" rIns="95788" bIns="47894" anchor="b"/>
          <a:lstStyle/>
          <a:p>
            <a:pPr algn="r" defTabSz="955675"/>
            <a:fld id="{07B6CE09-7971-49F0-9346-17CB9DA2B2ED}" type="slidenum">
              <a:rPr lang="en-US" altLang="ko-KR">
                <a:solidFill>
                  <a:schemeClr val="tx1"/>
                </a:solidFill>
                <a:latin typeface="굴림" charset="-127"/>
                <a:ea typeface="굴림" charset="-127"/>
              </a:rPr>
              <a:pPr algn="r" defTabSz="955675"/>
              <a:t>20</a:t>
            </a:fld>
            <a:endParaRPr lang="en-US" altLang="ko-KR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ko-KR" altLang="en-US" sz="900" dirty="0" smtClean="0">
              <a:latin typeface="굴림" charset="-127"/>
              <a:ea typeface="굴림" charset="-127"/>
            </a:endParaRPr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357396D2-4837-4CCF-A836-12F3D4ABFDBB}" type="slidenum">
              <a:rPr lang="en-US" altLang="ko-KR" smtClean="0">
                <a:latin typeface="굴림" charset="-127"/>
                <a:ea typeface="굴림" charset="-127"/>
              </a:rPr>
              <a:pPr defTabSz="955675"/>
              <a:t>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518225E3-3060-4033-A9ED-30E2471A8ED0}" type="slidenum">
              <a:rPr lang="en-US" altLang="ko-KR" smtClean="0">
                <a:latin typeface="굴림" charset="-127"/>
                <a:ea typeface="굴림" charset="-127"/>
              </a:rPr>
              <a:pPr defTabSz="955675"/>
              <a:t>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37892" name="슬라이드 번호 개체 틀 3"/>
          <p:cNvSpPr txBox="1">
            <a:spLocks noGrp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35" tIns="47668" rIns="95335" bIns="47668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6C263906-A99B-4451-BCD3-CF34B7011DC1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38916" name="슬라이드 번호 개체 틀 3"/>
          <p:cNvSpPr txBox="1">
            <a:spLocks noGrp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35" tIns="47668" rIns="95335" bIns="47668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A56285AA-AA57-4D02-AB11-172A7DE03B23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39940" name="슬라이드 번호 개체 틀 3"/>
          <p:cNvSpPr txBox="1">
            <a:spLocks noGrp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35" tIns="47668" rIns="95335" bIns="47668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0CA50EE5-3A71-4286-A945-E4706C002702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40964" name="슬라이드 번호 개체 틀 3"/>
          <p:cNvSpPr txBox="1">
            <a:spLocks noGrp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35" tIns="47668" rIns="95335" bIns="47668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6E19D509-1550-41B6-A526-8F3A1344F596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41988" name="슬라이드 번호 개체 틀 3"/>
          <p:cNvSpPr txBox="1">
            <a:spLocks noGrp="1"/>
          </p:cNvSpPr>
          <p:nvPr/>
        </p:nvSpPr>
        <p:spPr bwMode="auto">
          <a:xfrm>
            <a:off x="4022725" y="972185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35" tIns="47668" rIns="95335" bIns="47668" anchor="b"/>
          <a:lstStyle/>
          <a:p>
            <a:pPr algn="r">
              <a:lnSpc>
                <a:spcPct val="150000"/>
              </a:lnSpc>
              <a:buFont typeface="Wingdings" pitchFamily="2" charset="2"/>
              <a:buNone/>
            </a:pPr>
            <a:fld id="{4D092684-0DF0-462C-842F-30CD5BE21944}" type="slidenum">
              <a:rPr lang="ko-KR" altLang="en-US"/>
              <a:pPr algn="r">
                <a:lnSpc>
                  <a:spcPct val="150000"/>
                </a:lnSpc>
                <a:buFont typeface="Wingdings" pitchFamily="2" charset="2"/>
                <a:buNone/>
              </a:pPr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4446-1743-4D8F-8145-5B52BD24A1DE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3E4C-77AB-4F27-AFBA-C32ABF1FF4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0A9C2-8896-4CA5-9B51-34AF5B4F1E6A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0D43-7065-4FA0-8BBA-D3BDD02830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03AF-DAAC-4B20-8E83-F9EB4EF47F81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24C2-5065-4E8D-B9CE-8C8C993CF2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2DDD-2201-4662-9E59-67BCE60F875F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1875-29B1-4559-9DCA-784CDAFA73E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44FA-1114-477B-94F8-D86DCBCCAFE4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F933-9BEB-46E1-8982-18B83A73A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fld id="{80A4705D-1E14-4DDD-9A97-C45A41BABD0F}" type="slidenum">
              <a:rPr kumimoji="0" lang="en-US" altLang="ko-KR" sz="1400" b="1" i="1">
                <a:solidFill>
                  <a:schemeClr val="tx2"/>
                </a:solidFill>
                <a:latin typeface="Arial" pitchFamily="34" charset="0"/>
                <a:ea typeface="HY견고딕" pitchFamily="18" charset="-127"/>
              </a:rPr>
              <a:pPr algn="ctr" latinLnBrk="0">
                <a:defRPr/>
              </a:pPr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pitchFamily="34" charset="0"/>
              <a:ea typeface="HY견고딕" pitchFamily="18" charset="-127"/>
            </a:endParaRPr>
          </a:p>
        </p:txBody>
      </p:sp>
      <p:pic>
        <p:nvPicPr>
          <p:cNvPr id="4" name="Picture 14" descr="마크후광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-26988"/>
            <a:ext cx="885825" cy="57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ko-KR" altLang="en-US" smtClean="0"/>
              <a:t>마스터 부제목 스타일 편집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576FB-5DC9-4BAA-9CE2-CAED607368DC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6E304-9B12-4006-AA8C-5A861AA9C0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500813" y="26988"/>
            <a:ext cx="16430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b="1" dirty="0">
                <a:latin typeface="+mn-ea"/>
                <a:ea typeface="+mn-ea"/>
              </a:rPr>
              <a:t>MOLIT</a:t>
            </a:r>
          </a:p>
          <a:p>
            <a:pPr>
              <a:defRPr/>
            </a:pPr>
            <a:r>
              <a:rPr lang="en-US" altLang="ko-KR" sz="1000" dirty="0">
                <a:latin typeface="+mn-ea"/>
                <a:ea typeface="+mn-ea"/>
              </a:rPr>
              <a:t>Ministry of Land, Infrastructure and Transport</a:t>
            </a:r>
            <a:endParaRPr lang="ko-KR" altLang="en-US" sz="1000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715250" y="26988"/>
            <a:ext cx="1428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b="1" dirty="0">
                <a:latin typeface="+mn-ea"/>
                <a:ea typeface="+mn-ea"/>
              </a:rPr>
              <a:t>KATRI</a:t>
            </a:r>
          </a:p>
          <a:p>
            <a:pPr>
              <a:defRPr/>
            </a:pPr>
            <a:r>
              <a:rPr lang="en-US" altLang="ko-KR" sz="1000" dirty="0">
                <a:latin typeface="+mn-ea"/>
                <a:ea typeface="+mn-ea"/>
              </a:rPr>
              <a:t>Korea Automobile testing &amp; research Institute</a:t>
            </a:r>
            <a:endParaRPr lang="ko-KR" altLang="en-US" sz="1000" dirty="0">
              <a:latin typeface="+mn-ea"/>
              <a:ea typeface="+mn-ea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CAAA-BC3D-432E-94FC-602AC947009E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A086C-B375-4B3C-A885-8B3451EB2A1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591B-F334-4BDD-8ABE-82187A9C6B63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A0986-0CE1-45DA-9E21-2EB089DF35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6E287-DA5C-430E-B843-68E6D624E248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2A2D7-056D-4688-ACE1-7AAE0EFFDC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BD1C-91CE-474A-9277-86F06FC664A2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69F34-50C3-47BA-AC3C-EB4DD31829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FC9E-B4C6-4592-9759-7D8F0BFC018B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FE92-102E-49D5-A41B-6FE76D3118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907E-5AFA-4B93-8799-D97C2A30E4C2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F2BA-B075-4B5F-A0FD-1CF173492A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FFFE-6679-4BA7-9BE6-7A295E3E3991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94E9-B3E2-44B4-8F53-B8474950D3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A05D2-528A-4888-945A-7D619E4824C1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67DBF-177D-402E-9899-D8C28D4F2F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F7881-D540-4E1F-9E97-12745558DF10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E0CFD-0078-4986-ADE0-2B764919FC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58EC1-BDA9-4FED-A498-29F107D4D109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74A41-835B-49D4-9078-713C7B95A2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7916-2D22-4377-9D09-FF2FE12E7247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9B45-2638-4FD4-88D9-2277D4DAAB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500813" y="26988"/>
            <a:ext cx="16430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b="1" dirty="0">
                <a:latin typeface="+mn-ea"/>
                <a:ea typeface="+mn-ea"/>
              </a:rPr>
              <a:t>MOLIT</a:t>
            </a:r>
          </a:p>
          <a:p>
            <a:pPr>
              <a:defRPr/>
            </a:pPr>
            <a:r>
              <a:rPr lang="en-US" altLang="ko-KR" sz="1000" dirty="0">
                <a:latin typeface="+mn-ea"/>
                <a:ea typeface="+mn-ea"/>
              </a:rPr>
              <a:t>Ministry of Land, Infrastructure and Transport</a:t>
            </a:r>
            <a:endParaRPr lang="ko-KR" altLang="en-US" sz="1000" dirty="0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715250" y="26988"/>
            <a:ext cx="14287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b="1" dirty="0">
                <a:latin typeface="+mn-ea"/>
                <a:ea typeface="+mn-ea"/>
              </a:rPr>
              <a:t>KATRI</a:t>
            </a:r>
          </a:p>
          <a:p>
            <a:pPr>
              <a:defRPr/>
            </a:pPr>
            <a:r>
              <a:rPr lang="en-US" altLang="ko-KR" sz="1000" dirty="0">
                <a:latin typeface="+mn-ea"/>
                <a:ea typeface="+mn-ea"/>
              </a:rPr>
              <a:t>Korea Automobile testing &amp; research Institute</a:t>
            </a:r>
            <a:endParaRPr lang="ko-KR" altLang="en-US" sz="1000" dirty="0">
              <a:latin typeface="+mn-ea"/>
              <a:ea typeface="+mn-ea"/>
            </a:endParaRPr>
          </a:p>
        </p:txBody>
      </p:sp>
      <p:sp>
        <p:nvSpPr>
          <p:cNvPr id="4" name="직사각형 3"/>
          <p:cNvSpPr/>
          <p:nvPr userDrawn="1"/>
        </p:nvSpPr>
        <p:spPr>
          <a:xfrm>
            <a:off x="0" y="857250"/>
            <a:ext cx="9144000" cy="60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BF04-1289-4BE6-8FCE-405EB29B39B6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EFAB-9B54-478B-81FC-ED0A3A7BEF8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3130-CC2E-48C6-8431-C7A7D690775C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4F58-08D7-4E13-8413-9D3ECE79457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95C7-E74C-4E09-9F45-39C1CFDD0322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B48D5-C199-4448-AB0B-B29EAF6C95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ACE41-9079-4472-8A35-71B88722E3DA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24B4-DA8F-4E75-94DC-D9AE62BB9D6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A622-A6F6-48AF-BDF8-88B6FF72722C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2C6F-7047-421E-956D-FBF4BDC7108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EB450-ADE5-42B3-8900-B82C956B0D16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9B23-EE32-4447-AEB9-D89607226A4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CE6C-BA15-402D-BF4E-CC90F1C930BB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515E-AAA5-4AA7-B144-CD31B6C79F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E696-9A4E-4B22-9F7A-4CFEE6BDC8B3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847C-024F-46C6-85F4-5E0861D9351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763E5-C8F4-45D5-AB63-2541E6E05869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30387-42EC-45B6-902A-17388B28CDC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73CE-41A2-4BF9-95E9-A83B84677BFE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1984-56C9-4431-AF01-CFA487844E8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25EF9-40D1-49AC-B1D9-4B95556B73C6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F389E-BAB9-4C5E-8AB8-1E481C55FB9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EFCAE-299E-4AC1-BA85-C49BF9CBCC81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1AF2-EBD1-49E4-BA29-E359D90806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77F0-FBC5-480D-B743-DAF374451B82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58B1-B618-4183-BE23-6EDBA3EC21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25B4-A2F0-41E0-8E81-259ACC1B329F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E101-39F5-431D-B478-0764417480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84AF5-67E5-4B75-8627-C7626C113F2C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266B-487F-48EF-9496-B449BC49D6E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3F837-4964-463D-8A18-AFF5E0A6CB73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2870-E0B3-4349-B539-DACF9B4104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0CD8F-CC41-4712-9AFB-82BAE37D9350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8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154EF-6A74-459C-A277-E9312DA76C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C255-1AC6-446B-8115-9F1A8FFD628E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8FC4-C421-40FB-96E9-8C5D147AAB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957D5-60F2-4CE9-84D0-E911C1AA6E83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29C-2525-4647-AA85-1C573DBD31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56F1-A9EF-4B25-A06D-80DFE45B7A8D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A7576-A483-4EC3-BFED-652DFD4811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5103-B371-4A8F-B8C7-E560493A1CD7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0F40-5886-454D-8F20-206ED7FF46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0A25-F5CF-4277-8B06-320FA6BE150F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6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1023-87A6-46C2-9EC8-C68FE2CDA3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B353-3CC5-4FCC-8F1C-30EC6CF4B3AD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62B24-5534-4B58-B9F1-EE12AE1683D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3A795-0086-43B1-9E11-E68BCA02F0B2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AA12-4264-4BE8-9953-11FEB79BD6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DB0D-D2E5-48DC-8B41-AA318262A548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B780-CCAF-41F7-9B9D-BD44306672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86E2-563B-4E4C-B823-48454D3431A5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1280-443F-476B-B2E8-049B235004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C8440-B634-4FEC-9840-F865F9C64E3E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17CD2-EFFA-4BC5-A28E-49B2D6EEACE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3A2A-45AF-4D24-9F41-7C5F6AFDAFE0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0B97-F4AD-42BF-9311-0F4A48C8B0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1" descr="01_00000-copy.png"/>
          <p:cNvPicPr>
            <a:picLocks noChangeAspect="1"/>
          </p:cNvPicPr>
          <p:nvPr/>
        </p:nvPicPr>
        <p:blipFill>
          <a:blip r:embed="rId3"/>
          <a:srcRect b="44853"/>
          <a:stretch>
            <a:fillRect/>
          </a:stretch>
        </p:blipFill>
        <p:spPr bwMode="auto">
          <a:xfrm>
            <a:off x="0" y="0"/>
            <a:ext cx="9140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0" y="654050"/>
            <a:ext cx="9144000" cy="133350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776288"/>
            <a:ext cx="9144000" cy="77787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238625" y="6553200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6872C345-1567-44A0-8208-E63E36B512BD}" type="slidenum">
              <a:rPr lang="ko-KR" altLang="en-US" sz="1000" b="1" i="1">
                <a:solidFill>
                  <a:srgbClr val="000000"/>
                </a:solidFill>
                <a:latin typeface="Tahoma" pitchFamily="34" charset="0"/>
                <a:ea typeface="맑은 고딕" pitchFamily="50" charset="-127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‹#›</a:t>
            </a:fld>
            <a:r>
              <a:rPr lang="en-US" altLang="ko-KR" sz="1000" b="1" i="1" dirty="0">
                <a:solidFill>
                  <a:srgbClr val="000000"/>
                </a:solidFill>
                <a:latin typeface="Tahoma" pitchFamily="34" charset="0"/>
                <a:ea typeface="맑은 고딕" pitchFamily="50" charset="-127"/>
              </a:rPr>
              <a:t>p</a:t>
            </a:r>
          </a:p>
        </p:txBody>
      </p:sp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4"/>
          <a:srcRect l="22090" t="34286" r="51859" b="39795"/>
          <a:stretch>
            <a:fillRect/>
          </a:stretch>
        </p:blipFill>
        <p:spPr bwMode="auto">
          <a:xfrm>
            <a:off x="8340725" y="6551613"/>
            <a:ext cx="8032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시그니처"/>
          <p:cNvPicPr>
            <a:picLocks noChangeAspect="1" noChangeArrowheads="1"/>
          </p:cNvPicPr>
          <p:nvPr/>
        </p:nvPicPr>
        <p:blipFill>
          <a:blip r:embed="rId5"/>
          <a:srcRect l="17786" t="21851" r="48897" b="68102"/>
          <a:stretch>
            <a:fillRect/>
          </a:stretch>
        </p:blipFill>
        <p:spPr bwMode="auto">
          <a:xfrm>
            <a:off x="7759700" y="6357938"/>
            <a:ext cx="13843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HY수평선B" pitchFamily="18" charset="-127"/>
          <a:ea typeface="HY수평선B" pitchFamily="18" charset="-127"/>
        </a:defRPr>
      </a:lvl9pPr>
    </p:titleStyle>
    <p:bodyStyle>
      <a:lvl1pPr marL="271463" indent="-271463" algn="l" rtl="0" eaLnBrk="0" fontAlgn="base" latinLnBrk="1" hangingPunct="0">
        <a:spcBef>
          <a:spcPct val="20000"/>
        </a:spcBef>
        <a:spcAft>
          <a:spcPct val="0"/>
        </a:spcAft>
        <a:buBlip>
          <a:blip r:embed="rId6"/>
        </a:buBlip>
        <a:defRPr kumimoji="1" sz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235075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43063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마스터수정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buFontTx/>
              <a:buNone/>
              <a:defRPr>
                <a:solidFill>
                  <a:schemeClr val="tx1">
                    <a:tint val="7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B43F9FF4-81B9-4B79-83A8-48B373D965DB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buFontTx/>
              <a:buNone/>
              <a:defRPr>
                <a:solidFill>
                  <a:schemeClr val="tx1">
                    <a:tint val="7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77050" y="6356350"/>
            <a:ext cx="1809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buFontTx/>
              <a:buNone/>
              <a:defRPr>
                <a:solidFill>
                  <a:schemeClr val="tx1">
                    <a:tint val="7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18BEFCB8-1B9C-43B9-86DD-1CC7C7AE00D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6" r:id="rId1"/>
    <p:sldLayoutId id="2147484917" r:id="rId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191309-23DB-43FC-97E4-CD7D7FF46EBE}" type="datetimeFigureOut">
              <a:rPr lang="ko-KR" altLang="en-US"/>
              <a:pPr>
                <a:defRPr/>
              </a:pPr>
              <a:t>2013-06-06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50000"/>
              </a:lnSpc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50000"/>
              </a:lnSpc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462C47-D194-42AB-A760-CA8E9995E99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fld id="{5E63D88D-5E57-4802-88C2-DEC1D6B992DE}" type="slidenum">
              <a:rPr kumimoji="0" lang="en-US" altLang="ko-KR" sz="1400" b="1" i="1">
                <a:solidFill>
                  <a:schemeClr val="tx2"/>
                </a:solidFill>
                <a:latin typeface="Arial" pitchFamily="34" charset="0"/>
                <a:ea typeface="HY견고딕" pitchFamily="18" charset="-127"/>
              </a:rPr>
              <a:pPr algn="ctr" latinLnBrk="0">
                <a:defRPr/>
              </a:pPr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pitchFamily="34" charset="0"/>
              <a:ea typeface="HY견고딕" pitchFamily="18" charset="-127"/>
            </a:endParaRPr>
          </a:p>
        </p:txBody>
      </p:sp>
      <p:pic>
        <p:nvPicPr>
          <p:cNvPr id="5123" name="Picture 14" descr="마크후광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63" y="142875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880" r:id="rId2"/>
    <p:sldLayoutId id="2147484881" r:id="rId3"/>
    <p:sldLayoutId id="2147484882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>
          <a:solidFill>
            <a:srgbClr val="FFCC00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8BD732-18EF-4CD4-B012-AB862EC82EF9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12D531-14C2-4DBC-9022-E2284AA4EB5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6151" name="Picture 14" descr="master7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fld id="{413B9F1F-DEBB-4C28-BA75-CF86FAC82FC8}" type="slidenum">
              <a:rPr kumimoji="0" lang="en-US" altLang="ko-KR" sz="1400" b="1" i="1">
                <a:solidFill>
                  <a:schemeClr val="tx2"/>
                </a:solidFill>
                <a:latin typeface="Arial" pitchFamily="34" charset="0"/>
                <a:ea typeface="HY견고딕" pitchFamily="18" charset="-127"/>
              </a:rPr>
              <a:pPr algn="ctr" latinLnBrk="0">
                <a:defRPr/>
              </a:pPr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pitchFamily="34" charset="0"/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E1823F69-4CC9-41A8-9530-F44120ECB760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pPr>
              <a:defRPr/>
            </a:pPr>
            <a:fld id="{EAB3CA7F-3492-48A7-B8BC-E5A501FA7C6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7175" name="Picture 7" descr="마스터수정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9" descr="artplus_season_summer14_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0" y="330200"/>
            <a:ext cx="48006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7" descr="artplus_nature_naturalcity38_a"/>
          <p:cNvPicPr>
            <a:picLocks noChangeAspect="1" noChangeArrowheads="1"/>
          </p:cNvPicPr>
          <p:nvPr/>
        </p:nvPicPr>
        <p:blipFill>
          <a:blip r:embed="rId16"/>
          <a:srcRect b="25069"/>
          <a:stretch>
            <a:fillRect/>
          </a:stretch>
        </p:blipFill>
        <p:spPr bwMode="gray">
          <a:xfrm rot="-1779374">
            <a:off x="914400" y="2387600"/>
            <a:ext cx="3492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696325" y="6472238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latinLnBrk="0">
              <a:defRPr/>
            </a:pPr>
            <a:fld id="{0C791503-3609-423B-A977-5A329A0A265E}" type="slidenum">
              <a:rPr kumimoji="0" lang="en-US" altLang="ko-KR" sz="1400" b="1" i="1">
                <a:solidFill>
                  <a:schemeClr val="tx2"/>
                </a:solidFill>
                <a:latin typeface="Arial" pitchFamily="34" charset="0"/>
                <a:ea typeface="HY견고딕" pitchFamily="18" charset="-127"/>
              </a:rPr>
              <a:pPr algn="ctr" latinLnBrk="0">
                <a:defRPr/>
              </a:pPr>
              <a:t>‹#›</a:t>
            </a:fld>
            <a:endParaRPr kumimoji="0" lang="en-US" altLang="ko-KR" sz="1400" b="1" i="1">
              <a:solidFill>
                <a:schemeClr val="tx2"/>
              </a:solidFill>
              <a:latin typeface="Arial" pitchFamily="34" charset="0"/>
              <a:ea typeface="HY견고딕" pitchFamily="18" charset="-127"/>
            </a:endParaRPr>
          </a:p>
        </p:txBody>
      </p:sp>
      <p:pic>
        <p:nvPicPr>
          <p:cNvPr id="7179" name="Picture 12" descr="Untitled-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01013" y="115888"/>
            <a:ext cx="863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4" r:id="rId1"/>
    <p:sldLayoutId id="2147484895" r:id="rId2"/>
    <p:sldLayoutId id="2147484896" r:id="rId3"/>
    <p:sldLayoutId id="2147484897" r:id="rId4"/>
    <p:sldLayoutId id="2147484898" r:id="rId5"/>
    <p:sldLayoutId id="2147484899" r:id="rId6"/>
    <p:sldLayoutId id="2147484900" r:id="rId7"/>
    <p:sldLayoutId id="2147484901" r:id="rId8"/>
    <p:sldLayoutId id="2147484902" r:id="rId9"/>
    <p:sldLayoutId id="2147484903" r:id="rId10"/>
    <p:sldLayoutId id="2147484904" r:id="rId11"/>
    <p:sldLayoutId id="2147484919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master7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4" descr="master7-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9" name="날짜 개체 틀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A7FB688-B436-4977-835F-F3520D94C9AA}" type="datetimeFigureOut">
              <a:rPr lang="ko-KR" altLang="en-US"/>
              <a:pPr>
                <a:defRPr/>
              </a:pPr>
              <a:t>2013-06-06</a:t>
            </a:fld>
            <a:endParaRPr lang="en-US" altLang="ko-KR"/>
          </a:p>
        </p:txBody>
      </p:sp>
      <p:sp>
        <p:nvSpPr>
          <p:cNvPr id="10" name="바닥글 개체 틀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슬라이드 번호 개체 틀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6C48DF-E1F5-43C8-814D-DC8D2CC4F7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5" r:id="rId1"/>
    <p:sldLayoutId id="2147484906" r:id="rId2"/>
    <p:sldLayoutId id="2147484907" r:id="rId3"/>
    <p:sldLayoutId id="2147484908" r:id="rId4"/>
    <p:sldLayoutId id="2147484909" r:id="rId5"/>
    <p:sldLayoutId id="2147484910" r:id="rId6"/>
    <p:sldLayoutId id="2147484911" r:id="rId7"/>
    <p:sldLayoutId id="2147484912" r:id="rId8"/>
    <p:sldLayoutId id="2147484913" r:id="rId9"/>
    <p:sldLayoutId id="2147484914" r:id="rId10"/>
    <p:sldLayoutId id="2147484915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11" Type="http://schemas.openxmlformats.org/officeDocument/2006/relationships/image" Target="../media/image51.jpeg"/><Relationship Id="rId5" Type="http://schemas.openxmlformats.org/officeDocument/2006/relationships/image" Target="../media/image47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714375" y="1914526"/>
            <a:ext cx="7893050" cy="1657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ko-KR" sz="2800" b="1" dirty="0" smtClean="0">
                <a:latin typeface="Arial" charset="0"/>
                <a:ea typeface="Arial Unicode MS" pitchFamily="50" charset="-127"/>
                <a:cs typeface="Arial" charset="0"/>
              </a:rPr>
              <a:t>PROPOSAL FOR AN NEW REGULATION FOR VEHICLE INDOOR AIR </a:t>
            </a:r>
            <a:r>
              <a:rPr lang="en-US" altLang="ko-KR" sz="2800" b="1" dirty="0" smtClean="0">
                <a:latin typeface="Arial" charset="0"/>
                <a:ea typeface="Arial Unicode MS" pitchFamily="50" charset="-127"/>
                <a:cs typeface="Arial" charset="0"/>
              </a:rPr>
              <a:t>QUALITY (</a:t>
            </a:r>
            <a:r>
              <a:rPr lang="en-US" altLang="ko-KR" sz="2800" b="1" dirty="0" smtClean="0">
                <a:latin typeface="Arial" charset="0"/>
                <a:ea typeface="Arial Unicode MS" pitchFamily="50" charset="-127"/>
                <a:cs typeface="Arial" charset="0"/>
              </a:rPr>
              <a:t>VIAQ)</a:t>
            </a:r>
            <a:r>
              <a:rPr lang="en-US" altLang="ko-KR" sz="2800" b="1" dirty="0" smtClean="0">
                <a:latin typeface="Arial" charset="0"/>
                <a:ea typeface="HY헤드라인M" pitchFamily="18" charset="-127"/>
                <a:cs typeface="Arial" charset="0"/>
              </a:rPr>
              <a:t/>
            </a:r>
            <a:br>
              <a:rPr lang="en-US" altLang="ko-KR" sz="2800" b="1" dirty="0" smtClean="0">
                <a:latin typeface="Arial" charset="0"/>
                <a:ea typeface="HY헤드라인M" pitchFamily="18" charset="-127"/>
                <a:cs typeface="Arial" charset="0"/>
              </a:rPr>
            </a:br>
            <a:endParaRPr lang="ko-KR" altLang="en-US" sz="2800" b="1" dirty="0" smtClean="0">
              <a:solidFill>
                <a:schemeClr val="accent2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500313" y="4322398"/>
            <a:ext cx="41433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en-US" altLang="ko-KR" sz="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altLang="ko-KR" sz="2000" dirty="0" err="1">
                <a:solidFill>
                  <a:schemeClr val="tx1"/>
                </a:solidFill>
                <a:latin typeface="Arial" charset="0"/>
                <a:cs typeface="Arial" charset="0"/>
              </a:rPr>
              <a:t>Jongsoon</a:t>
            </a:r>
            <a:r>
              <a:rPr lang="en-US" altLang="ko-KR" sz="2000" dirty="0">
                <a:solidFill>
                  <a:schemeClr val="tx1"/>
                </a:solidFill>
                <a:latin typeface="Arial" charset="0"/>
                <a:cs typeface="Arial" charset="0"/>
              </a:rPr>
              <a:t> Lim</a:t>
            </a:r>
          </a:p>
          <a:p>
            <a:pPr algn="ctr">
              <a:buFont typeface="Wingdings" pitchFamily="2" charset="2"/>
              <a:buNone/>
            </a:pPr>
            <a:r>
              <a:rPr lang="en-US" altLang="ko-KR" sz="2000" dirty="0">
                <a:solidFill>
                  <a:schemeClr val="tx1"/>
                </a:solidFill>
                <a:latin typeface="Arial" charset="0"/>
                <a:cs typeface="Arial" charset="0"/>
              </a:rPr>
              <a:t>(jongsoon@ts2020.kr)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06413" y="5565775"/>
            <a:ext cx="8280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2400">
                <a:solidFill>
                  <a:srgbClr val="0000CC"/>
                </a:solidFill>
                <a:latin typeface="Arial" charset="0"/>
                <a:cs typeface="Arial" charset="0"/>
              </a:rPr>
              <a:t>KATRI</a:t>
            </a:r>
            <a:r>
              <a:rPr lang="en-US" altLang="ko-KR" sz="2400">
                <a:solidFill>
                  <a:schemeClr val="tx1"/>
                </a:solidFill>
                <a:latin typeface="Arial" charset="0"/>
                <a:cs typeface="Arial" charset="0"/>
              </a:rPr>
              <a:t>(Korea Automobile Testing &amp; research Institute)</a:t>
            </a:r>
          </a:p>
        </p:txBody>
      </p:sp>
      <p:pic>
        <p:nvPicPr>
          <p:cNvPr id="13317" name="Picture 7" descr="C:\Documents and Settings\Administrator\바탕 화면\임종순\2013년도 실내공기질\04. ★안전기준_국제조화\04 GRPE\발표PPT\TS-mark-trans-whit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5657850"/>
            <a:ext cx="9286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6228184" y="980728"/>
            <a:ext cx="2705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Informal document </a:t>
            </a:r>
            <a:r>
              <a:rPr lang="en-US" altLang="ko-KR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GRPE-66-40</a:t>
            </a:r>
            <a:r>
              <a:rPr lang="en-US" altLang="ko-K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algn="r"/>
            <a:r>
              <a:rPr lang="en-US" altLang="ko-K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66</a:t>
            </a:r>
            <a:r>
              <a:rPr lang="en-US" altLang="ko-KR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th</a:t>
            </a:r>
            <a:r>
              <a:rPr lang="en-US" altLang="ko-K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Arial" charset="0"/>
                <a:cs typeface="Arial" charset="0"/>
              </a:rPr>
              <a:t>GRPE, June 7</a:t>
            </a:r>
            <a:r>
              <a:rPr lang="en-US" altLang="ko-KR" baseline="30000" dirty="0">
                <a:solidFill>
                  <a:schemeClr val="tx1"/>
                </a:solidFill>
                <a:latin typeface="Arial" charset="0"/>
                <a:cs typeface="Arial" charset="0"/>
              </a:rPr>
              <a:t>th</a:t>
            </a:r>
            <a:r>
              <a:rPr lang="en-US" altLang="ko-KR" dirty="0">
                <a:solidFill>
                  <a:schemeClr val="tx1"/>
                </a:solidFill>
                <a:latin typeface="Arial" charset="0"/>
                <a:cs typeface="Arial" charset="0"/>
              </a:rPr>
              <a:t> 2013</a:t>
            </a:r>
          </a:p>
          <a:p>
            <a:pPr algn="r"/>
            <a:r>
              <a:rPr lang="en-US" altLang="ko-KR" dirty="0">
                <a:solidFill>
                  <a:schemeClr val="tx1"/>
                </a:solidFill>
                <a:latin typeface="Arial" charset="0"/>
                <a:cs typeface="Arial" charset="0"/>
              </a:rPr>
              <a:t>Agenda item 18(a) </a:t>
            </a:r>
            <a:endParaRPr lang="ko-KR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Test Results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22531" name="직사각형 5"/>
          <p:cNvSpPr>
            <a:spLocks noChangeArrowheads="1"/>
          </p:cNvSpPr>
          <p:nvPr/>
        </p:nvSpPr>
        <p:spPr bwMode="auto">
          <a:xfrm>
            <a:off x="-142875" y="1193800"/>
            <a:ext cx="70008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The result of checkout test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14313" y="2000250"/>
          <a:ext cx="8358248" cy="3889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781"/>
                <a:gridCol w="1044781"/>
                <a:gridCol w="1044781"/>
                <a:gridCol w="1044781"/>
                <a:gridCol w="1044781"/>
                <a:gridCol w="1044781"/>
                <a:gridCol w="1044781"/>
                <a:gridCol w="1044781"/>
              </a:tblGrid>
              <a:tr h="70942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Item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Formaldehyde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Toluene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Ethyl benzene</a:t>
                      </a:r>
                      <a:r>
                        <a:rPr lang="ko-KR" altLang="en-US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Styrene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Benzene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Xylene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4280">
                <a:tc v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Limit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1,000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1,600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870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5428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latin typeface="Arial" pitchFamily="34" charset="0"/>
                          <a:cs typeface="Arial" pitchFamily="34" charset="0"/>
                        </a:rPr>
                        <a:t>Avg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1,046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42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42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2,846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470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428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 smtClean="0">
                          <a:latin typeface="Arial" pitchFamily="34" charset="0"/>
                          <a:cs typeface="Arial" pitchFamily="34" charset="0"/>
                        </a:rPr>
                        <a:t>Avg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328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199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42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42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753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136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379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26"/>
          <p:cNvSpPr>
            <a:spLocks noChangeArrowheads="1"/>
          </p:cNvSpPr>
          <p:nvPr/>
        </p:nvSpPr>
        <p:spPr bwMode="auto">
          <a:xfrm>
            <a:off x="196850" y="1154113"/>
            <a:ext cx="8750300" cy="5468937"/>
          </a:xfrm>
          <a:prstGeom prst="roundRect">
            <a:avLst>
              <a:gd name="adj" fmla="val 4676"/>
            </a:avLst>
          </a:prstGeom>
          <a:solidFill>
            <a:srgbClr val="99CCFF">
              <a:alpha val="0"/>
            </a:srgbClr>
          </a:solidFill>
          <a:ln w="19050" cap="rnd" algn="ctr">
            <a:solidFill>
              <a:srgbClr val="2056C2"/>
            </a:solidFill>
            <a:prstDash val="sysDot"/>
            <a:round/>
            <a:headEnd/>
            <a:tailEnd/>
          </a:ln>
        </p:spPr>
        <p:txBody>
          <a:bodyPr wrap="none" lIns="306000" anchor="ctr"/>
          <a:lstStyle/>
          <a:p>
            <a:pPr algn="r">
              <a:spcBef>
                <a:spcPct val="50000"/>
              </a:spcBef>
            </a:pPr>
            <a:endParaRPr lang="ko-KR" altLang="ko-KR" sz="1600">
              <a:solidFill>
                <a:srgbClr val="E3E9F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312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International VIAQ Status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1029" name="AutoShape 27"/>
          <p:cNvSpPr>
            <a:spLocks noChangeAspect="1" noChangeArrowheads="1"/>
          </p:cNvSpPr>
          <p:nvPr/>
        </p:nvSpPr>
        <p:spPr bwMode="auto">
          <a:xfrm>
            <a:off x="357188" y="1285875"/>
            <a:ext cx="8429625" cy="5199063"/>
          </a:xfrm>
          <a:prstGeom prst="roundRect">
            <a:avLst>
              <a:gd name="adj" fmla="val 4162"/>
            </a:avLst>
          </a:prstGeom>
          <a:solidFill>
            <a:srgbClr val="CCFFFF">
              <a:alpha val="0"/>
            </a:srgbClr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lIns="180000" anchor="ctr"/>
          <a:lstStyle/>
          <a:p>
            <a:pPr>
              <a:lnSpc>
                <a:spcPct val="140000"/>
              </a:lnSpc>
            </a:pPr>
            <a:endParaRPr lang="en-US" altLang="ko-KR" sz="1800">
              <a:solidFill>
                <a:srgbClr val="0000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30" name="Picture 149" descr="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975" y="1484313"/>
            <a:ext cx="8836025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6" descr="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0713" y="2268538"/>
            <a:ext cx="6794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6" descr="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2675" y="3789363"/>
            <a:ext cx="68103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5878513" y="6057900"/>
            <a:ext cx="1357312" cy="684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ㆍ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Korea(2010)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Guideline</a:t>
            </a:r>
            <a:endParaRPr lang="ko-KR" altLang="en-US" b="1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468313" y="1989138"/>
            <a:ext cx="8342312" cy="20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5" name="Text Box 15"/>
          <p:cNvSpPr txBox="1">
            <a:spLocks noChangeArrowheads="1"/>
          </p:cNvSpPr>
          <p:nvPr/>
        </p:nvSpPr>
        <p:spPr bwMode="auto">
          <a:xfrm>
            <a:off x="703263" y="1700213"/>
            <a:ext cx="595312" cy="415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sz="14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1970</a:t>
            </a:r>
          </a:p>
        </p:txBody>
      </p:sp>
      <p:sp>
        <p:nvSpPr>
          <p:cNvPr id="1036" name="Text Box 22"/>
          <p:cNvSpPr txBox="1">
            <a:spLocks noChangeArrowheads="1"/>
          </p:cNvSpPr>
          <p:nvPr/>
        </p:nvSpPr>
        <p:spPr bwMode="auto">
          <a:xfrm>
            <a:off x="468313" y="2660650"/>
            <a:ext cx="1012825" cy="159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ㆍ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Germany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</a:t>
            </a: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VW(1978)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Car cabin 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air quality </a:t>
            </a:r>
            <a:endParaRPr lang="ko-KR" altLang="en-US" b="1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study</a:t>
            </a:r>
            <a:endParaRPr lang="ko-KR" altLang="en-US" b="1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37" name="Text Box 24"/>
          <p:cNvSpPr txBox="1">
            <a:spLocks noChangeArrowheads="1"/>
          </p:cNvSpPr>
          <p:nvPr/>
        </p:nvSpPr>
        <p:spPr bwMode="auto">
          <a:xfrm>
            <a:off x="4787900" y="4181475"/>
            <a:ext cx="857250" cy="1906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ㆍ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JAMA 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(2005)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VOC 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Report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No.98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</a:t>
            </a:r>
          </a:p>
        </p:txBody>
      </p:sp>
      <p:sp>
        <p:nvSpPr>
          <p:cNvPr id="1038" name="Text Box 27"/>
          <p:cNvSpPr txBox="1">
            <a:spLocks noChangeArrowheads="1"/>
          </p:cNvSpPr>
          <p:nvPr/>
        </p:nvSpPr>
        <p:spPr bwMode="auto">
          <a:xfrm>
            <a:off x="1498600" y="2660650"/>
            <a:ext cx="1428750" cy="96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ㆍ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Germany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(1981)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VOCs Report</a:t>
            </a:r>
          </a:p>
        </p:txBody>
      </p:sp>
      <p:sp>
        <p:nvSpPr>
          <p:cNvPr id="1039" name="Text Box 31"/>
          <p:cNvSpPr txBox="1">
            <a:spLocks noChangeArrowheads="1"/>
          </p:cNvSpPr>
          <p:nvPr/>
        </p:nvSpPr>
        <p:spPr bwMode="auto">
          <a:xfrm>
            <a:off x="2940050" y="2660650"/>
            <a:ext cx="1084263" cy="96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ㆍ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TOYOTA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(1991)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</a:t>
            </a:r>
          </a:p>
        </p:txBody>
      </p:sp>
      <p:sp>
        <p:nvSpPr>
          <p:cNvPr id="1040" name="Line 33"/>
          <p:cNvSpPr>
            <a:spLocks noChangeShapeType="1"/>
          </p:cNvSpPr>
          <p:nvPr/>
        </p:nvSpPr>
        <p:spPr bwMode="auto">
          <a:xfrm>
            <a:off x="1500188" y="3800475"/>
            <a:ext cx="688816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41" name="Text Box 34"/>
          <p:cNvSpPr txBox="1">
            <a:spLocks noChangeArrowheads="1"/>
          </p:cNvSpPr>
          <p:nvPr/>
        </p:nvSpPr>
        <p:spPr bwMode="auto">
          <a:xfrm>
            <a:off x="6113463" y="2660650"/>
            <a:ext cx="757237" cy="127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ㆍ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China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(2007)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VOC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ko-KR" b="1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42" name="Line 36"/>
          <p:cNvSpPr>
            <a:spLocks noChangeShapeType="1"/>
          </p:cNvSpPr>
          <p:nvPr/>
        </p:nvSpPr>
        <p:spPr bwMode="auto">
          <a:xfrm>
            <a:off x="1428750" y="5229225"/>
            <a:ext cx="688975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043" name="Picture 52" descr="008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674688" y="2268538"/>
            <a:ext cx="654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53" descr="008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1930400" y="2268538"/>
            <a:ext cx="654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59" descr="중국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1100" y="2268538"/>
            <a:ext cx="5381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61" descr="한국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0163" y="5532438"/>
            <a:ext cx="60960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772400" y="3789363"/>
          <a:ext cx="615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비트맵 이미지" r:id="rId9" imgW="752381" imgH="676369" progId="PBrush">
                  <p:embed/>
                </p:oleObj>
              </mc:Choice>
              <mc:Fallback>
                <p:oleObj name="비트맵 이미지" r:id="rId9" imgW="752381" imgH="676369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789363"/>
                        <a:ext cx="61595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7" name="Text Box 34"/>
          <p:cNvSpPr txBox="1">
            <a:spLocks noChangeArrowheads="1"/>
          </p:cNvSpPr>
          <p:nvPr/>
        </p:nvSpPr>
        <p:spPr bwMode="auto">
          <a:xfrm>
            <a:off x="7629525" y="2636838"/>
            <a:ext cx="830263" cy="127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ㆍ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China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(2012)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Guideline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ko-KR" b="1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48" name="Picture 59" descr="중국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8750" y="2281238"/>
            <a:ext cx="5381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Text Box 34"/>
          <p:cNvSpPr txBox="1">
            <a:spLocks noChangeArrowheads="1"/>
          </p:cNvSpPr>
          <p:nvPr/>
        </p:nvSpPr>
        <p:spPr bwMode="auto">
          <a:xfrm>
            <a:off x="7688263" y="4221163"/>
            <a:ext cx="806450" cy="127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ㆍ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ISO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Standard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(2012)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altLang="ko-KR" b="1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50" name="Text Box 22"/>
          <p:cNvSpPr txBox="1">
            <a:spLocks noChangeArrowheads="1"/>
          </p:cNvSpPr>
          <p:nvPr/>
        </p:nvSpPr>
        <p:spPr bwMode="auto">
          <a:xfrm>
            <a:off x="6042025" y="4221163"/>
            <a:ext cx="1133475" cy="127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ㆍ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Germany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</a:t>
            </a: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DIN(2007)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ISO standard 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Proposal </a:t>
            </a:r>
          </a:p>
        </p:txBody>
      </p:sp>
      <p:pic>
        <p:nvPicPr>
          <p:cNvPr id="1051" name="Picture 52" descr="008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6253163" y="3789363"/>
            <a:ext cx="65563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그림 55" descr="nhnsvc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54363" y="3789363"/>
            <a:ext cx="6477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Text Box 22"/>
          <p:cNvSpPr txBox="1">
            <a:spLocks noChangeArrowheads="1"/>
          </p:cNvSpPr>
          <p:nvPr/>
        </p:nvSpPr>
        <p:spPr bwMode="auto">
          <a:xfrm>
            <a:off x="2649538" y="4221163"/>
            <a:ext cx="1635125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ㆍ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CARB (1998,2003)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VOCs Report</a:t>
            </a:r>
            <a:endParaRPr lang="ko-KR" altLang="en-US" b="1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54" name="Text Box 7"/>
          <p:cNvSpPr txBox="1">
            <a:spLocks noChangeArrowheads="1"/>
          </p:cNvSpPr>
          <p:nvPr/>
        </p:nvSpPr>
        <p:spPr bwMode="auto">
          <a:xfrm>
            <a:off x="4438650" y="2801938"/>
            <a:ext cx="1357313" cy="684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ko-KR" altLang="en-US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ㆍ</a:t>
            </a: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Korea(2005)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VOC study</a:t>
            </a:r>
            <a:endParaRPr lang="ko-KR" altLang="en-US" b="1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1055" name="Picture 61" descr="한국"/>
          <p:cNvPicPr preferRelativeResize="0"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9338" y="2276475"/>
            <a:ext cx="611187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56" name="Text Box 15"/>
          <p:cNvSpPr txBox="1">
            <a:spLocks noChangeArrowheads="1"/>
          </p:cNvSpPr>
          <p:nvPr/>
        </p:nvSpPr>
        <p:spPr bwMode="auto">
          <a:xfrm>
            <a:off x="1930400" y="1725613"/>
            <a:ext cx="595313" cy="365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sz="14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1980</a:t>
            </a:r>
          </a:p>
        </p:txBody>
      </p:sp>
      <p:sp>
        <p:nvSpPr>
          <p:cNvPr id="1057" name="Text Box 15"/>
          <p:cNvSpPr txBox="1">
            <a:spLocks noChangeArrowheads="1"/>
          </p:cNvSpPr>
          <p:nvPr/>
        </p:nvSpPr>
        <p:spPr bwMode="auto">
          <a:xfrm>
            <a:off x="3154363" y="1725613"/>
            <a:ext cx="595312" cy="365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sz="14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1990</a:t>
            </a:r>
          </a:p>
        </p:txBody>
      </p:sp>
      <p:sp>
        <p:nvSpPr>
          <p:cNvPr id="1058" name="Text Box 15"/>
          <p:cNvSpPr txBox="1">
            <a:spLocks noChangeArrowheads="1"/>
          </p:cNvSpPr>
          <p:nvPr/>
        </p:nvSpPr>
        <p:spPr bwMode="auto">
          <a:xfrm>
            <a:off x="4859338" y="1725613"/>
            <a:ext cx="595312" cy="365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sz="14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2005</a:t>
            </a:r>
          </a:p>
        </p:txBody>
      </p:sp>
      <p:sp>
        <p:nvSpPr>
          <p:cNvPr id="1059" name="Text Box 15"/>
          <p:cNvSpPr txBox="1">
            <a:spLocks noChangeArrowheads="1"/>
          </p:cNvSpPr>
          <p:nvPr/>
        </p:nvSpPr>
        <p:spPr bwMode="auto">
          <a:xfrm>
            <a:off x="6238875" y="1725613"/>
            <a:ext cx="595313" cy="365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sz="14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2007</a:t>
            </a:r>
          </a:p>
        </p:txBody>
      </p:sp>
      <p:sp>
        <p:nvSpPr>
          <p:cNvPr id="1060" name="Text Box 15"/>
          <p:cNvSpPr txBox="1">
            <a:spLocks noChangeArrowheads="1"/>
          </p:cNvSpPr>
          <p:nvPr/>
        </p:nvSpPr>
        <p:spPr bwMode="auto">
          <a:xfrm>
            <a:off x="7740650" y="1725613"/>
            <a:ext cx="595313" cy="365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altLang="ko-KR" sz="14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직사각형 5"/>
          <p:cNvSpPr>
            <a:spLocks noChangeArrowheads="1"/>
          </p:cNvSpPr>
          <p:nvPr/>
        </p:nvSpPr>
        <p:spPr bwMode="auto">
          <a:xfrm>
            <a:off x="-106363" y="1196975"/>
            <a:ext cx="92503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VOCs related research began since 1970 </a:t>
            </a:r>
            <a:endParaRPr kumimoji="0" lang="ko-KR" altLang="en-US" sz="18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en-US" altLang="ko-KR" sz="1600" b="1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Netherlands, France, Sweden</a:t>
            </a: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and other countries conducted researches </a:t>
            </a:r>
            <a:endParaRPr kumimoji="0" lang="ko-KR" altLang="en-US" sz="1600">
              <a:solidFill>
                <a:schemeClr val="tx1"/>
              </a:solidFill>
              <a:latin typeface="Arial" charset="0"/>
              <a:ea typeface="HY중고딕" pitchFamily="18" charset="-127"/>
              <a:cs typeface="Arial" charset="0"/>
            </a:endParaRP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 b="1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Germany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conducted researches from a long time ago related to the smell suppression of new cars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 From the beginning of 1990s, research on VOSc evaluation method of a new car’s indoor space was conducted, led by</a:t>
            </a: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 b="1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TṺV NORD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, T</a:t>
            </a:r>
            <a:r>
              <a:rPr kumimoji="0" lang="en-US" altLang="ko-KR" sz="1600" b="1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Ṻ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V (Technology Inspection Association) </a:t>
            </a:r>
            <a:endParaRPr kumimoji="0" lang="ko-KR" altLang="en-US" sz="1600">
              <a:solidFill>
                <a:schemeClr val="tx1"/>
              </a:solidFill>
              <a:latin typeface="Arial" charset="0"/>
              <a:ea typeface="HY중고딕" pitchFamily="18" charset="-127"/>
              <a:cs typeface="Arial" charset="0"/>
            </a:endParaRP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In TṺV Rheinland, TOXPROOF certification system on new car’s indoor air quality is operated </a:t>
            </a:r>
            <a:endParaRPr kumimoji="0" lang="ko-KR" altLang="en-US" sz="1600">
              <a:solidFill>
                <a:schemeClr val="tx1"/>
              </a:solidFill>
              <a:latin typeface="Arial" charset="0"/>
              <a:ea typeface="HY중고딕" pitchFamily="18" charset="-127"/>
              <a:cs typeface="Arial" charset="0"/>
            </a:endParaRP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None/>
            </a:pPr>
            <a:endParaRPr kumimoji="0" lang="ko-KR" altLang="en-US" sz="1400">
              <a:solidFill>
                <a:schemeClr val="tx1"/>
              </a:solidFill>
              <a:latin typeface="Arial" charset="0"/>
              <a:ea typeface="HY중고딕" pitchFamily="18" charset="-127"/>
              <a:cs typeface="Arial" charset="0"/>
            </a:endParaRPr>
          </a:p>
        </p:txBody>
      </p:sp>
      <p:sp>
        <p:nvSpPr>
          <p:cNvPr id="23555" name="Rectangle 14"/>
          <p:cNvSpPr>
            <a:spLocks noChangeArrowheads="1"/>
          </p:cNvSpPr>
          <p:nvPr/>
        </p:nvSpPr>
        <p:spPr bwMode="auto">
          <a:xfrm>
            <a:off x="1698625" y="5948363"/>
            <a:ext cx="57308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0975" indent="-180975" algn="ctr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&lt;</a:t>
            </a:r>
            <a:r>
              <a:rPr lang="ko-KR" altLang="en-US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Composition of TṺV NORD Vehicle Indoor air Quality Measuring System&gt;</a:t>
            </a:r>
          </a:p>
        </p:txBody>
      </p:sp>
      <p:pic>
        <p:nvPicPr>
          <p:cNvPr id="23556" name="_x113444368" descr="EMB000006403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605338"/>
            <a:ext cx="23098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_x113444288" descr="EMB0000064037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625975"/>
            <a:ext cx="223202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_x113444288" descr="EMB0000064037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500563"/>
            <a:ext cx="187166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International Status(Europe)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직사각형 5"/>
          <p:cNvSpPr>
            <a:spLocks noChangeArrowheads="1"/>
          </p:cNvSpPr>
          <p:nvPr/>
        </p:nvSpPr>
        <p:spPr bwMode="auto">
          <a:xfrm>
            <a:off x="-139700" y="1214438"/>
            <a:ext cx="92837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Japan Automobile Manufacturers Association (JAMA) leads IAQ Research </a:t>
            </a:r>
            <a:endParaRPr kumimoji="0" lang="ko-KR" altLang="en-US" sz="18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In February 2005, led by </a:t>
            </a:r>
            <a:r>
              <a:rPr kumimoji="0" lang="en-US" altLang="ko-KR" sz="1600" b="1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JAMA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, “Countermeasure Guidance on the Reduction of vehicle Indoor VOCs” is announced 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In March 2006, trucks and buses are added and the guideline is amended </a:t>
            </a:r>
            <a:endParaRPr kumimoji="0" lang="ko-KR" altLang="en-US" sz="1600">
              <a:solidFill>
                <a:schemeClr val="tx1"/>
              </a:solidFill>
              <a:latin typeface="Arial" charset="0"/>
              <a:ea typeface="HY중고딕" pitchFamily="18" charset="-127"/>
              <a:cs typeface="Arial" charset="0"/>
            </a:endParaRP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In case of sedans, in</a:t>
            </a: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2007 and in case of commercial vehicles such as trucks and buses, in 2008, new cars sold within Japan is recommended to meet the guidelines</a:t>
            </a: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2484438" y="6286500"/>
            <a:ext cx="40322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0975" indent="-180975" algn="ctr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&lt;</a:t>
            </a:r>
            <a:r>
              <a:rPr lang="ko-KR" altLang="en-US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JAMA Sampling Location and Experiment Mode</a:t>
            </a:r>
            <a:r>
              <a:rPr lang="ko-KR" altLang="en-US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&gt;</a:t>
            </a:r>
          </a:p>
        </p:txBody>
      </p:sp>
      <p:pic>
        <p:nvPicPr>
          <p:cNvPr id="24580" name="Picture 6" descr="EMB000005e86e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378325"/>
            <a:ext cx="1905000" cy="171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581" name="Picture 6" descr="EMB000005e86e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4325938"/>
            <a:ext cx="244951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EMB000005e86e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5475" y="4365625"/>
            <a:ext cx="1905000" cy="1714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International Status(Japan)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직사각형 5"/>
          <p:cNvSpPr>
            <a:spLocks noChangeArrowheads="1"/>
          </p:cNvSpPr>
          <p:nvPr/>
        </p:nvSpPr>
        <p:spPr bwMode="auto">
          <a:xfrm>
            <a:off x="-142875" y="1214438"/>
            <a:ext cx="928687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VOCs related researches began from the end of 1990s</a:t>
            </a:r>
            <a:endParaRPr kumimoji="0" lang="ko-KR" altLang="en-US" sz="18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In case of </a:t>
            </a:r>
            <a:r>
              <a:rPr kumimoji="0" lang="en-US" altLang="ko-KR" sz="1600" b="1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CARB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(California Air Resources Board ), indoor air quality research result on 2 sedans, 1 SUV and 1 school bus in 1998 and 7 school buses in 2003 was announced 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 b="1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EPA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(Environmental Protection Agency)</a:t>
            </a: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Report on the necessity of indoor air quality research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“Journal of Exposure Analysis and Environmental Epidemiology” 2003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 b="1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SAE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Technical PAPER </a:t>
            </a:r>
            <a:r>
              <a:rPr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2010-36-0390 “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New Vehicles Cabin Indoor Air Quality”</a:t>
            </a:r>
            <a:endParaRPr kumimoji="0" lang="ko-KR" altLang="en-US" sz="1600">
              <a:solidFill>
                <a:schemeClr val="tx1"/>
              </a:solidFill>
              <a:latin typeface="Arial" charset="0"/>
              <a:ea typeface="HY중고딕" pitchFamily="18" charset="-127"/>
              <a:cs typeface="Arial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pic>
        <p:nvPicPr>
          <p:cNvPr id="25604" name="_x113444288" descr="EMB0000064037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554538"/>
            <a:ext cx="2617788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pic>
        <p:nvPicPr>
          <p:cNvPr id="25606" name="_x113444288" descr="EMB0000064037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357688"/>
            <a:ext cx="23463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pic>
        <p:nvPicPr>
          <p:cNvPr id="25608" name="_x113444288" descr="EMB0000064037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583113"/>
            <a:ext cx="27638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14"/>
          <p:cNvSpPr>
            <a:spLocks noChangeArrowheads="1"/>
          </p:cNvSpPr>
          <p:nvPr/>
        </p:nvSpPr>
        <p:spPr bwMode="auto">
          <a:xfrm>
            <a:off x="395288" y="6183313"/>
            <a:ext cx="2949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0975" indent="-180975" algn="ctr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&lt;Composition of CARB Indoor Air Quality Measuring System&gt;</a:t>
            </a: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3132138" y="6183313"/>
            <a:ext cx="29479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0975" indent="-180975" algn="ctr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&lt;CARB Bus Indoor Air Quality Measuring System&gt;</a:t>
            </a:r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6015038" y="6183313"/>
            <a:ext cx="2949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0975" indent="-180975" algn="ctr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>
                <a:solidFill>
                  <a:schemeClr val="tx1"/>
                </a:solidFill>
                <a:latin typeface="HY중고딕" pitchFamily="18" charset="-127"/>
                <a:ea typeface="HY중고딕" pitchFamily="18" charset="-127"/>
              </a:rPr>
              <a:t>&lt;CARB Bus Indoor Air quality Measuring System&gt;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International Status(USA)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직사각형 5"/>
          <p:cNvSpPr>
            <a:spLocks noChangeArrowheads="1"/>
          </p:cNvSpPr>
          <p:nvPr/>
        </p:nvSpPr>
        <p:spPr bwMode="auto">
          <a:xfrm>
            <a:off x="-139700" y="1428750"/>
            <a:ext cx="85693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IAQ Research by China’s Indoor Decoration Association Indoor Air Reduction Center &amp; Guangzhou Environment Inspection Center</a:t>
            </a: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Conducted indoor air quality situation investigation on vehicles respectively (in 2007)</a:t>
            </a:r>
            <a:endParaRPr kumimoji="0" lang="ko-KR" altLang="en-US" sz="1600">
              <a:solidFill>
                <a:schemeClr val="tx1"/>
              </a:solidFill>
              <a:latin typeface="Arial" charset="0"/>
              <a:ea typeface="HY중고딕" pitchFamily="18" charset="-127"/>
              <a:cs typeface="Arial" charset="0"/>
            </a:endParaRPr>
          </a:p>
        </p:txBody>
      </p:sp>
      <p:sp>
        <p:nvSpPr>
          <p:cNvPr id="26627" name="직사각형 5"/>
          <p:cNvSpPr>
            <a:spLocks noChangeArrowheads="1"/>
          </p:cNvSpPr>
          <p:nvPr/>
        </p:nvSpPr>
        <p:spPr bwMode="auto">
          <a:xfrm>
            <a:off x="-139700" y="3270250"/>
            <a:ext cx="92837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Announcement of IAQ Regulation by Chinese Environment Protection Agency</a:t>
            </a:r>
            <a:r>
              <a:rPr kumimoji="0" lang="ko-KR" altLang="en-US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8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(2012)</a:t>
            </a:r>
            <a:endParaRPr kumimoji="0" lang="ko-KR" altLang="en-US" sz="18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Enactment of relevant Acts of national level based on situation investigation and research results </a:t>
            </a:r>
          </a:p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 HJ/T 400-07 December 2007 "Determination of Volatile Organic Compounds  and Carbonyl Compounds in Cabins of Vehicles“</a:t>
            </a:r>
          </a:p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중고딕" pitchFamily="18" charset="-127"/>
                <a:cs typeface="Arial" charset="0"/>
              </a:rPr>
              <a:t> GB/T 27630-2011 01 March 2012 “Guideline for air quality assessment of Passenger car” </a:t>
            </a:r>
          </a:p>
          <a:p>
            <a:pPr marL="287338" lvl="2">
              <a:lnSpc>
                <a:spcPct val="160000"/>
              </a:lnSpc>
              <a:spcBef>
                <a:spcPts val="1200"/>
              </a:spcBef>
            </a:pPr>
            <a:endParaRPr kumimoji="0" lang="ko-KR" altLang="en-US" sz="1400">
              <a:solidFill>
                <a:schemeClr val="tx1"/>
              </a:solidFill>
              <a:latin typeface="Arial" charset="0"/>
              <a:ea typeface="HY중고딕" pitchFamily="18" charset="-127"/>
              <a:cs typeface="Arial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International Status(China)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1995488" y="2289175"/>
            <a:ext cx="661828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192"/>
          <p:cNvSpPr>
            <a:spLocks noChangeArrowheads="1"/>
          </p:cNvSpPr>
          <p:nvPr/>
        </p:nvSpPr>
        <p:spPr bwMode="auto">
          <a:xfrm>
            <a:off x="1273175" y="2736850"/>
            <a:ext cx="7870825" cy="16922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Automobile Management Act Article</a:t>
            </a:r>
            <a:r>
              <a:rPr kumimoji="0" lang="ko-KR" altLang="en-US" sz="16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33-3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, 18 Dec. 2012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  (Newly Manufactured Vehicle Indoor Air Quality Management)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Ministry of Land, Infrastructure and Transportation</a:t>
            </a: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Notification No. 2007-539, 5 June 2007)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“Newly Manufactured Vehicle Indoor Air Quality Management Standard</a:t>
            </a: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”</a:t>
            </a:r>
          </a:p>
        </p:txBody>
      </p:sp>
      <p:pic>
        <p:nvPicPr>
          <p:cNvPr id="27652" name="Picture 107" descr="MPj036271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" y="3125788"/>
            <a:ext cx="684213" cy="5889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7653" name="Rectangle 192"/>
          <p:cNvSpPr>
            <a:spLocks noChangeArrowheads="1"/>
          </p:cNvSpPr>
          <p:nvPr/>
        </p:nvSpPr>
        <p:spPr bwMode="auto">
          <a:xfrm>
            <a:off x="1223963" y="5033963"/>
            <a:ext cx="7920037" cy="13239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ko-KR" altLang="en-US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HJ/T 400-07 December 2007 "Determination of Volatile Organic Compounds  and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  Carbonyl Compounds in Cabins of Vehicles“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GB/T 27630-2011 01 March 2012 “Guideline for air quality assessment of Passenger car” </a:t>
            </a:r>
          </a:p>
        </p:txBody>
      </p:sp>
      <p:pic>
        <p:nvPicPr>
          <p:cNvPr id="27654" name="Picture 108" descr="chi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563" y="5189538"/>
            <a:ext cx="68421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192"/>
          <p:cNvSpPr>
            <a:spLocks noChangeArrowheads="1"/>
          </p:cNvSpPr>
          <p:nvPr/>
        </p:nvSpPr>
        <p:spPr bwMode="auto">
          <a:xfrm>
            <a:off x="1195388" y="1274763"/>
            <a:ext cx="7948612" cy="1200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6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ISO 12219-1:2012 "Interior air of road vehicles </a:t>
            </a:r>
            <a:r>
              <a:rPr kumimoji="0"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-- Part 1:Whole vehicle test chamber –  Specification and method for the determination of volatile organic compounds in cabin  interiors</a:t>
            </a:r>
            <a:endParaRPr kumimoji="0" lang="ko-KR" altLang="en-US" sz="16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pic>
        <p:nvPicPr>
          <p:cNvPr id="27656" name="그림 67" descr="캡처00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466850"/>
            <a:ext cx="8064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International Standard and Regulation</a:t>
            </a:r>
            <a:endParaRPr lang="ko-KR" altLang="en-US" sz="28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표 37"/>
          <p:cNvGraphicFramePr>
            <a:graphicFrameLocks noGrp="1"/>
          </p:cNvGraphicFramePr>
          <p:nvPr/>
        </p:nvGraphicFramePr>
        <p:xfrm>
          <a:off x="571500" y="1738313"/>
          <a:ext cx="8001000" cy="4548188"/>
        </p:xfrm>
        <a:graphic>
          <a:graphicData uri="http://schemas.openxmlformats.org/drawingml/2006/table">
            <a:tbl>
              <a:tblPr/>
              <a:tblGrid>
                <a:gridCol w="4714875"/>
                <a:gridCol w="1214438"/>
                <a:gridCol w="1166812"/>
                <a:gridCol w="904875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Harmful Substances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Korea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China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ISO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Formaldehyde 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250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100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Benzene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30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110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Toluene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1,000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1,100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Ethyl Benzene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1,600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1,500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Xylene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870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1,500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Styrene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300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260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Acetaldehyde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50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Acrolein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50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Total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6 types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8 types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  <a:cs typeface="Arial" charset="0"/>
                        </a:rPr>
                        <a:t>-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  <a:cs typeface="Arial" charset="0"/>
                      </a:endParaRPr>
                    </a:p>
                  </a:txBody>
                  <a:tcPr marL="38921" marR="38921" marT="19460" marB="1946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Comparison of VIAQ Limit</a:t>
            </a:r>
          </a:p>
          <a:p>
            <a:pPr>
              <a:defRPr/>
            </a:pPr>
            <a:endParaRPr lang="ko-KR" altLang="en-US" sz="28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8732" name="직사각형 5"/>
          <p:cNvSpPr>
            <a:spLocks noChangeArrowheads="1"/>
          </p:cNvSpPr>
          <p:nvPr/>
        </p:nvSpPr>
        <p:spPr bwMode="auto">
          <a:xfrm>
            <a:off x="-142875" y="1143000"/>
            <a:ext cx="70008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Comparison of vehicle indoor air quality limit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611188" y="1700213"/>
          <a:ext cx="8064896" cy="4623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976664"/>
              </a:tblGrid>
              <a:tr h="4920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Manufacturers</a:t>
                      </a:r>
                      <a:endParaRPr lang="ko-KR" altLang="en-US" sz="1600" b="0" dirty="0"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Management</a:t>
                      </a:r>
                      <a:r>
                        <a:rPr lang="en-US" altLang="ko-KR" sz="1600" b="0" baseline="0" dirty="0" smtClean="0"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 Status</a:t>
                      </a:r>
                      <a:endParaRPr lang="ko-KR" altLang="en-US" sz="1600" b="0" dirty="0"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2072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600" dirty="0" smtClean="0">
                          <a:solidFill>
                            <a:srgbClr val="0000CC"/>
                          </a:solidFill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GM</a:t>
                      </a:r>
                      <a:endParaRPr lang="ko-KR" altLang="en-US" sz="1600" dirty="0"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VOC</a:t>
                      </a:r>
                      <a:r>
                        <a:rPr kumimoji="0"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management based on </a:t>
                      </a:r>
                      <a:r>
                        <a:rPr kumimoji="0" lang="en-US" altLang="ko-KR" sz="1600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GM</a:t>
                      </a:r>
                      <a:r>
                        <a:rPr kumimoji="0"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standard</a:t>
                      </a:r>
                      <a:endParaRPr lang="ko-KR" altLang="en-US" sz="16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2072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600" dirty="0" smtClean="0">
                          <a:solidFill>
                            <a:srgbClr val="0000CC"/>
                          </a:solidFill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FORD</a:t>
                      </a:r>
                      <a:endParaRPr lang="ko-KR" altLang="en-US" sz="1600" dirty="0"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VOC</a:t>
                      </a:r>
                      <a:r>
                        <a:rPr kumimoji="0"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management based on </a:t>
                      </a:r>
                      <a:r>
                        <a:rPr kumimoji="0" lang="en-US" altLang="ko-KR" sz="1600" baseline="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FORD</a:t>
                      </a:r>
                      <a:r>
                        <a:rPr kumimoji="0"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standard</a:t>
                      </a:r>
                      <a:endParaRPr lang="ko-KR" altLang="en-US" sz="16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2072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600" dirty="0" smtClean="0">
                          <a:solidFill>
                            <a:srgbClr val="0000CC"/>
                          </a:solidFill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VOLVO</a:t>
                      </a:r>
                      <a:endParaRPr lang="ko-KR" altLang="en-US" sz="1600" dirty="0"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Management based on </a:t>
                      </a:r>
                      <a:r>
                        <a:rPr kumimoji="0" lang="en-US" altLang="ko-KR" sz="16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Chinese</a:t>
                      </a:r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regulations</a:t>
                      </a:r>
                      <a:r>
                        <a:rPr kumimoji="0" lang="ko-KR" alt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6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2072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600" dirty="0" smtClean="0">
                          <a:solidFill>
                            <a:srgbClr val="0000CC"/>
                          </a:solidFill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Nissan, Honda, Toyota </a:t>
                      </a:r>
                      <a:r>
                        <a:rPr kumimoji="0" lang="ko-KR" altLang="en-US" sz="1600" dirty="0" smtClean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600" dirty="0"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Management based on Japanese Automobile</a:t>
                      </a:r>
                      <a:r>
                        <a:rPr kumimoji="0"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Manufacturers Association (</a:t>
                      </a:r>
                      <a:r>
                        <a:rPr kumimoji="0" lang="en-US" altLang="ko-KR" sz="16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JAMA</a:t>
                      </a:r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) guideline</a:t>
                      </a:r>
                      <a:endParaRPr lang="ko-KR" altLang="en-US" sz="16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91997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600" dirty="0" smtClean="0">
                          <a:solidFill>
                            <a:srgbClr val="0000CC"/>
                          </a:solidFill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Porsche</a:t>
                      </a:r>
                      <a:endParaRPr lang="ko-KR" altLang="en-US" sz="1600" dirty="0"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Management based on German Automobile</a:t>
                      </a:r>
                      <a:r>
                        <a:rPr kumimoji="0"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Industrial Association</a:t>
                      </a:r>
                      <a:r>
                        <a:rPr kumimoji="0" lang="ko-KR" alt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VDA 270 (smell test) , VDA 275 (measurement of formaldehyde emission), VDA 278 (volatile organic compound)</a:t>
                      </a:r>
                      <a:r>
                        <a:rPr kumimoji="0" lang="ko-KR" alt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regulations</a:t>
                      </a:r>
                      <a:endParaRPr lang="ko-KR" altLang="en-US" sz="16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2072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600" dirty="0" smtClean="0">
                          <a:solidFill>
                            <a:srgbClr val="0000CC"/>
                          </a:solidFill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Jaguar Land-rover</a:t>
                      </a:r>
                      <a:r>
                        <a:rPr kumimoji="0" lang="ko-KR" altLang="en-US" sz="1600" dirty="0" smtClean="0">
                          <a:solidFill>
                            <a:srgbClr val="0000CC"/>
                          </a:solidFill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600" dirty="0"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Applies </a:t>
                      </a:r>
                      <a:r>
                        <a:rPr kumimoji="0" lang="en-US" altLang="ko-KR" sz="16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Japanese and Chinese </a:t>
                      </a:r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regulations</a:t>
                      </a:r>
                      <a:r>
                        <a:rPr kumimoji="0" lang="ko-KR" alt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6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2072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1600" dirty="0" smtClean="0">
                          <a:solidFill>
                            <a:srgbClr val="0000CC"/>
                          </a:solidFill>
                          <a:latin typeface="Arial Rounded MT Bold" pitchFamily="34" charset="0"/>
                          <a:ea typeface="HY헤드라인M" pitchFamily="18" charset="-127"/>
                          <a:cs typeface="Arial" pitchFamily="34" charset="0"/>
                        </a:rPr>
                        <a:t>Hyundai, Kia </a:t>
                      </a:r>
                      <a:endParaRPr lang="ko-KR" altLang="en-US" sz="1600" dirty="0">
                        <a:latin typeface="Arial Rounded MT Bold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Management based on </a:t>
                      </a:r>
                      <a:r>
                        <a:rPr kumimoji="0" lang="en-US" altLang="ko-KR" sz="1600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Korean</a:t>
                      </a:r>
                      <a:r>
                        <a:rPr kumimoji="0"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regulations</a:t>
                      </a:r>
                      <a:r>
                        <a:rPr kumimoji="0" lang="ko-KR" alt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6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Manufacturers Status</a:t>
            </a:r>
            <a:endParaRPr lang="ko-KR" altLang="en-US" sz="28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29728" name="직사각형 5"/>
          <p:cNvSpPr>
            <a:spLocks noChangeArrowheads="1"/>
          </p:cNvSpPr>
          <p:nvPr/>
        </p:nvSpPr>
        <p:spPr bwMode="auto">
          <a:xfrm>
            <a:off x="-142875" y="1143000"/>
            <a:ext cx="70008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Management status of manufacturers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2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Conclusion</a:t>
            </a:r>
            <a:endParaRPr lang="ko-KR" altLang="en-US" sz="28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30723" name="Rectangle 192"/>
          <p:cNvSpPr>
            <a:spLocks noChangeArrowheads="1"/>
          </p:cNvSpPr>
          <p:nvPr/>
        </p:nvSpPr>
        <p:spPr bwMode="auto">
          <a:xfrm>
            <a:off x="214313" y="4357688"/>
            <a:ext cx="9072595" cy="178510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kumimoji="0" lang="ko-KR" altLang="en-US" sz="2000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2000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New regulation proposal on vehicle’s indoor air quality</a:t>
            </a:r>
            <a:endParaRPr kumimoji="0" lang="ko-KR" altLang="en-US" sz="2000" dirty="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</a:t>
            </a:r>
            <a:r>
              <a:rPr kumimoji="0" lang="en-US" altLang="ko-KR" sz="2000" dirty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Harmful substance permissible </a:t>
            </a: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limit </a:t>
            </a:r>
            <a:r>
              <a:rPr kumimoji="0" lang="en-US" altLang="ko-KR" sz="2000" dirty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emitted from vehicle’s </a:t>
            </a: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interior materials</a:t>
            </a:r>
            <a:r>
              <a:rPr kumimoji="0" lang="ko-KR" altLang="en-US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endParaRPr kumimoji="0" lang="ko-KR" altLang="en-US" sz="2000" dirty="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ko-KR" altLang="en-US" sz="2000" dirty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</a:t>
            </a:r>
            <a:r>
              <a:rPr kumimoji="0" lang="en-US" altLang="ko-KR" sz="2000" dirty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Vehicle’s indoor air quality measurement method</a:t>
            </a:r>
            <a:endParaRPr kumimoji="0" lang="ko-KR" altLang="en-US" sz="2000" dirty="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30724" name="Rectangle 192"/>
          <p:cNvSpPr>
            <a:spLocks noChangeArrowheads="1"/>
          </p:cNvSpPr>
          <p:nvPr/>
        </p:nvSpPr>
        <p:spPr bwMode="auto">
          <a:xfrm>
            <a:off x="214313" y="1143000"/>
            <a:ext cx="8572500" cy="240065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kumimoji="0" lang="ko-KR" altLang="en-US" sz="2000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2000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To </a:t>
            </a:r>
            <a:r>
              <a:rPr kumimoji="0" lang="en-US" altLang="ko-KR" sz="2000" dirty="0" smtClean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protect driver and passenger‘s </a:t>
            </a:r>
            <a:r>
              <a:rPr kumimoji="0" lang="en-US" altLang="ko-KR" sz="2000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health and safe driving, </a:t>
            </a:r>
            <a:r>
              <a:rPr kumimoji="0" lang="en-US" altLang="ko-KR" sz="2000" dirty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discussions </a:t>
            </a:r>
            <a:endParaRPr kumimoji="0" lang="en-US" altLang="ko-KR" sz="2000" dirty="0" smtClean="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kumimoji="0" lang="en-US" altLang="ko-KR" sz="2000" dirty="0" smtClean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   are needed for </a:t>
            </a:r>
            <a:r>
              <a:rPr kumimoji="0" lang="en-US" altLang="ko-KR" sz="2000" dirty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Vehicle indoor air quality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u"/>
            </a:pPr>
            <a:r>
              <a:rPr kumimoji="0" lang="en-US" altLang="ko-KR" sz="2000" dirty="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Need for discussion on a unified standard </a:t>
            </a:r>
            <a:r>
              <a:rPr kumimoji="0" lang="en-US" altLang="ko-KR" sz="2000" dirty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before more standards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kumimoji="0" lang="en-US" altLang="ko-KR" sz="2000" dirty="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   per country are enacted</a:t>
            </a:r>
            <a:endParaRPr kumimoji="0" lang="ko-KR" altLang="en-US" sz="2000" dirty="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pic>
        <p:nvPicPr>
          <p:cNvPr id="30725" name="Picture 14" descr="na_h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925" y="3714750"/>
            <a:ext cx="28622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0" y="1470025"/>
            <a:ext cx="9144000" cy="1152525"/>
            <a:chOff x="0" y="1207"/>
            <a:chExt cx="5465" cy="817"/>
          </a:xfrm>
        </p:grpSpPr>
        <p:pic>
          <p:nvPicPr>
            <p:cNvPr id="14353" name="Picture 4" descr="그림1 copy"/>
            <p:cNvPicPr>
              <a:picLocks noChangeAspect="1" noChangeArrowheads="1"/>
            </p:cNvPicPr>
            <p:nvPr/>
          </p:nvPicPr>
          <p:blipFill>
            <a:blip r:embed="rId3"/>
            <a:srcRect l="20346" r="7877"/>
            <a:stretch>
              <a:fillRect/>
            </a:stretch>
          </p:blipFill>
          <p:spPr bwMode="auto">
            <a:xfrm>
              <a:off x="2777" y="1207"/>
              <a:ext cx="2688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5" descr="그림1 copy"/>
            <p:cNvPicPr>
              <a:picLocks noChangeAspect="1" noChangeArrowheads="1"/>
            </p:cNvPicPr>
            <p:nvPr/>
          </p:nvPicPr>
          <p:blipFill>
            <a:blip r:embed="rId3"/>
            <a:srcRect l="20346" r="5447"/>
            <a:stretch>
              <a:fillRect/>
            </a:stretch>
          </p:blipFill>
          <p:spPr bwMode="auto">
            <a:xfrm flipH="1">
              <a:off x="0" y="1207"/>
              <a:ext cx="2779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WordArt 9"/>
          <p:cNvSpPr>
            <a:spLocks noChangeArrowheads="1" noChangeShapeType="1" noTextEdit="1"/>
          </p:cNvSpPr>
          <p:nvPr/>
        </p:nvSpPr>
        <p:spPr bwMode="auto">
          <a:xfrm>
            <a:off x="2698750" y="1795463"/>
            <a:ext cx="37449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algn="ctr" rotWithShape="0">
                    <a:srgbClr val="868686"/>
                  </a:outerShdw>
                </a:effectLst>
                <a:latin typeface="Arial"/>
                <a:cs typeface="Arial"/>
              </a:rPr>
              <a:t>1.Background</a:t>
            </a:r>
            <a:endParaRPr lang="ko-KR" altLang="en-US" sz="3600" b="1" kern="10">
              <a:ln w="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algn="ctr" rotWithShape="0">
                  <a:srgbClr val="868686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357188" y="2571750"/>
            <a:ext cx="9144000" cy="1152525"/>
            <a:chOff x="0" y="1207"/>
            <a:chExt cx="5465" cy="817"/>
          </a:xfrm>
        </p:grpSpPr>
        <p:pic>
          <p:nvPicPr>
            <p:cNvPr id="14351" name="Picture 4" descr="그림1 copy"/>
            <p:cNvPicPr>
              <a:picLocks noChangeAspect="1" noChangeArrowheads="1"/>
            </p:cNvPicPr>
            <p:nvPr/>
          </p:nvPicPr>
          <p:blipFill>
            <a:blip r:embed="rId3"/>
            <a:srcRect l="20346" r="7877"/>
            <a:stretch>
              <a:fillRect/>
            </a:stretch>
          </p:blipFill>
          <p:spPr bwMode="auto">
            <a:xfrm>
              <a:off x="2777" y="1207"/>
              <a:ext cx="2688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5" descr="그림1 copy"/>
            <p:cNvPicPr>
              <a:picLocks noChangeAspect="1" noChangeArrowheads="1"/>
            </p:cNvPicPr>
            <p:nvPr/>
          </p:nvPicPr>
          <p:blipFill>
            <a:blip r:embed="rId3"/>
            <a:srcRect l="20346" r="5447"/>
            <a:stretch>
              <a:fillRect/>
            </a:stretch>
          </p:blipFill>
          <p:spPr bwMode="auto">
            <a:xfrm flipH="1">
              <a:off x="0" y="1207"/>
              <a:ext cx="2779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1" name="WordArt 13"/>
          <p:cNvSpPr>
            <a:spLocks noChangeArrowheads="1" noChangeShapeType="1" noTextEdit="1"/>
          </p:cNvSpPr>
          <p:nvPr/>
        </p:nvSpPr>
        <p:spPr bwMode="auto">
          <a:xfrm>
            <a:off x="2687638" y="2962275"/>
            <a:ext cx="37449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algn="ctr" rotWithShape="0">
                    <a:srgbClr val="868686"/>
                  </a:outerShdw>
                </a:effectLst>
                <a:latin typeface="Arial"/>
                <a:cs typeface="Arial"/>
              </a:rPr>
              <a:t>2. Korea Case study</a:t>
            </a:r>
            <a:endParaRPr lang="ko-KR" altLang="en-US" sz="3600" b="1" kern="10">
              <a:ln w="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algn="ctr" rotWithShape="0">
                  <a:srgbClr val="868686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4342" name="Group 3"/>
          <p:cNvGrpSpPr>
            <a:grpSpLocks/>
          </p:cNvGrpSpPr>
          <p:nvPr/>
        </p:nvGrpSpPr>
        <p:grpSpPr bwMode="auto">
          <a:xfrm>
            <a:off x="-11113" y="3860800"/>
            <a:ext cx="9144001" cy="1152525"/>
            <a:chOff x="0" y="1207"/>
            <a:chExt cx="5465" cy="817"/>
          </a:xfrm>
        </p:grpSpPr>
        <p:pic>
          <p:nvPicPr>
            <p:cNvPr id="14349" name="Picture 4" descr="그림1 copy"/>
            <p:cNvPicPr>
              <a:picLocks noChangeAspect="1" noChangeArrowheads="1"/>
            </p:cNvPicPr>
            <p:nvPr/>
          </p:nvPicPr>
          <p:blipFill>
            <a:blip r:embed="rId3"/>
            <a:srcRect l="20346" r="7877"/>
            <a:stretch>
              <a:fillRect/>
            </a:stretch>
          </p:blipFill>
          <p:spPr bwMode="auto">
            <a:xfrm>
              <a:off x="2777" y="1207"/>
              <a:ext cx="2688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5" descr="그림1 copy"/>
            <p:cNvPicPr>
              <a:picLocks noChangeAspect="1" noChangeArrowheads="1"/>
            </p:cNvPicPr>
            <p:nvPr/>
          </p:nvPicPr>
          <p:blipFill>
            <a:blip r:embed="rId3"/>
            <a:srcRect l="20346" r="5447"/>
            <a:stretch>
              <a:fillRect/>
            </a:stretch>
          </p:blipFill>
          <p:spPr bwMode="auto">
            <a:xfrm flipH="1">
              <a:off x="0" y="1207"/>
              <a:ext cx="2779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3" name="WordArt 17"/>
          <p:cNvSpPr>
            <a:spLocks noChangeArrowheads="1" noChangeShapeType="1" noTextEdit="1"/>
          </p:cNvSpPr>
          <p:nvPr/>
        </p:nvSpPr>
        <p:spPr bwMode="auto">
          <a:xfrm>
            <a:off x="2687638" y="4186238"/>
            <a:ext cx="37449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algn="ctr" rotWithShape="0">
                    <a:srgbClr val="868686"/>
                  </a:outerShdw>
                </a:effectLst>
                <a:latin typeface="Arial"/>
                <a:cs typeface="Arial"/>
              </a:rPr>
              <a:t>3. International Status</a:t>
            </a:r>
            <a:endParaRPr lang="ko-KR" altLang="en-US" sz="3600" b="1" kern="10">
              <a:ln w="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algn="ctr" rotWithShape="0">
                  <a:srgbClr val="868686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4344" name="Group 3"/>
          <p:cNvGrpSpPr>
            <a:grpSpLocks/>
          </p:cNvGrpSpPr>
          <p:nvPr/>
        </p:nvGrpSpPr>
        <p:grpSpPr bwMode="auto">
          <a:xfrm>
            <a:off x="-36513" y="5013325"/>
            <a:ext cx="9144001" cy="1152525"/>
            <a:chOff x="0" y="1207"/>
            <a:chExt cx="5465" cy="817"/>
          </a:xfrm>
        </p:grpSpPr>
        <p:pic>
          <p:nvPicPr>
            <p:cNvPr id="14347" name="Picture 4" descr="그림1 copy"/>
            <p:cNvPicPr>
              <a:picLocks noChangeAspect="1" noChangeArrowheads="1"/>
            </p:cNvPicPr>
            <p:nvPr/>
          </p:nvPicPr>
          <p:blipFill>
            <a:blip r:embed="rId3"/>
            <a:srcRect l="20346" r="7877"/>
            <a:stretch>
              <a:fillRect/>
            </a:stretch>
          </p:blipFill>
          <p:spPr bwMode="auto">
            <a:xfrm>
              <a:off x="2777" y="1207"/>
              <a:ext cx="2688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5" descr="그림1 copy"/>
            <p:cNvPicPr>
              <a:picLocks noChangeAspect="1" noChangeArrowheads="1"/>
            </p:cNvPicPr>
            <p:nvPr/>
          </p:nvPicPr>
          <p:blipFill>
            <a:blip r:embed="rId3"/>
            <a:srcRect l="20346" r="5447"/>
            <a:stretch>
              <a:fillRect/>
            </a:stretch>
          </p:blipFill>
          <p:spPr bwMode="auto">
            <a:xfrm flipH="1">
              <a:off x="0" y="1207"/>
              <a:ext cx="2779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5" name="WordArt 17"/>
          <p:cNvSpPr>
            <a:spLocks noChangeArrowheads="1" noChangeShapeType="1" noTextEdit="1"/>
          </p:cNvSpPr>
          <p:nvPr/>
        </p:nvSpPr>
        <p:spPr bwMode="auto">
          <a:xfrm>
            <a:off x="2662238" y="5338763"/>
            <a:ext cx="37449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ln w="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4. Conclusion</a:t>
            </a:r>
            <a:endParaRPr lang="ko-KR" altLang="en-US" sz="3600" kern="10">
              <a:ln w="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Contents</a:t>
            </a:r>
            <a:endParaRPr lang="ko-KR" altLang="en-US" sz="280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3"/>
          <p:cNvGrpSpPr>
            <a:grpSpLocks/>
          </p:cNvGrpSpPr>
          <p:nvPr/>
        </p:nvGrpSpPr>
        <p:grpSpPr bwMode="auto">
          <a:xfrm>
            <a:off x="-11113" y="2428875"/>
            <a:ext cx="9144001" cy="1152525"/>
            <a:chOff x="0" y="1207"/>
            <a:chExt cx="5465" cy="817"/>
          </a:xfrm>
        </p:grpSpPr>
        <p:pic>
          <p:nvPicPr>
            <p:cNvPr id="31750" name="Picture 4" descr="그림1 copy"/>
            <p:cNvPicPr>
              <a:picLocks noChangeAspect="1" noChangeArrowheads="1"/>
            </p:cNvPicPr>
            <p:nvPr/>
          </p:nvPicPr>
          <p:blipFill>
            <a:blip r:embed="rId3"/>
            <a:srcRect l="20346" r="7877"/>
            <a:stretch>
              <a:fillRect/>
            </a:stretch>
          </p:blipFill>
          <p:spPr bwMode="auto">
            <a:xfrm>
              <a:off x="2777" y="1207"/>
              <a:ext cx="2688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5" descr="그림1 copy"/>
            <p:cNvPicPr>
              <a:picLocks noChangeAspect="1" noChangeArrowheads="1"/>
            </p:cNvPicPr>
            <p:nvPr/>
          </p:nvPicPr>
          <p:blipFill>
            <a:blip r:embed="rId3"/>
            <a:srcRect l="20346" r="5447"/>
            <a:stretch>
              <a:fillRect/>
            </a:stretch>
          </p:blipFill>
          <p:spPr bwMode="auto">
            <a:xfrm flipH="1">
              <a:off x="0" y="1207"/>
              <a:ext cx="2779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7" name="WordArt 11"/>
          <p:cNvSpPr>
            <a:spLocks noChangeArrowheads="1" noChangeShapeType="1" noTextEdit="1"/>
          </p:cNvSpPr>
          <p:nvPr/>
        </p:nvSpPr>
        <p:spPr bwMode="auto">
          <a:xfrm>
            <a:off x="2687638" y="2754313"/>
            <a:ext cx="37449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>
                <a:ln w="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algn="ctr" rotWithShape="0">
                    <a:srgbClr val="868686"/>
                  </a:outerShdw>
                </a:effectLst>
                <a:latin typeface="HY헤드라인M"/>
                <a:ea typeface="HY헤드라인M"/>
              </a:rPr>
              <a:t>Thank you</a:t>
            </a:r>
            <a:endParaRPr lang="ko-KR" altLang="en-US" sz="3600" b="1" kern="10">
              <a:ln w="0">
                <a:solidFill>
                  <a:srgbClr val="FFFF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algn="ctr" rotWithShape="0">
                  <a:srgbClr val="868686"/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1748" name="TextBox 9"/>
          <p:cNvSpPr txBox="1">
            <a:spLocks noChangeArrowheads="1"/>
          </p:cNvSpPr>
          <p:nvPr/>
        </p:nvSpPr>
        <p:spPr bwMode="auto">
          <a:xfrm>
            <a:off x="5286375" y="4643438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>
                <a:solidFill>
                  <a:schemeClr val="tx1"/>
                </a:solidFill>
                <a:latin typeface="Arial" charset="0"/>
                <a:cs typeface="Arial" charset="0"/>
              </a:rPr>
              <a:t>Chief Reseacher</a:t>
            </a:r>
          </a:p>
          <a:p>
            <a:r>
              <a:rPr lang="en-US" altLang="ko-KR" sz="1800">
                <a:solidFill>
                  <a:schemeClr val="tx1"/>
                </a:solidFill>
                <a:latin typeface="Arial" charset="0"/>
                <a:cs typeface="Arial" charset="0"/>
              </a:rPr>
              <a:t>Hyunwoo Lee</a:t>
            </a:r>
          </a:p>
          <a:p>
            <a:r>
              <a:rPr lang="en-US" altLang="ko-KR" sz="1800">
                <a:solidFill>
                  <a:schemeClr val="tx1"/>
                </a:solidFill>
                <a:latin typeface="Arial" charset="0"/>
                <a:cs typeface="Arial" charset="0"/>
              </a:rPr>
              <a:t>peterlee@ts2020.kr</a:t>
            </a:r>
            <a:endParaRPr lang="ko-KR" alt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1928813" y="4643438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>
                <a:solidFill>
                  <a:schemeClr val="tx1"/>
                </a:solidFill>
                <a:latin typeface="Arial" charset="0"/>
                <a:cs typeface="Arial" charset="0"/>
              </a:rPr>
              <a:t>Senior Reseacher</a:t>
            </a:r>
          </a:p>
          <a:p>
            <a:r>
              <a:rPr lang="en-US" altLang="ko-KR" sz="1800">
                <a:solidFill>
                  <a:schemeClr val="tx1"/>
                </a:solidFill>
                <a:latin typeface="Arial" charset="0"/>
                <a:cs typeface="Arial" charset="0"/>
              </a:rPr>
              <a:t>Jongson Lim</a:t>
            </a:r>
          </a:p>
          <a:p>
            <a:r>
              <a:rPr lang="en-US" altLang="ko-KR" sz="1800">
                <a:solidFill>
                  <a:schemeClr val="tx1"/>
                </a:solidFill>
                <a:latin typeface="Arial" charset="0"/>
                <a:cs typeface="Arial" charset="0"/>
              </a:rPr>
              <a:t>jongsoon@ts2020.kr</a:t>
            </a:r>
            <a:endParaRPr lang="ko-KR" alt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na_h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0075" y="5068888"/>
            <a:ext cx="28622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2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Background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  <p:grpSp>
        <p:nvGrpSpPr>
          <p:cNvPr id="15364" name="Group 107"/>
          <p:cNvGrpSpPr>
            <a:grpSpLocks/>
          </p:cNvGrpSpPr>
          <p:nvPr/>
        </p:nvGrpSpPr>
        <p:grpSpPr bwMode="auto">
          <a:xfrm>
            <a:off x="357188" y="5534025"/>
            <a:ext cx="8501062" cy="982663"/>
            <a:chOff x="288" y="3004"/>
            <a:chExt cx="5176" cy="970"/>
          </a:xfrm>
        </p:grpSpPr>
        <p:pic>
          <p:nvPicPr>
            <p:cNvPr id="15368" name="Picture 108" descr="박스0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" y="3004"/>
              <a:ext cx="5176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AutoShape 109"/>
            <p:cNvSpPr>
              <a:spLocks noChangeArrowheads="1"/>
            </p:cNvSpPr>
            <p:nvPr/>
          </p:nvSpPr>
          <p:spPr bwMode="auto">
            <a:xfrm>
              <a:off x="355" y="3083"/>
              <a:ext cx="5035" cy="810"/>
            </a:xfrm>
            <a:prstGeom prst="roundRect">
              <a:avLst>
                <a:gd name="adj" fmla="val 6958"/>
              </a:avLst>
            </a:prstGeom>
            <a:solidFill>
              <a:srgbClr val="FFFFFF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9" name="Rectangle 113"/>
          <p:cNvSpPr>
            <a:spLocks noChangeArrowheads="1"/>
          </p:cNvSpPr>
          <p:nvPr/>
        </p:nvSpPr>
        <p:spPr bwMode="auto">
          <a:xfrm>
            <a:off x="714375" y="5659438"/>
            <a:ext cx="7715250" cy="78483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0" tIns="0" rIns="0" anchor="ctr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Discussions on vehicle indoor air quality is necessary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to </a:t>
            </a:r>
            <a:r>
              <a:rPr lang="en-US" altLang="ko-KR" sz="2000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protect </a:t>
            </a:r>
            <a:r>
              <a:rPr lang="en-US" altLang="ko-KR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driver’s health and safe driving</a:t>
            </a:r>
            <a:endParaRPr lang="ko-KR" altLang="en-US" sz="2000" dirty="0">
              <a:solidFill>
                <a:schemeClr val="tx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5366" name="Rectangle 192"/>
          <p:cNvSpPr>
            <a:spLocks noChangeArrowheads="1"/>
          </p:cNvSpPr>
          <p:nvPr/>
        </p:nvSpPr>
        <p:spPr bwMode="auto">
          <a:xfrm>
            <a:off x="214313" y="1214438"/>
            <a:ext cx="8339137" cy="17843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u"/>
            </a:pPr>
            <a:r>
              <a:rPr kumimoji="0" lang="en-US" altLang="ko-KR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Consumers are increasingly concerned about indoor air quality from </a:t>
            </a:r>
          </a:p>
          <a:p>
            <a:pPr eaLnBrk="0" hangingPunct="0">
              <a:spcBef>
                <a:spcPct val="50000"/>
              </a:spcBef>
            </a:pPr>
            <a:r>
              <a:rPr kumimoji="0" lang="en-US" altLang="ko-KR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    household, workplace and vehicle</a:t>
            </a:r>
            <a:endParaRPr kumimoji="0" lang="ko-KR" altLang="en-US" sz="20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ko-KR" altLang="en-US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</a:t>
            </a: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Various chemical materials are emitted from vehicle interiors</a:t>
            </a:r>
            <a:endParaRPr kumimoji="0" lang="ko-KR" altLang="en-US" sz="20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VOCs and Aldehydes are included in the vehicle indoor air</a:t>
            </a:r>
            <a:endParaRPr kumimoji="0" lang="ko-KR" altLang="en-US" sz="20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5367" name="Rectangle 192"/>
          <p:cNvSpPr>
            <a:spLocks noChangeArrowheads="1"/>
          </p:cNvSpPr>
          <p:nvPr/>
        </p:nvSpPr>
        <p:spPr bwMode="auto">
          <a:xfrm>
            <a:off x="214313" y="3319463"/>
            <a:ext cx="8615362" cy="13239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u"/>
            </a:pPr>
            <a:r>
              <a:rPr kumimoji="0" lang="ko-KR" altLang="en-US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Chemical materials are </a:t>
            </a:r>
            <a:r>
              <a:rPr kumimoji="0" lang="en-US" altLang="ko-KR" sz="2000" b="1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harmful to human body</a:t>
            </a:r>
            <a:endParaRPr kumimoji="0" lang="ko-KR" altLang="en-US" sz="2000" b="1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Causes symptoms such as headaches, eye irritation, sneeze, and so on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Such symptoms may not only affect drivers' health but also safe driving.</a:t>
            </a:r>
            <a:endParaRPr kumimoji="0" lang="ko-KR" altLang="en-US" sz="20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2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Background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  <p:graphicFrame>
        <p:nvGraphicFramePr>
          <p:cNvPr id="34" name="표 33"/>
          <p:cNvGraphicFramePr>
            <a:graphicFrameLocks noGrp="1"/>
          </p:cNvGraphicFramePr>
          <p:nvPr/>
        </p:nvGraphicFramePr>
        <p:xfrm>
          <a:off x="450850" y="1571625"/>
          <a:ext cx="8064896" cy="337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202"/>
                <a:gridCol w="870730"/>
                <a:gridCol w="565296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Item</a:t>
                      </a:r>
                      <a:endParaRPr lang="ko-KR" altLang="en-US" sz="13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IARC</a:t>
                      </a:r>
                      <a:endParaRPr lang="ko-KR" altLang="en-US" sz="13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Effect on Human Body</a:t>
                      </a:r>
                      <a:endParaRPr lang="ko-KR" altLang="en-US" sz="13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Formaldehyde</a:t>
                      </a:r>
                      <a:r>
                        <a:rPr lang="ko-KR" altLang="en-US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1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As colorless liquid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with strong stimulating smell, it causes skin infections and invades the mucosa</a:t>
                      </a:r>
                      <a:r>
                        <a:rPr lang="ko-KR" altLang="en-US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3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Benzene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1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Causes skin and eye irritation,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is extremely dangerous when inhaled, and in serious cases, causes leukemia and increases the occurrence rate of lymph cancer and blood cancer</a:t>
                      </a:r>
                      <a:r>
                        <a:rPr lang="ko-KR" altLang="en-US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3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Ethyl benzene</a:t>
                      </a:r>
                      <a:r>
                        <a:rPr lang="ko-KR" altLang="en-US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2B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Affects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internal organs, lungs, central nervous system</a:t>
                      </a:r>
                      <a:r>
                        <a:rPr lang="ko-KR" altLang="en-US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3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Styrene</a:t>
                      </a:r>
                      <a:r>
                        <a:rPr lang="ko-KR" altLang="en-US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2B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Stimulates eyes, skin, nose, respiratory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system, causes sleepiness or unconsciousness</a:t>
                      </a:r>
                      <a:r>
                        <a:rPr lang="en-US" altLang="ko-KR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3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Toluene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3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Stimulates central nervous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system, causing nausea, and abnormalities in stomach and nerve system</a:t>
                      </a:r>
                      <a:r>
                        <a:rPr lang="en-US" altLang="ko-KR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3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err="1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Xylene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3</a:t>
                      </a:r>
                      <a:endParaRPr lang="ko-KR" altLang="en-US" sz="1600" b="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30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Causes nerve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stimulation, skin infection, cornea damage and so on, damages kidney and reproductive functions</a:t>
                      </a:r>
                      <a:endParaRPr lang="ko-KR" altLang="en-US" sz="1300" dirty="0"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421" name="TextBox 38"/>
          <p:cNvSpPr txBox="1">
            <a:spLocks noChangeArrowheads="1"/>
          </p:cNvSpPr>
          <p:nvPr/>
        </p:nvSpPr>
        <p:spPr bwMode="auto">
          <a:xfrm>
            <a:off x="347663" y="5143500"/>
            <a:ext cx="8724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16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Carcinogenic Classification Standard of International Agency for research on Cancer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>
                <a:solidFill>
                  <a:srgbClr val="0000CC"/>
                </a:solidFill>
                <a:latin typeface="Arial" charset="0"/>
                <a:ea typeface="HY중고딕" pitchFamily="18" charset="-127"/>
                <a:cs typeface="Arial" charset="0"/>
              </a:rPr>
              <a:t> Group 1    : Carcinogenic to humans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>
                <a:solidFill>
                  <a:srgbClr val="0000CC"/>
                </a:solidFill>
                <a:latin typeface="Arial" charset="0"/>
                <a:ea typeface="HY중고딕" pitchFamily="18" charset="-127"/>
                <a:cs typeface="Arial" charset="0"/>
              </a:rPr>
              <a:t> Group 2A  : Probably carcinogenic to humans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>
                <a:solidFill>
                  <a:srgbClr val="0000CC"/>
                </a:solidFill>
                <a:latin typeface="Arial" charset="0"/>
                <a:ea typeface="HY중고딕" pitchFamily="18" charset="-127"/>
                <a:cs typeface="Arial" charset="0"/>
              </a:rPr>
              <a:t> Group 2B   : Possibly carcinogenic to humans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altLang="ko-KR">
                <a:solidFill>
                  <a:srgbClr val="0000CC"/>
                </a:solidFill>
                <a:latin typeface="Arial" charset="0"/>
                <a:ea typeface="HY중고딕" pitchFamily="18" charset="-127"/>
                <a:cs typeface="Arial" charset="0"/>
              </a:rPr>
              <a:t> Group 3     : Not classifiable as to its carcinogenicity to humans</a:t>
            </a:r>
            <a:endParaRPr lang="ko-KR" altLang="en-US">
              <a:solidFill>
                <a:srgbClr val="0000CC"/>
              </a:solidFill>
              <a:latin typeface="Arial" charset="0"/>
              <a:ea typeface="HY중고딕" pitchFamily="18" charset="-127"/>
              <a:cs typeface="Arial" charset="0"/>
            </a:endParaRPr>
          </a:p>
        </p:txBody>
      </p:sp>
      <p:sp>
        <p:nvSpPr>
          <p:cNvPr id="16422" name="TextBox 39"/>
          <p:cNvSpPr txBox="1">
            <a:spLocks noChangeArrowheads="1"/>
          </p:cNvSpPr>
          <p:nvPr/>
        </p:nvSpPr>
        <p:spPr bwMode="auto">
          <a:xfrm>
            <a:off x="419100" y="1071563"/>
            <a:ext cx="83169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Harmful Substances &amp; Its Effect on Human Body</a:t>
            </a:r>
            <a:r>
              <a:rPr lang="ko-KR" altLang="en-US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endParaRPr lang="ko-KR" altLang="en-US" sz="2000">
              <a:solidFill>
                <a:schemeClr val="tx1"/>
              </a:solidFill>
              <a:latin typeface="Arial" charset="0"/>
              <a:ea typeface="HY중고딕" pitchFamily="18" charset="-127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직사각형 5"/>
          <p:cNvSpPr>
            <a:spLocks noChangeArrowheads="1"/>
          </p:cNvSpPr>
          <p:nvPr/>
        </p:nvSpPr>
        <p:spPr bwMode="auto">
          <a:xfrm>
            <a:off x="-71438" y="1143000"/>
            <a:ext cx="9501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kumimoji="0" lang="ko-KR" altLang="en-US" sz="2000" dirty="0">
                <a:solidFill>
                  <a:srgbClr val="0000CC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 dirty="0">
                <a:solidFill>
                  <a:srgbClr val="0000CC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Sick House Syndrome &amp; Sick Car Syndrome : became a social issue</a:t>
            </a:r>
            <a:endParaRPr kumimoji="0" lang="ko-KR" altLang="en-US" sz="2000" dirty="0">
              <a:solidFill>
                <a:srgbClr val="0000CC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marL="287338" lvl="2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kumimoji="0" lang="ko-KR" altLang="en-US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New car driver feel a headache, eye irritation, sneeze and so on</a:t>
            </a:r>
            <a:endParaRPr kumimoji="0" lang="ko-KR" altLang="en-US" sz="2000" dirty="0">
              <a:solidFill>
                <a:schemeClr val="tx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marL="630238" lvl="2" indent="-342900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kumimoji="0" lang="en-US" altLang="ko-KR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The main cause is the chemical materials that emitted from vehicle interiors</a:t>
            </a:r>
          </a:p>
        </p:txBody>
      </p:sp>
      <p:pic>
        <p:nvPicPr>
          <p:cNvPr id="17411" name="Picture 4" descr="캡처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151188"/>
            <a:ext cx="34972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캡처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3143250"/>
            <a:ext cx="347503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27"/>
          <p:cNvSpPr>
            <a:spLocks noChangeAspect="1" noChangeArrowheads="1"/>
          </p:cNvSpPr>
          <p:nvPr/>
        </p:nvSpPr>
        <p:spPr bwMode="auto">
          <a:xfrm>
            <a:off x="752475" y="5702300"/>
            <a:ext cx="7275513" cy="798513"/>
          </a:xfrm>
          <a:prstGeom prst="roundRect">
            <a:avLst>
              <a:gd name="adj" fmla="val 4162"/>
            </a:avLst>
          </a:prstGeom>
          <a:solidFill>
            <a:srgbClr val="CCFFFF"/>
          </a:solidFill>
          <a:ln w="19050" cap="rnd" algn="ctr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lIns="180000" anchor="ctr"/>
          <a:lstStyle/>
          <a:p>
            <a:pPr algn="just">
              <a:lnSpc>
                <a:spcPct val="140000"/>
              </a:lnSpc>
              <a:buFont typeface="Wingdings" pitchFamily="2" charset="2"/>
              <a:buNone/>
            </a:pPr>
            <a:endParaRPr lang="en-US" altLang="ko-KR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4" name="TextBox 17"/>
          <p:cNvSpPr txBox="1">
            <a:spLocks noChangeArrowheads="1"/>
          </p:cNvSpPr>
          <p:nvPr/>
        </p:nvSpPr>
        <p:spPr bwMode="auto">
          <a:xfrm>
            <a:off x="755650" y="5622925"/>
            <a:ext cx="65532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&lt;KBS news “Hazardous substances in new car interiors”&gt;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Interview</a:t>
            </a:r>
            <a:r>
              <a:rPr lang="ko-KR" altLang="en-US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18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: I feel slight headache and dizzy…</a:t>
            </a:r>
            <a:endParaRPr lang="ko-KR" altLang="en-US" sz="18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Introducing of Korea Case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직사각형 5"/>
          <p:cNvSpPr>
            <a:spLocks noChangeArrowheads="1"/>
          </p:cNvSpPr>
          <p:nvPr/>
        </p:nvSpPr>
        <p:spPr bwMode="auto">
          <a:xfrm>
            <a:off x="-57150" y="1122363"/>
            <a:ext cx="92011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spcBef>
                <a:spcPts val="1200"/>
              </a:spcBef>
              <a:buFont typeface="Wingdings" pitchFamily="2" charset="2"/>
              <a:buChar char="u"/>
              <a:defRPr/>
            </a:pPr>
            <a:r>
              <a:rPr kumimoji="0" lang="ko-KR" altLang="en-US" sz="2000" dirty="0">
                <a:solidFill>
                  <a:srgbClr val="0000CC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 dirty="0">
                <a:solidFill>
                  <a:srgbClr val="0000CC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Surveyed 800 people who purchased a new car</a:t>
            </a:r>
            <a:endParaRPr kumimoji="0" lang="ko-KR" altLang="en-US" sz="2000" dirty="0">
              <a:solidFill>
                <a:srgbClr val="0000CC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marL="287338" lvl="2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kumimoji="0" lang="ko-KR" altLang="en-US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Feeling the physical symptoms under driving : 51.5%, </a:t>
            </a:r>
          </a:p>
          <a:p>
            <a:pPr marL="630238" lvl="2" indent="-342900"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kumimoji="0" lang="en-US" altLang="ko-KR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Headache</a:t>
            </a:r>
            <a:r>
              <a:rPr kumimoji="0" lang="ko-KR" altLang="en-US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31.5%, Eyes</a:t>
            </a:r>
            <a:r>
              <a:rPr kumimoji="0" lang="ko-KR" altLang="en-US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irritation 31%, Sneeze</a:t>
            </a:r>
            <a:r>
              <a:rPr kumimoji="0" lang="ko-KR" altLang="en-US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20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15.8%, Fatigue11.1%...</a:t>
            </a:r>
            <a:endParaRPr kumimoji="0" lang="ko-KR" altLang="en-US" sz="2000" dirty="0">
              <a:solidFill>
                <a:schemeClr val="tx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marL="630238" lvl="2" indent="-342900">
              <a:spcBef>
                <a:spcPts val="1200"/>
              </a:spcBef>
              <a:buFont typeface="Wingdings" pitchFamily="2" charset="2"/>
              <a:buChar char="ü"/>
              <a:defRPr/>
            </a:pPr>
            <a:endParaRPr kumimoji="0" lang="en-US" altLang="ko-KR" sz="2000" dirty="0">
              <a:solidFill>
                <a:schemeClr val="tx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18435" name="그룹 106"/>
          <p:cNvGrpSpPr>
            <a:grpSpLocks/>
          </p:cNvGrpSpPr>
          <p:nvPr/>
        </p:nvGrpSpPr>
        <p:grpSpPr bwMode="auto">
          <a:xfrm>
            <a:off x="758825" y="2428875"/>
            <a:ext cx="7313613" cy="4286250"/>
            <a:chOff x="1000125" y="3046413"/>
            <a:chExt cx="6956425" cy="3668712"/>
          </a:xfrm>
        </p:grpSpPr>
        <p:sp>
          <p:nvSpPr>
            <p:cNvPr id="18437" name="AutoShape 2"/>
            <p:cNvSpPr>
              <a:spLocks noChangeArrowheads="1"/>
            </p:cNvSpPr>
            <p:nvPr/>
          </p:nvSpPr>
          <p:spPr bwMode="auto">
            <a:xfrm>
              <a:off x="1071563" y="5470525"/>
              <a:ext cx="6884987" cy="1244600"/>
            </a:xfrm>
            <a:prstGeom prst="roundRect">
              <a:avLst>
                <a:gd name="adj" fmla="val 5319"/>
              </a:avLst>
            </a:prstGeom>
            <a:solidFill>
              <a:srgbClr val="FFFF99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latinLnBrk="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kumimoji="0" lang="ko-KR" altLang="en-US">
                <a:ea typeface="HY헤드라인M" pitchFamily="18" charset="-127"/>
              </a:endParaRPr>
            </a:p>
          </p:txBody>
        </p:sp>
        <p:sp>
          <p:nvSpPr>
            <p:cNvPr id="18438" name="AutoShape 3"/>
            <p:cNvSpPr>
              <a:spLocks noChangeArrowheads="1"/>
            </p:cNvSpPr>
            <p:nvPr/>
          </p:nvSpPr>
          <p:spPr bwMode="auto">
            <a:xfrm>
              <a:off x="1071563" y="3327400"/>
              <a:ext cx="6884987" cy="1395413"/>
            </a:xfrm>
            <a:prstGeom prst="roundRect">
              <a:avLst>
                <a:gd name="adj" fmla="val 5319"/>
              </a:avLst>
            </a:prstGeom>
            <a:solidFill>
              <a:srgbClr val="99CCFF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latinLnBrk="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None/>
              </a:pPr>
              <a:endParaRPr kumimoji="0" lang="ko-KR" altLang="en-US"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39" name="Picture 4" descr="Untitled-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1538" y="3833813"/>
              <a:ext cx="833437" cy="630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0" name="Picture 5" descr="HL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14938" y="3716338"/>
              <a:ext cx="596900" cy="80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6" descr="Untitled-1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56438" y="3773488"/>
              <a:ext cx="838200" cy="74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7" descr="Back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97575" y="3921125"/>
              <a:ext cx="979488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8" descr="Untitled-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27125" y="3824288"/>
              <a:ext cx="839788" cy="68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9" descr="ip_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38600" y="3967163"/>
              <a:ext cx="933450" cy="38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10" descr="carpe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79750" y="3836988"/>
              <a:ext cx="977900" cy="59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6" name="Group 11"/>
            <p:cNvGrpSpPr>
              <a:grpSpLocks/>
            </p:cNvGrpSpPr>
            <p:nvPr/>
          </p:nvGrpSpPr>
          <p:grpSpPr bwMode="auto">
            <a:xfrm>
              <a:off x="3133725" y="5792788"/>
              <a:ext cx="922338" cy="820737"/>
              <a:chOff x="3311" y="2976"/>
              <a:chExt cx="805" cy="806"/>
            </a:xfrm>
          </p:grpSpPr>
          <p:sp>
            <p:nvSpPr>
              <p:cNvPr id="18534" name="Oval 12"/>
              <p:cNvSpPr>
                <a:spLocks noChangeArrowheads="1"/>
              </p:cNvSpPr>
              <p:nvPr/>
            </p:nvSpPr>
            <p:spPr bwMode="gray">
              <a:xfrm>
                <a:off x="3311" y="2977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8535" name="Picture 13" descr="재채기"/>
              <p:cNvPicPr preferRelativeResize="0"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318" y="2976"/>
                <a:ext cx="793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47" name="Group 14"/>
            <p:cNvGrpSpPr>
              <a:grpSpLocks/>
            </p:cNvGrpSpPr>
            <p:nvPr/>
          </p:nvGrpSpPr>
          <p:grpSpPr bwMode="auto">
            <a:xfrm>
              <a:off x="6042025" y="5792788"/>
              <a:ext cx="922338" cy="820737"/>
              <a:chOff x="4195" y="1480"/>
              <a:chExt cx="805" cy="805"/>
            </a:xfrm>
          </p:grpSpPr>
          <p:sp>
            <p:nvSpPr>
              <p:cNvPr id="18532" name="Oval 15"/>
              <p:cNvSpPr>
                <a:spLocks noChangeArrowheads="1"/>
              </p:cNvSpPr>
              <p:nvPr/>
            </p:nvSpPr>
            <p:spPr bwMode="gray">
              <a:xfrm>
                <a:off x="4195" y="1480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8533" name="Picture 16" descr="콧물"/>
              <p:cNvPicPr preferRelativeResize="0"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205" y="1480"/>
                <a:ext cx="793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48" name="Group 17"/>
            <p:cNvGrpSpPr>
              <a:grpSpLocks/>
            </p:cNvGrpSpPr>
            <p:nvPr/>
          </p:nvGrpSpPr>
          <p:grpSpPr bwMode="auto">
            <a:xfrm>
              <a:off x="1143000" y="5775325"/>
              <a:ext cx="922338" cy="820738"/>
              <a:chOff x="4818" y="2756"/>
              <a:chExt cx="805" cy="805"/>
            </a:xfrm>
          </p:grpSpPr>
          <p:sp>
            <p:nvSpPr>
              <p:cNvPr id="18530" name="Oval 18"/>
              <p:cNvSpPr>
                <a:spLocks noChangeArrowheads="1"/>
              </p:cNvSpPr>
              <p:nvPr/>
            </p:nvSpPr>
            <p:spPr bwMode="gray">
              <a:xfrm>
                <a:off x="4818" y="2756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8531" name="Picture 19" descr="두통"/>
              <p:cNvPicPr preferRelativeResize="0">
                <a:picLocks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827" y="2762"/>
                <a:ext cx="793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49" name="Group 20"/>
            <p:cNvGrpSpPr>
              <a:grpSpLocks/>
            </p:cNvGrpSpPr>
            <p:nvPr/>
          </p:nvGrpSpPr>
          <p:grpSpPr bwMode="auto">
            <a:xfrm>
              <a:off x="5075238" y="5813425"/>
              <a:ext cx="922337" cy="820738"/>
              <a:chOff x="4277" y="2699"/>
              <a:chExt cx="816" cy="816"/>
            </a:xfrm>
          </p:grpSpPr>
          <p:sp>
            <p:nvSpPr>
              <p:cNvPr id="18528" name="Oval 21"/>
              <p:cNvSpPr>
                <a:spLocks noChangeArrowheads="1"/>
              </p:cNvSpPr>
              <p:nvPr/>
            </p:nvSpPr>
            <p:spPr bwMode="gray">
              <a:xfrm>
                <a:off x="4286" y="2704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8529" name="Picture 22" descr="불면증-1"/>
              <p:cNvPicPr preferRelativeResize="0"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277" y="2699"/>
                <a:ext cx="816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50" name="Group 23"/>
            <p:cNvGrpSpPr>
              <a:grpSpLocks/>
            </p:cNvGrpSpPr>
            <p:nvPr/>
          </p:nvGrpSpPr>
          <p:grpSpPr bwMode="auto">
            <a:xfrm>
              <a:off x="2143125" y="5786438"/>
              <a:ext cx="922338" cy="820737"/>
              <a:chOff x="3311" y="2069"/>
              <a:chExt cx="805" cy="805"/>
            </a:xfrm>
          </p:grpSpPr>
          <p:sp>
            <p:nvSpPr>
              <p:cNvPr id="18526" name="Oval 24"/>
              <p:cNvSpPr>
                <a:spLocks noChangeArrowheads="1"/>
              </p:cNvSpPr>
              <p:nvPr/>
            </p:nvSpPr>
            <p:spPr bwMode="gray">
              <a:xfrm>
                <a:off x="3311" y="2069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8527" name="Picture 25" descr="어지러움"/>
              <p:cNvPicPr preferRelativeResize="0">
                <a:picLocks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318" y="2077"/>
                <a:ext cx="793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51" name="Group 26"/>
            <p:cNvGrpSpPr>
              <a:grpSpLocks/>
            </p:cNvGrpSpPr>
            <p:nvPr/>
          </p:nvGrpSpPr>
          <p:grpSpPr bwMode="auto">
            <a:xfrm>
              <a:off x="7007225" y="5792788"/>
              <a:ext cx="922338" cy="820737"/>
              <a:chOff x="3243" y="1207"/>
              <a:chExt cx="805" cy="805"/>
            </a:xfrm>
          </p:grpSpPr>
          <p:sp>
            <p:nvSpPr>
              <p:cNvPr id="18524" name="Oval 27"/>
              <p:cNvSpPr>
                <a:spLocks noChangeArrowheads="1"/>
              </p:cNvSpPr>
              <p:nvPr/>
            </p:nvSpPr>
            <p:spPr bwMode="gray">
              <a:xfrm>
                <a:off x="3243" y="1207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8525" name="Picture 28" descr="의욕상실"/>
              <p:cNvPicPr preferRelativeResize="0"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249" y="1219"/>
                <a:ext cx="793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452" name="Group 29"/>
            <p:cNvGrpSpPr>
              <a:grpSpLocks/>
            </p:cNvGrpSpPr>
            <p:nvPr/>
          </p:nvGrpSpPr>
          <p:grpSpPr bwMode="auto">
            <a:xfrm>
              <a:off x="4108450" y="5792788"/>
              <a:ext cx="923925" cy="820737"/>
              <a:chOff x="4740" y="845"/>
              <a:chExt cx="805" cy="805"/>
            </a:xfrm>
          </p:grpSpPr>
          <p:sp>
            <p:nvSpPr>
              <p:cNvPr id="18522" name="Oval 30"/>
              <p:cNvSpPr>
                <a:spLocks noChangeArrowheads="1"/>
              </p:cNvSpPr>
              <p:nvPr/>
            </p:nvSpPr>
            <p:spPr bwMode="gray">
              <a:xfrm>
                <a:off x="4740" y="845"/>
                <a:ext cx="805" cy="805"/>
              </a:xfrm>
              <a:prstGeom prst="ellipse">
                <a:avLst/>
              </a:prstGeom>
              <a:solidFill>
                <a:schemeClr val="bg1"/>
              </a:solidFill>
              <a:ln w="3810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endParaRPr kumimoji="0" lang="ko-KR" altLang="en-US">
                  <a:ea typeface="HY헤드라인M" pitchFamily="18" charset="-127"/>
                </a:endParaRPr>
              </a:p>
            </p:txBody>
          </p:sp>
          <p:pic>
            <p:nvPicPr>
              <p:cNvPr id="18523" name="Picture 31" descr="천식"/>
              <p:cNvPicPr preferRelativeResize="0">
                <a:picLocks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743" y="854"/>
                <a:ext cx="793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53" name="Picture 17" descr="024"/>
            <p:cNvPicPr preferRelativeResize="0"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101725" y="3727450"/>
              <a:ext cx="950913" cy="84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17" descr="024"/>
            <p:cNvPicPr preferRelativeResize="0"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079625" y="3703638"/>
              <a:ext cx="950913" cy="84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17" descr="024"/>
            <p:cNvPicPr preferRelativeResize="0"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059113" y="3703638"/>
              <a:ext cx="952500" cy="84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17" descr="024"/>
            <p:cNvPicPr preferRelativeResize="0"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030663" y="3690938"/>
              <a:ext cx="952500" cy="84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7" name="Picture 17" descr="024"/>
            <p:cNvPicPr preferRelativeResize="0"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024438" y="3703638"/>
              <a:ext cx="950912" cy="84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Picture 17" descr="024"/>
            <p:cNvPicPr preferRelativeResize="0"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997575" y="3703638"/>
              <a:ext cx="952500" cy="84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Picture 17" descr="024"/>
            <p:cNvPicPr preferRelativeResize="0">
              <a:picLocks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978650" y="3703638"/>
              <a:ext cx="950913" cy="84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0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133475" y="3584575"/>
              <a:ext cx="895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1" name="Text Box 21"/>
            <p:cNvSpPr txBox="1">
              <a:spLocks noChangeArrowheads="1"/>
            </p:cNvSpPr>
            <p:nvPr/>
          </p:nvSpPr>
          <p:spPr bwMode="auto">
            <a:xfrm>
              <a:off x="1184275" y="3648075"/>
              <a:ext cx="782638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SEAT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62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120900" y="3584575"/>
              <a:ext cx="895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3" name="Text Box 21"/>
            <p:cNvSpPr txBox="1">
              <a:spLocks noChangeArrowheads="1"/>
            </p:cNvSpPr>
            <p:nvPr/>
          </p:nvSpPr>
          <p:spPr bwMode="auto">
            <a:xfrm>
              <a:off x="2176463" y="3641725"/>
              <a:ext cx="782637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DOOR TRIM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64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101975" y="3581400"/>
              <a:ext cx="895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5" name="Text Box 21"/>
            <p:cNvSpPr txBox="1">
              <a:spLocks noChangeArrowheads="1"/>
            </p:cNvSpPr>
            <p:nvPr/>
          </p:nvSpPr>
          <p:spPr bwMode="auto">
            <a:xfrm>
              <a:off x="3149600" y="3635375"/>
              <a:ext cx="78422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CARPET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66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075113" y="3584575"/>
              <a:ext cx="8969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7" name="Text Box 21"/>
            <p:cNvSpPr txBox="1">
              <a:spLocks noChangeArrowheads="1"/>
            </p:cNvSpPr>
            <p:nvPr/>
          </p:nvSpPr>
          <p:spPr bwMode="auto">
            <a:xfrm>
              <a:off x="4124325" y="3635375"/>
              <a:ext cx="78422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IP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68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053013" y="3578225"/>
              <a:ext cx="895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9" name="Text Box 21"/>
            <p:cNvSpPr txBox="1">
              <a:spLocks noChangeArrowheads="1"/>
            </p:cNvSpPr>
            <p:nvPr/>
          </p:nvSpPr>
          <p:spPr bwMode="auto">
            <a:xfrm>
              <a:off x="5102225" y="3635375"/>
              <a:ext cx="78422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HEADLINING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70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016625" y="3573463"/>
              <a:ext cx="895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1" name="Text Box 21"/>
            <p:cNvSpPr txBox="1">
              <a:spLocks noChangeArrowheads="1"/>
            </p:cNvSpPr>
            <p:nvPr/>
          </p:nvSpPr>
          <p:spPr bwMode="auto">
            <a:xfrm>
              <a:off x="6072188" y="3630613"/>
              <a:ext cx="78422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BACK SHELF</a:t>
              </a:r>
            </a:p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sz="1000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 PANEL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72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005638" y="3573463"/>
              <a:ext cx="8969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3" name="Text Box 21"/>
            <p:cNvSpPr txBox="1">
              <a:spLocks noChangeArrowheads="1"/>
            </p:cNvSpPr>
            <p:nvPr/>
          </p:nvSpPr>
          <p:spPr bwMode="auto">
            <a:xfrm>
              <a:off x="7061200" y="3654425"/>
              <a:ext cx="78422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CONSOLE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58" name="AutoShape 53"/>
            <p:cNvSpPr>
              <a:spLocks noChangeArrowheads="1"/>
            </p:cNvSpPr>
            <p:nvPr/>
          </p:nvSpPr>
          <p:spPr bwMode="auto">
            <a:xfrm>
              <a:off x="2582572" y="3179574"/>
              <a:ext cx="3694893" cy="298932"/>
            </a:xfrm>
            <a:prstGeom prst="roundRect">
              <a:avLst>
                <a:gd name="adj" fmla="val 26357"/>
              </a:avLst>
            </a:prstGeom>
            <a:solidFill>
              <a:srgbClr val="0070C0"/>
            </a:solidFill>
            <a:ln w="38100" algn="ctr">
              <a:solidFill>
                <a:schemeClr val="accent4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latinLnBrk="0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None/>
                <a:defRPr/>
              </a:pPr>
              <a:endParaRPr kumimoji="0" lang="ko-KR" altLang="en-US"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75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157413" y="5561013"/>
              <a:ext cx="8969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6" name="Text Box 21"/>
            <p:cNvSpPr txBox="1">
              <a:spLocks noChangeArrowheads="1"/>
            </p:cNvSpPr>
            <p:nvPr/>
          </p:nvSpPr>
          <p:spPr bwMode="auto">
            <a:xfrm>
              <a:off x="2208213" y="5624513"/>
              <a:ext cx="78422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Dizzy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77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029450" y="5543550"/>
              <a:ext cx="895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78" name="Text Box 21"/>
            <p:cNvSpPr txBox="1">
              <a:spLocks noChangeArrowheads="1"/>
            </p:cNvSpPr>
            <p:nvPr/>
          </p:nvSpPr>
          <p:spPr bwMode="auto">
            <a:xfrm>
              <a:off x="7085013" y="5600700"/>
              <a:ext cx="782637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Smell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79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136900" y="5546725"/>
              <a:ext cx="8969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0" name="Text Box 21"/>
            <p:cNvSpPr txBox="1">
              <a:spLocks noChangeArrowheads="1"/>
            </p:cNvSpPr>
            <p:nvPr/>
          </p:nvSpPr>
          <p:spPr bwMode="auto">
            <a:xfrm>
              <a:off x="3186113" y="5600700"/>
              <a:ext cx="782637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Sneeze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81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103688" y="5543550"/>
              <a:ext cx="895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2" name="Text Box 21"/>
            <p:cNvSpPr txBox="1">
              <a:spLocks noChangeArrowheads="1"/>
            </p:cNvSpPr>
            <p:nvPr/>
          </p:nvSpPr>
          <p:spPr bwMode="auto">
            <a:xfrm>
              <a:off x="4152900" y="5594350"/>
              <a:ext cx="78422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Dyspnoea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83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081588" y="5537200"/>
              <a:ext cx="895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4" name="Text Box 21"/>
            <p:cNvSpPr txBox="1">
              <a:spLocks noChangeArrowheads="1"/>
            </p:cNvSpPr>
            <p:nvPr/>
          </p:nvSpPr>
          <p:spPr bwMode="auto">
            <a:xfrm>
              <a:off x="5130800" y="5594350"/>
              <a:ext cx="782638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Sleepiness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85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037263" y="5532438"/>
              <a:ext cx="8969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6" name="Text Box 21"/>
            <p:cNvSpPr txBox="1">
              <a:spLocks noChangeArrowheads="1"/>
            </p:cNvSpPr>
            <p:nvPr/>
          </p:nvSpPr>
          <p:spPr bwMode="auto">
            <a:xfrm>
              <a:off x="6092825" y="5589588"/>
              <a:ext cx="78422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Allergy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pic>
          <p:nvPicPr>
            <p:cNvPr id="18487" name="Picture 20" descr="003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150938" y="5532438"/>
              <a:ext cx="895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8" name="Text Box 21"/>
            <p:cNvSpPr txBox="1">
              <a:spLocks noChangeArrowheads="1"/>
            </p:cNvSpPr>
            <p:nvPr/>
          </p:nvSpPr>
          <p:spPr bwMode="auto">
            <a:xfrm>
              <a:off x="1206500" y="5613400"/>
              <a:ext cx="782638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altLang="ko-KR" b="1"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Headache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73" name="AutoShape 68"/>
            <p:cNvSpPr>
              <a:spLocks noChangeArrowheads="1"/>
            </p:cNvSpPr>
            <p:nvPr/>
          </p:nvSpPr>
          <p:spPr bwMode="gray">
            <a:xfrm>
              <a:off x="5786725" y="4772066"/>
              <a:ext cx="1331792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phthalate</a:t>
              </a:r>
              <a:endParaRPr lang="ko-KR" altLang="ko-KR" sz="1800" dirty="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grpSp>
          <p:nvGrpSpPr>
            <p:cNvPr id="18490" name="Group 69"/>
            <p:cNvGrpSpPr>
              <a:grpSpLocks/>
            </p:cNvGrpSpPr>
            <p:nvPr/>
          </p:nvGrpSpPr>
          <p:grpSpPr bwMode="auto">
            <a:xfrm rot="5400000">
              <a:off x="4394994" y="4553744"/>
              <a:ext cx="349250" cy="385762"/>
              <a:chOff x="2925" y="2478"/>
              <a:chExt cx="318" cy="313"/>
            </a:xfrm>
          </p:grpSpPr>
          <p:grpSp>
            <p:nvGrpSpPr>
              <p:cNvPr id="18510" name="Group 70"/>
              <p:cNvGrpSpPr>
                <a:grpSpLocks/>
              </p:cNvGrpSpPr>
              <p:nvPr/>
            </p:nvGrpSpPr>
            <p:grpSpPr bwMode="auto">
              <a:xfrm>
                <a:off x="3052" y="2478"/>
                <a:ext cx="191" cy="313"/>
                <a:chOff x="1968" y="2352"/>
                <a:chExt cx="144" cy="240"/>
              </a:xfrm>
            </p:grpSpPr>
            <p:sp>
              <p:nvSpPr>
                <p:cNvPr id="18517" name="Oval 71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18" name="Oval 72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19" name="Oval 73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20" name="Oval 74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21" name="Oval 75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</p:grpSp>
          <p:grpSp>
            <p:nvGrpSpPr>
              <p:cNvPr id="18511" name="Group 76"/>
              <p:cNvGrpSpPr>
                <a:grpSpLocks/>
              </p:cNvGrpSpPr>
              <p:nvPr/>
            </p:nvGrpSpPr>
            <p:grpSpPr bwMode="auto">
              <a:xfrm>
                <a:off x="2925" y="2478"/>
                <a:ext cx="191" cy="313"/>
                <a:chOff x="1968" y="2352"/>
                <a:chExt cx="144" cy="240"/>
              </a:xfrm>
            </p:grpSpPr>
            <p:sp>
              <p:nvSpPr>
                <p:cNvPr id="18512" name="Oval 77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13" name="Oval 78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14" name="Oval 79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15" name="Oval 80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16" name="Oval 81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</p:grpSp>
        </p:grpSp>
        <p:sp>
          <p:nvSpPr>
            <p:cNvPr id="75" name="AutoShape 82"/>
            <p:cNvSpPr>
              <a:spLocks noChangeArrowheads="1"/>
            </p:cNvSpPr>
            <p:nvPr/>
          </p:nvSpPr>
          <p:spPr bwMode="gray">
            <a:xfrm>
              <a:off x="1000125" y="4772066"/>
              <a:ext cx="1135496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Formaldehyde</a:t>
              </a:r>
              <a:endParaRPr lang="ko-KR" altLang="ko-KR" sz="1800" dirty="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76" name="AutoShape 83"/>
            <p:cNvSpPr>
              <a:spLocks noChangeArrowheads="1"/>
            </p:cNvSpPr>
            <p:nvPr/>
          </p:nvSpPr>
          <p:spPr bwMode="gray">
            <a:xfrm>
              <a:off x="2214140" y="4772066"/>
              <a:ext cx="1025269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Toluene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77" name="AutoShape 84"/>
            <p:cNvSpPr>
              <a:spLocks noChangeArrowheads="1"/>
            </p:cNvSpPr>
            <p:nvPr/>
          </p:nvSpPr>
          <p:spPr bwMode="gray">
            <a:xfrm>
              <a:off x="6929771" y="4772066"/>
              <a:ext cx="1025268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PAHs</a:t>
              </a:r>
              <a:endParaRPr lang="ko-KR" altLang="ko-KR" sz="1800" dirty="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78" name="AutoShape 85"/>
            <p:cNvSpPr>
              <a:spLocks noChangeArrowheads="1"/>
            </p:cNvSpPr>
            <p:nvPr/>
          </p:nvSpPr>
          <p:spPr bwMode="gray">
            <a:xfrm>
              <a:off x="3310377" y="4772066"/>
              <a:ext cx="1025269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VOCs</a:t>
              </a:r>
              <a:endParaRPr lang="ko-KR" altLang="ko-KR" sz="180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79" name="AutoShape 86"/>
            <p:cNvSpPr>
              <a:spLocks noChangeArrowheads="1"/>
            </p:cNvSpPr>
            <p:nvPr/>
          </p:nvSpPr>
          <p:spPr bwMode="gray">
            <a:xfrm>
              <a:off x="4714647" y="4772066"/>
              <a:ext cx="1008659" cy="597864"/>
            </a:xfrm>
            <a:prstGeom prst="irregularSeal2">
              <a:avLst/>
            </a:prstGeom>
            <a:solidFill>
              <a:srgbClr val="FF6600"/>
            </a:solidFill>
            <a:ln w="25400" algn="ctr">
              <a:solidFill>
                <a:srgbClr val="FEFEFE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ea typeface="HY헤드라인M" pitchFamily="18" charset="-127"/>
                  <a:cs typeface="Tahoma" pitchFamily="34" charset="0"/>
                </a:rPr>
                <a:t>Amines</a:t>
              </a:r>
              <a:endParaRPr lang="ko-KR" altLang="ko-KR" sz="1800" dirty="0">
                <a:solidFill>
                  <a:schemeClr val="tx1"/>
                </a:solidFill>
                <a:latin typeface="Tahoma" pitchFamily="34" charset="0"/>
                <a:ea typeface="HY헤드라인M" pitchFamily="18" charset="-127"/>
                <a:cs typeface="Tahoma" pitchFamily="34" charset="0"/>
              </a:endParaRPr>
            </a:p>
          </p:txBody>
        </p:sp>
        <p:sp>
          <p:nvSpPr>
            <p:cNvPr id="80" name="Rectangle 87"/>
            <p:cNvSpPr>
              <a:spLocks noChangeArrowheads="1"/>
            </p:cNvSpPr>
            <p:nvPr/>
          </p:nvSpPr>
          <p:spPr bwMode="auto">
            <a:xfrm>
              <a:off x="2857386" y="3046413"/>
              <a:ext cx="3216233" cy="497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2000" b="1" dirty="0">
                  <a:solidFill>
                    <a:srgbClr val="FFFFFF"/>
                  </a:solidFill>
                  <a:latin typeface="Arial" pitchFamily="34" charset="0"/>
                  <a:ea typeface="HY헤드라인M" pitchFamily="18" charset="-127"/>
                  <a:cs typeface="Arial" pitchFamily="34" charset="0"/>
                </a:rPr>
                <a:t>Vehicle interior materials</a:t>
              </a:r>
              <a:endParaRPr lang="ko-KR" sz="1800" dirty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endParaRPr>
            </a:p>
          </p:txBody>
        </p:sp>
        <p:grpSp>
          <p:nvGrpSpPr>
            <p:cNvPr id="18497" name="Group 88"/>
            <p:cNvGrpSpPr>
              <a:grpSpLocks/>
            </p:cNvGrpSpPr>
            <p:nvPr/>
          </p:nvGrpSpPr>
          <p:grpSpPr bwMode="auto">
            <a:xfrm rot="5400000">
              <a:off x="4392613" y="5202238"/>
              <a:ext cx="349250" cy="387350"/>
              <a:chOff x="2925" y="2478"/>
              <a:chExt cx="318" cy="313"/>
            </a:xfrm>
          </p:grpSpPr>
          <p:grpSp>
            <p:nvGrpSpPr>
              <p:cNvPr id="18498" name="Group 89"/>
              <p:cNvGrpSpPr>
                <a:grpSpLocks/>
              </p:cNvGrpSpPr>
              <p:nvPr/>
            </p:nvGrpSpPr>
            <p:grpSpPr bwMode="auto">
              <a:xfrm>
                <a:off x="3052" y="2478"/>
                <a:ext cx="191" cy="313"/>
                <a:chOff x="1968" y="2352"/>
                <a:chExt cx="144" cy="240"/>
              </a:xfrm>
            </p:grpSpPr>
            <p:sp>
              <p:nvSpPr>
                <p:cNvPr id="18505" name="Oval 90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06" name="Oval 91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07" name="Oval 92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08" name="Oval 93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09" name="Oval 94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</p:grpSp>
          <p:grpSp>
            <p:nvGrpSpPr>
              <p:cNvPr id="18499" name="Group 95"/>
              <p:cNvGrpSpPr>
                <a:grpSpLocks/>
              </p:cNvGrpSpPr>
              <p:nvPr/>
            </p:nvGrpSpPr>
            <p:grpSpPr bwMode="auto">
              <a:xfrm>
                <a:off x="2925" y="2478"/>
                <a:ext cx="191" cy="313"/>
                <a:chOff x="1968" y="2352"/>
                <a:chExt cx="144" cy="240"/>
              </a:xfrm>
            </p:grpSpPr>
            <p:sp>
              <p:nvSpPr>
                <p:cNvPr id="18500" name="Oval 96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01" name="Oval 97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02" name="Oval 98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03" name="Oval 99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  <p:sp>
              <p:nvSpPr>
                <p:cNvPr id="18504" name="Oval 100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latinLnBrk="0">
                    <a:lnSpc>
                      <a:spcPct val="150000"/>
                    </a:lnSpc>
                    <a:spcBef>
                      <a:spcPct val="50000"/>
                    </a:spcBef>
                    <a:buFont typeface="Wingdings" pitchFamily="2" charset="2"/>
                    <a:buNone/>
                  </a:pPr>
                  <a:endParaRPr kumimoji="0" lang="ko-KR" altLang="en-US">
                    <a:latin typeface="Tahoma" pitchFamily="34" charset="0"/>
                    <a:ea typeface="HY헤드라인M" pitchFamily="18" charset="-127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08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New car consumer survey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0" y="0"/>
            <a:ext cx="274638" cy="369888"/>
          </a:xfrm>
          <a:prstGeom prst="rect">
            <a:avLst/>
          </a:prstGeom>
          <a:noFill/>
          <a:ln w="19050" cap="rnd" algn="ctr">
            <a:noFill/>
            <a:prstDash val="sysDot"/>
            <a:miter lim="800000"/>
            <a:headEnd/>
            <a:tailEnd/>
          </a:ln>
          <a:effectLst>
            <a:prstShdw prst="shdw17" dist="17961" dir="2700000">
              <a:srgbClr val="5C7A99"/>
            </a:prstShdw>
          </a:effectLst>
        </p:spPr>
        <p:txBody>
          <a:bodyPr wrap="none" lIns="180000" anchor="ctr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ko-KR" altLang="en-US">
              <a:latin typeface="Arial" charset="0"/>
              <a:cs typeface="Arial" charset="0"/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The progress of rule making</a:t>
            </a:r>
          </a:p>
        </p:txBody>
      </p:sp>
      <p:sp>
        <p:nvSpPr>
          <p:cNvPr id="19466" name="직사각형 5"/>
          <p:cNvSpPr>
            <a:spLocks noChangeArrowheads="1"/>
          </p:cNvSpPr>
          <p:nvPr/>
        </p:nvSpPr>
        <p:spPr bwMode="auto">
          <a:xfrm>
            <a:off x="0" y="1363663"/>
            <a:ext cx="88582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2005 Research on new car Indoor Air Quality basic investigation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2006 </a:t>
            </a:r>
            <a:r>
              <a:rPr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Research on Driver Risk Assessment of  new car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2007 Private and Public Conference, Public Hearing, Seminar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lang="en-US" altLang="ko-KR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Public Announcement of </a:t>
            </a:r>
            <a:r>
              <a:rPr lang="ko-KR" altLang="en-US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「</a:t>
            </a:r>
            <a:r>
              <a:rPr lang="en-US" altLang="ko-KR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Management  Guideline of Vehicle  Indoor Air Quality</a:t>
            </a:r>
            <a:r>
              <a:rPr lang="ko-KR" altLang="en-US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」</a:t>
            </a:r>
            <a:endParaRPr lang="en-US" altLang="ko-KR" sz="2000">
              <a:solidFill>
                <a:srgbClr val="0000CC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2010 Checkout test on 9 new vehicle model released in 2009</a:t>
            </a: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2011 Checkout test on 9 new vehicle model released in 2010</a:t>
            </a:r>
            <a:endParaRPr lang="ko-KR" altLang="en-US" sz="20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  <a:p>
            <a:pPr marL="287338" lvl="2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u"/>
            </a:pPr>
            <a:endParaRPr kumimoji="0" lang="en-US" altLang="ko-KR" sz="20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roup 116"/>
          <p:cNvGraphicFramePr>
            <a:graphicFrameLocks noGrp="1"/>
          </p:cNvGraphicFramePr>
          <p:nvPr/>
        </p:nvGraphicFramePr>
        <p:xfrm>
          <a:off x="795338" y="5183188"/>
          <a:ext cx="7848868" cy="1031669"/>
        </p:xfrm>
        <a:graphic>
          <a:graphicData uri="http://schemas.openxmlformats.org/drawingml/2006/table">
            <a:tbl>
              <a:tblPr/>
              <a:tblGrid>
                <a:gridCol w="1121517"/>
                <a:gridCol w="1369261"/>
                <a:gridCol w="1071570"/>
                <a:gridCol w="1071570"/>
                <a:gridCol w="971915"/>
                <a:gridCol w="1121517"/>
                <a:gridCol w="1121518"/>
              </a:tblGrid>
              <a:tr h="5394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Item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㎍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/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㎥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)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Formaldehyde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Benzene</a:t>
                      </a:r>
                      <a:endParaRPr lang="ko-KR" altLang="en-US" sz="1400" b="0" dirty="0" smtClean="0">
                        <a:solidFill>
                          <a:schemeClr val="bg1"/>
                        </a:solidFill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Toluene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Xylene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Ethyl benzene</a:t>
                      </a: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 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Arial" pitchFamily="34" charset="0"/>
                        <a:ea typeface="HY중고딕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HY중고딕" pitchFamily="18" charset="-127"/>
                          <a:cs typeface="Arial" pitchFamily="34" charset="0"/>
                        </a:rPr>
                        <a:t>Styrene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686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Limit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250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30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1,000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870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1,600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HY헤드라인M" pitchFamily="18" charset="-127"/>
                          <a:cs typeface="Arial" pitchFamily="34" charset="0"/>
                        </a:rPr>
                        <a:t>300</a:t>
                      </a:r>
                      <a:endParaRPr kumimoji="1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HY헤드라인M" pitchFamily="18" charset="-127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20508" name="직사각형 5"/>
          <p:cNvSpPr>
            <a:spLocks noChangeArrowheads="1"/>
          </p:cNvSpPr>
          <p:nvPr/>
        </p:nvSpPr>
        <p:spPr bwMode="auto">
          <a:xfrm>
            <a:off x="-71438" y="1285875"/>
            <a:ext cx="8715376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ko-KR" altLang="en-US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Establish a VIAQ guideline on harmful substances </a:t>
            </a:r>
          </a:p>
          <a:p>
            <a:pPr marL="287338" lvl="2">
              <a:spcBef>
                <a:spcPts val="1200"/>
              </a:spcBef>
              <a:buFont typeface="Wingdings" pitchFamily="2" charset="2"/>
              <a:buChar char="ü"/>
            </a:pPr>
            <a:r>
              <a:rPr kumimoji="0" lang="en-US" altLang="ko-KR" sz="2000">
                <a:solidFill>
                  <a:srgbClr val="0000CC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reflecting the new vehicle’s  IAQ risk evaluation and the characteristics of the vehicle</a:t>
            </a:r>
            <a:r>
              <a:rPr kumimoji="0" lang="ko-KR" altLang="en-US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r>
              <a:rPr kumimoji="0" lang="ko-KR" altLang="en-US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</a:t>
            </a:r>
            <a:endParaRPr kumimoji="0" lang="en-US" altLang="ko-KR" sz="20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The main contents of VIAQ Guideline</a:t>
            </a:r>
          </a:p>
        </p:txBody>
      </p:sp>
      <p:pic>
        <p:nvPicPr>
          <p:cNvPr id="20510" name="Picture 18" descr="시료채취위치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284538"/>
            <a:ext cx="1387475" cy="1216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0511" name="Rectangle 12"/>
          <p:cNvSpPr>
            <a:spLocks noChangeArrowheads="1"/>
          </p:cNvSpPr>
          <p:nvPr/>
        </p:nvSpPr>
        <p:spPr bwMode="auto">
          <a:xfrm>
            <a:off x="2714625" y="3973513"/>
            <a:ext cx="728663" cy="525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 Cabin</a:t>
            </a: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Temp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0512" name="Rectangle 13"/>
          <p:cNvSpPr>
            <a:spLocks noChangeArrowheads="1"/>
          </p:cNvSpPr>
          <p:nvPr/>
        </p:nvSpPr>
        <p:spPr bwMode="auto">
          <a:xfrm>
            <a:off x="7672388" y="3973513"/>
            <a:ext cx="542925" cy="525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25℃</a:t>
            </a:r>
          </a:p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0513" name="Rectangle 14"/>
          <p:cNvSpPr>
            <a:spLocks noChangeArrowheads="1"/>
          </p:cNvSpPr>
          <p:nvPr/>
        </p:nvSpPr>
        <p:spPr bwMode="auto">
          <a:xfrm>
            <a:off x="6327775" y="3973513"/>
            <a:ext cx="1344613" cy="525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25℃</a:t>
            </a:r>
          </a:p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0514" name="Rectangle 15"/>
          <p:cNvSpPr>
            <a:spLocks noChangeArrowheads="1"/>
          </p:cNvSpPr>
          <p:nvPr/>
        </p:nvSpPr>
        <p:spPr bwMode="auto">
          <a:xfrm>
            <a:off x="5589588" y="3973513"/>
            <a:ext cx="738187" cy="525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25℃</a:t>
            </a:r>
          </a:p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0515" name="Rectangle 16"/>
          <p:cNvSpPr>
            <a:spLocks noChangeArrowheads="1"/>
          </p:cNvSpPr>
          <p:nvPr/>
        </p:nvSpPr>
        <p:spPr bwMode="auto">
          <a:xfrm>
            <a:off x="3443288" y="3973513"/>
            <a:ext cx="2146300" cy="5254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25℃</a:t>
            </a:r>
          </a:p>
          <a:p>
            <a:pPr algn="ctr" fontAlgn="ctr">
              <a:buClr>
                <a:schemeClr val="accent1"/>
              </a:buClr>
              <a:buFont typeface="Wingdings" pitchFamily="2" charset="2"/>
              <a:buNone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0516" name="Rectangle 18"/>
          <p:cNvSpPr>
            <a:spLocks noChangeArrowheads="1"/>
          </p:cNvSpPr>
          <p:nvPr/>
        </p:nvSpPr>
        <p:spPr bwMode="auto">
          <a:xfrm>
            <a:off x="6327775" y="3271838"/>
            <a:ext cx="1344613" cy="701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Close door</a:t>
            </a: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Sealing</a:t>
            </a:r>
            <a:endParaRPr lang="ko-KR" altLang="en-US">
              <a:solidFill>
                <a:srgbClr val="000000"/>
              </a:solidFill>
            </a:endParaRP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2hr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0517" name="Rectangle 17"/>
          <p:cNvSpPr>
            <a:spLocks noChangeArrowheads="1"/>
          </p:cNvSpPr>
          <p:nvPr/>
        </p:nvSpPr>
        <p:spPr bwMode="auto">
          <a:xfrm>
            <a:off x="7458075" y="3271838"/>
            <a:ext cx="971550" cy="701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0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sampling</a:t>
            </a:r>
            <a:endParaRPr lang="ko-KR" altLang="en-US">
              <a:solidFill>
                <a:srgbClr val="000000"/>
              </a:solidFill>
            </a:endParaRPr>
          </a:p>
          <a:p>
            <a:pPr algn="ctr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15min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0518" name="Rectangle 19"/>
          <p:cNvSpPr>
            <a:spLocks noChangeArrowheads="1"/>
          </p:cNvSpPr>
          <p:nvPr/>
        </p:nvSpPr>
        <p:spPr bwMode="auto">
          <a:xfrm>
            <a:off x="5589588" y="3271838"/>
            <a:ext cx="738187" cy="701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Ventilation</a:t>
            </a:r>
            <a:endParaRPr lang="ko-KR" altLang="en-US">
              <a:solidFill>
                <a:srgbClr val="000000"/>
              </a:solidFill>
            </a:endParaRP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30min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0519" name="Rectangle 20"/>
          <p:cNvSpPr>
            <a:spLocks noChangeArrowheads="1"/>
          </p:cNvSpPr>
          <p:nvPr/>
        </p:nvSpPr>
        <p:spPr bwMode="auto">
          <a:xfrm>
            <a:off x="3443288" y="3271838"/>
            <a:ext cx="2146300" cy="701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Temp stabilize</a:t>
            </a:r>
            <a:endParaRPr lang="ko-KR" altLang="en-US">
              <a:solidFill>
                <a:srgbClr val="000000"/>
              </a:solidFill>
            </a:endParaRP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endParaRPr lang="ko-KR" altLang="en-US">
              <a:solidFill>
                <a:srgbClr val="000000"/>
              </a:solidFill>
            </a:endParaRPr>
          </a:p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Min. 12hr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0520" name="Rectangle 21"/>
          <p:cNvSpPr>
            <a:spLocks noChangeArrowheads="1"/>
          </p:cNvSpPr>
          <p:nvPr/>
        </p:nvSpPr>
        <p:spPr bwMode="auto">
          <a:xfrm>
            <a:off x="2714625" y="3271838"/>
            <a:ext cx="728663" cy="7016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chemeClr val="accent1"/>
              </a:buClr>
              <a:buFont typeface="Wingdings" pitchFamily="2" charset="2"/>
              <a:buNone/>
            </a:pPr>
            <a:r>
              <a:rPr lang="en-US" altLang="ko-KR">
                <a:solidFill>
                  <a:srgbClr val="000000"/>
                </a:solidFill>
              </a:rPr>
              <a:t> Time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0521" name="Line 22"/>
          <p:cNvSpPr>
            <a:spLocks noChangeShapeType="1"/>
          </p:cNvSpPr>
          <p:nvPr/>
        </p:nvSpPr>
        <p:spPr bwMode="auto">
          <a:xfrm>
            <a:off x="2714625" y="3271838"/>
            <a:ext cx="5500688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22" name="Line 23"/>
          <p:cNvSpPr>
            <a:spLocks noChangeShapeType="1"/>
          </p:cNvSpPr>
          <p:nvPr/>
        </p:nvSpPr>
        <p:spPr bwMode="auto">
          <a:xfrm>
            <a:off x="2714625" y="4498975"/>
            <a:ext cx="5500688" cy="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23" name="Line 24"/>
          <p:cNvSpPr>
            <a:spLocks noChangeShapeType="1"/>
          </p:cNvSpPr>
          <p:nvPr/>
        </p:nvSpPr>
        <p:spPr bwMode="auto">
          <a:xfrm>
            <a:off x="2714625" y="3271838"/>
            <a:ext cx="0" cy="1227137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24" name="Line 25"/>
          <p:cNvSpPr>
            <a:spLocks noChangeShapeType="1"/>
          </p:cNvSpPr>
          <p:nvPr/>
        </p:nvSpPr>
        <p:spPr bwMode="auto">
          <a:xfrm>
            <a:off x="8215313" y="3271838"/>
            <a:ext cx="0" cy="1227137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25" name="Line 26"/>
          <p:cNvSpPr>
            <a:spLocks noChangeShapeType="1"/>
          </p:cNvSpPr>
          <p:nvPr/>
        </p:nvSpPr>
        <p:spPr bwMode="auto">
          <a:xfrm>
            <a:off x="3443288" y="3271838"/>
            <a:ext cx="0" cy="1227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26" name="Line 27"/>
          <p:cNvSpPr>
            <a:spLocks noChangeShapeType="1"/>
          </p:cNvSpPr>
          <p:nvPr/>
        </p:nvSpPr>
        <p:spPr bwMode="auto">
          <a:xfrm>
            <a:off x="5589588" y="3271838"/>
            <a:ext cx="0" cy="1227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27" name="Line 28"/>
          <p:cNvSpPr>
            <a:spLocks noChangeShapeType="1"/>
          </p:cNvSpPr>
          <p:nvPr/>
        </p:nvSpPr>
        <p:spPr bwMode="auto">
          <a:xfrm>
            <a:off x="6327775" y="3271838"/>
            <a:ext cx="0" cy="1227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28" name="Line 29"/>
          <p:cNvSpPr>
            <a:spLocks noChangeShapeType="1"/>
          </p:cNvSpPr>
          <p:nvPr/>
        </p:nvSpPr>
        <p:spPr bwMode="auto">
          <a:xfrm>
            <a:off x="7672388" y="3271838"/>
            <a:ext cx="0" cy="1227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29" name="Line 30"/>
          <p:cNvSpPr>
            <a:spLocks noChangeShapeType="1"/>
          </p:cNvSpPr>
          <p:nvPr/>
        </p:nvSpPr>
        <p:spPr bwMode="auto">
          <a:xfrm>
            <a:off x="2714625" y="3973513"/>
            <a:ext cx="5500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30" name="Line 31"/>
          <p:cNvSpPr>
            <a:spLocks noChangeShapeType="1"/>
          </p:cNvSpPr>
          <p:nvPr/>
        </p:nvSpPr>
        <p:spPr bwMode="auto">
          <a:xfrm>
            <a:off x="3452813" y="3965575"/>
            <a:ext cx="2120900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31" name="Line 32"/>
          <p:cNvSpPr>
            <a:spLocks noChangeShapeType="1"/>
          </p:cNvSpPr>
          <p:nvPr/>
        </p:nvSpPr>
        <p:spPr bwMode="auto">
          <a:xfrm>
            <a:off x="5600700" y="3965575"/>
            <a:ext cx="728663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32" name="Line 33"/>
          <p:cNvSpPr>
            <a:spLocks noChangeShapeType="1"/>
          </p:cNvSpPr>
          <p:nvPr/>
        </p:nvSpPr>
        <p:spPr bwMode="auto">
          <a:xfrm>
            <a:off x="6342063" y="3965575"/>
            <a:ext cx="1325562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33" name="Line 34"/>
          <p:cNvSpPr>
            <a:spLocks noChangeShapeType="1"/>
          </p:cNvSpPr>
          <p:nvPr/>
        </p:nvSpPr>
        <p:spPr bwMode="auto">
          <a:xfrm>
            <a:off x="7685088" y="3965575"/>
            <a:ext cx="530225" cy="0"/>
          </a:xfrm>
          <a:prstGeom prst="line">
            <a:avLst/>
          </a:prstGeom>
          <a:noFill/>
          <a:ln w="28575">
            <a:solidFill>
              <a:srgbClr val="66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534" name="TextBox 39"/>
          <p:cNvSpPr txBox="1">
            <a:spLocks noChangeArrowheads="1"/>
          </p:cNvSpPr>
          <p:nvPr/>
        </p:nvSpPr>
        <p:spPr bwMode="auto">
          <a:xfrm>
            <a:off x="785813" y="2778125"/>
            <a:ext cx="5715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800">
                <a:solidFill>
                  <a:schemeClr val="tx1"/>
                </a:solidFill>
                <a:latin typeface="Arial" charset="0"/>
                <a:cs typeface="Arial" charset="0"/>
              </a:rPr>
              <a:t> Vehicle’s indoor air quality measurement method</a:t>
            </a:r>
            <a:endParaRPr lang="ko-KR" alt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535" name="TextBox 40"/>
          <p:cNvSpPr txBox="1">
            <a:spLocks noChangeArrowheads="1"/>
          </p:cNvSpPr>
          <p:nvPr/>
        </p:nvSpPr>
        <p:spPr bwMode="auto">
          <a:xfrm>
            <a:off x="785813" y="4754563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1800">
                <a:solidFill>
                  <a:schemeClr val="tx1"/>
                </a:solidFill>
                <a:latin typeface="Arial" charset="0"/>
                <a:cs typeface="Arial" charset="0"/>
              </a:rPr>
              <a:t> Harmful substance limit</a:t>
            </a:r>
            <a:endParaRPr lang="ko-KR" alt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직사각형 5"/>
          <p:cNvSpPr>
            <a:spLocks noChangeArrowheads="1"/>
          </p:cNvSpPr>
          <p:nvPr/>
        </p:nvSpPr>
        <p:spPr bwMode="auto">
          <a:xfrm>
            <a:off x="-73025" y="1071563"/>
            <a:ext cx="91455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lvl="2">
              <a:lnSpc>
                <a:spcPct val="160000"/>
              </a:lnSpc>
              <a:spcBef>
                <a:spcPts val="1200"/>
              </a:spcBef>
              <a:buFont typeface="Wingdings" pitchFamily="2" charset="2"/>
              <a:buChar char="u"/>
            </a:pPr>
            <a:r>
              <a:rPr kumimoji="0" lang="en-US" altLang="ko-KR" sz="2000">
                <a:solidFill>
                  <a:schemeClr val="tx1"/>
                </a:solidFill>
                <a:latin typeface="Arial" charset="0"/>
                <a:ea typeface="HY헤드라인M" pitchFamily="18" charset="-127"/>
                <a:cs typeface="Arial" charset="0"/>
              </a:rPr>
              <a:t>  Checkout whether automobile manufactures comply with guideline</a:t>
            </a:r>
            <a:endParaRPr kumimoji="0" lang="ko-KR" altLang="en-US" sz="2000">
              <a:solidFill>
                <a:schemeClr val="tx1"/>
              </a:solidFill>
              <a:latin typeface="Arial" charset="0"/>
              <a:ea typeface="HY헤드라인M" pitchFamily="18" charset="-127"/>
              <a:cs typeface="Arial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4925" y="107950"/>
            <a:ext cx="91090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63500" dir="3187806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   </a:t>
            </a:r>
            <a:r>
              <a:rPr lang="en-US" altLang="ko-KR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Checkout Test </a:t>
            </a:r>
            <a:r>
              <a:rPr lang="ko-KR" altLang="en-US" sz="280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  <p:grpSp>
        <p:nvGrpSpPr>
          <p:cNvPr id="21508" name="그룹 47"/>
          <p:cNvGrpSpPr>
            <a:grpSpLocks/>
          </p:cNvGrpSpPr>
          <p:nvPr/>
        </p:nvGrpSpPr>
        <p:grpSpPr bwMode="auto">
          <a:xfrm>
            <a:off x="500063" y="1785938"/>
            <a:ext cx="8429625" cy="4637087"/>
            <a:chOff x="500063" y="2214563"/>
            <a:chExt cx="8429625" cy="4208462"/>
          </a:xfrm>
        </p:grpSpPr>
        <p:pic>
          <p:nvPicPr>
            <p:cNvPr id="21509" name="Picture 4" descr="99999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3" y="5027613"/>
              <a:ext cx="8429625" cy="1385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4" descr="99999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3" y="3509963"/>
              <a:ext cx="8429625" cy="146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1" name="Picture 4" descr="99999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3" y="2214563"/>
              <a:ext cx="8429625" cy="123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슬라이드 번호 개체 틀 1"/>
            <p:cNvSpPr txBox="1">
              <a:spLocks/>
            </p:cNvSpPr>
            <p:nvPr/>
          </p:nvSpPr>
          <p:spPr bwMode="auto">
            <a:xfrm>
              <a:off x="766763" y="6136314"/>
              <a:ext cx="2044700" cy="286711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179388" lvl="1"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fld id="{04D8CF03-57BC-4F06-8F9C-1136D62E4DA8}" type="slidenum">
                <a:rPr lang="en-US" altLang="ko-KR" sz="1050">
                  <a:latin typeface="Arial Rounded MT Bold" pitchFamily="34" charset="0"/>
                </a:rPr>
                <a:pPr marL="179388" lvl="1" algn="ctr">
                  <a:lnSpc>
                    <a:spcPct val="150000"/>
                  </a:lnSpc>
                  <a:buFont typeface="Wingdings" pitchFamily="2" charset="2"/>
                  <a:buNone/>
                  <a:defRPr/>
                </a:pPr>
                <a:t>9</a:t>
              </a:fld>
              <a:endParaRPr lang="en-US" altLang="ko-KR" sz="1050">
                <a:latin typeface="Arial Rounded MT Bold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459288" y="6078684"/>
              <a:ext cx="1403350" cy="28094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rgbClr val="CC0000"/>
                  </a:solidFill>
                  <a:latin typeface="Arial Rounded MT Bold" pitchFamily="34" charset="0"/>
                  <a:ea typeface="HY헤드라인M" pitchFamily="18" charset="-127"/>
                </a:rPr>
                <a:t>HPLC</a:t>
              </a:r>
              <a:endParaRPr lang="ko-KR" altLang="en-US" sz="1050" dirty="0">
                <a:solidFill>
                  <a:srgbClr val="CC0000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858000" y="6081565"/>
              <a:ext cx="1593850" cy="283829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Content Analysis</a:t>
              </a:r>
              <a:r>
                <a:rPr lang="ko-KR" altLang="en-US" sz="1050" dirty="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6215063" y="6157925"/>
              <a:ext cx="261937" cy="141195"/>
            </a:xfrm>
            <a:prstGeom prst="rightArrow">
              <a:avLst>
                <a:gd name="adj1" fmla="val 75694"/>
                <a:gd name="adj2" fmla="val 4739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endParaRPr lang="ko-KR" altLang="en-US" sz="1050">
                <a:latin typeface="Arial Rounded MT Bold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500688" y="4645126"/>
              <a:ext cx="1401762" cy="2924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Sampling</a:t>
              </a:r>
              <a:endParaRPr lang="ko-KR" altLang="en-US" sz="1050" dirty="0">
                <a:solidFill>
                  <a:schemeClr val="tx1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484438" y="6078684"/>
              <a:ext cx="1082675" cy="280948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>
                  <a:solidFill>
                    <a:srgbClr val="0000FF"/>
                  </a:solidFill>
                  <a:latin typeface="Arial Rounded MT Bold" pitchFamily="34" charset="0"/>
                  <a:ea typeface="HY헤드라인M" pitchFamily="18" charset="-127"/>
                </a:rPr>
                <a:t>GC/MS</a:t>
              </a:r>
              <a:endParaRPr lang="ko-KR" altLang="en-US" sz="1050">
                <a:solidFill>
                  <a:srgbClr val="0000FF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>
              <a:off x="3814763" y="3452176"/>
              <a:ext cx="757237" cy="1181424"/>
            </a:xfrm>
            <a:prstGeom prst="rightArrow">
              <a:avLst>
                <a:gd name="adj1" fmla="val 75694"/>
                <a:gd name="adj2" fmla="val 29167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2 hours</a:t>
              </a:r>
              <a:endParaRPr lang="ko-KR" altLang="en-US" sz="1050" dirty="0">
                <a:solidFill>
                  <a:schemeClr val="tx1"/>
                </a:solidFill>
                <a:latin typeface="Arial Rounded MT Bold" pitchFamily="34" charset="0"/>
                <a:ea typeface="HY헤드라인M" pitchFamily="18" charset="-127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2160588" y="4645126"/>
              <a:ext cx="1611312" cy="29247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Temp. Stabilizing</a:t>
              </a:r>
              <a:r>
                <a:rPr lang="ko-KR" altLang="en-US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  <p:sp>
          <p:nvSpPr>
            <p:cNvPr id="23" name="AutoShape 29"/>
            <p:cNvSpPr>
              <a:spLocks noChangeArrowheads="1"/>
            </p:cNvSpPr>
            <p:nvPr/>
          </p:nvSpPr>
          <p:spPr bwMode="auto">
            <a:xfrm>
              <a:off x="3786188" y="2326942"/>
              <a:ext cx="785812" cy="1070485"/>
            </a:xfrm>
            <a:prstGeom prst="rightArrow">
              <a:avLst>
                <a:gd name="adj1" fmla="val 68907"/>
                <a:gd name="adj2" fmla="val 29176"/>
              </a:avLst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  14days</a:t>
              </a:r>
              <a:r>
                <a:rPr lang="ko-KR" altLang="en-US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  <p:pic>
          <p:nvPicPr>
            <p:cNvPr id="21521" name="Picture 11" descr="IMG_787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59000" y="2330450"/>
              <a:ext cx="1449388" cy="96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17" descr="IMG_79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65850" y="2370138"/>
              <a:ext cx="1412875" cy="93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3" name="Picture 18" descr="IMG_791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6613" y="2370138"/>
              <a:ext cx="1412875" cy="935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그룹 39"/>
            <p:cNvGrpSpPr>
              <a:grpSpLocks/>
            </p:cNvGrpSpPr>
            <p:nvPr/>
          </p:nvGrpSpPr>
          <p:grpSpPr bwMode="auto">
            <a:xfrm rot="16200000">
              <a:off x="820292" y="2034600"/>
              <a:ext cx="1016630" cy="1520052"/>
              <a:chOff x="1025236" y="1965090"/>
              <a:chExt cx="2214000" cy="439944"/>
            </a:xfrm>
            <a:solidFill>
              <a:srgbClr val="00B0F0"/>
            </a:solidFill>
          </p:grpSpPr>
          <p:sp>
            <p:nvSpPr>
              <p:cNvPr id="44" name="양쪽 모서리가 둥근 사각형 43"/>
              <p:cNvSpPr/>
              <p:nvPr/>
            </p:nvSpPr>
            <p:spPr>
              <a:xfrm>
                <a:off x="1025236" y="1965090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45" name="양쪽 모서리가 둥근 사각형 44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29" name="직사각형 59"/>
            <p:cNvSpPr>
              <a:spLocks noChangeArrowheads="1"/>
            </p:cNvSpPr>
            <p:nvPr/>
          </p:nvSpPr>
          <p:spPr bwMode="auto">
            <a:xfrm>
              <a:off x="676275" y="2547378"/>
              <a:ext cx="1323975" cy="53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Car Preparation</a:t>
              </a:r>
              <a:endParaRPr kumimoji="0" lang="ko-KR" altLang="en-US" sz="1600" kern="0" dirty="0">
                <a:solidFill>
                  <a:sysClr val="window" lastClr="FFFFFF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pic>
          <p:nvPicPr>
            <p:cNvPr id="21526" name="Picture 2" descr="D:\■ 배기_DB\■ 정부과제\실내공기질\2013년도\10. 측정사진\01. K3\IMG_9007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59000" y="3621088"/>
              <a:ext cx="1589088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그룹 39"/>
            <p:cNvGrpSpPr>
              <a:grpSpLocks/>
            </p:cNvGrpSpPr>
            <p:nvPr/>
          </p:nvGrpSpPr>
          <p:grpSpPr bwMode="auto">
            <a:xfrm rot="16200000">
              <a:off x="733289" y="3457873"/>
              <a:ext cx="1192299" cy="1520048"/>
              <a:chOff x="1025238" y="1965091"/>
              <a:chExt cx="2214000" cy="439943"/>
            </a:xfrm>
            <a:solidFill>
              <a:srgbClr val="92D050"/>
            </a:solidFill>
          </p:grpSpPr>
          <p:sp>
            <p:nvSpPr>
              <p:cNvPr id="42" name="양쪽 모서리가 둥근 사각형 41"/>
              <p:cNvSpPr/>
              <p:nvPr/>
            </p:nvSpPr>
            <p:spPr>
              <a:xfrm>
                <a:off x="1025238" y="1965091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43" name="양쪽 모서리가 둥근 사각형 42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32" name="직사각형 59"/>
            <p:cNvSpPr>
              <a:spLocks noChangeArrowheads="1"/>
            </p:cNvSpPr>
            <p:nvPr/>
          </p:nvSpPr>
          <p:spPr bwMode="auto">
            <a:xfrm>
              <a:off x="608013" y="3782111"/>
              <a:ext cx="1392237" cy="97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Room Temperature Stabilizing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Sampling</a:t>
              </a:r>
              <a:endParaRPr kumimoji="0" lang="ko-KR" altLang="en-US" sz="1600" kern="0" dirty="0">
                <a:solidFill>
                  <a:sysClr val="window" lastClr="FFFFFF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pic>
          <p:nvPicPr>
            <p:cNvPr id="21529" name="Picture 8" descr="IMG_793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646613" y="3614738"/>
              <a:ext cx="1462087" cy="96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0" name="Picture 7" descr="IMG_794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30938" y="3613150"/>
              <a:ext cx="1454150" cy="963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Picture 1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12975" y="5084763"/>
              <a:ext cx="1535113" cy="938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2" name="Picture 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08475" y="5084763"/>
              <a:ext cx="1581150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3" name="Picture 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510338" y="5091113"/>
              <a:ext cx="2351087" cy="9350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그룹 39"/>
            <p:cNvGrpSpPr>
              <a:grpSpLocks/>
            </p:cNvGrpSpPr>
            <p:nvPr/>
          </p:nvGrpSpPr>
          <p:grpSpPr bwMode="auto">
            <a:xfrm rot="16200000">
              <a:off x="714708" y="4934176"/>
              <a:ext cx="1227796" cy="1520052"/>
              <a:chOff x="1025236" y="1965090"/>
              <a:chExt cx="2214000" cy="439944"/>
            </a:xfrm>
            <a:solidFill>
              <a:srgbClr val="00B0F0"/>
            </a:solidFill>
          </p:grpSpPr>
          <p:sp>
            <p:nvSpPr>
              <p:cNvPr id="40" name="양쪽 모서리가 둥근 사각형 39"/>
              <p:cNvSpPr/>
              <p:nvPr/>
            </p:nvSpPr>
            <p:spPr>
              <a:xfrm>
                <a:off x="1025236" y="1965090"/>
                <a:ext cx="2214000" cy="43208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25400" cap="flat" cmpd="sng" algn="ctr">
                <a:noFill/>
                <a:prstDash val="solid"/>
              </a:ln>
              <a:effectLst>
                <a:outerShdw blurRad="127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>
                  <a:solidFill>
                    <a:sysClr val="window" lastClr="FFFFFF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  <p:sp>
            <p:nvSpPr>
              <p:cNvPr id="41" name="양쪽 모서리가 둥근 사각형 40"/>
              <p:cNvSpPr/>
              <p:nvPr/>
            </p:nvSpPr>
            <p:spPr>
              <a:xfrm>
                <a:off x="1037484" y="1972986"/>
                <a:ext cx="2196000" cy="432048"/>
              </a:xfrm>
              <a:prstGeom prst="round2SameRect">
                <a:avLst>
                  <a:gd name="adj1" fmla="val 16668"/>
                  <a:gd name="adj2" fmla="val 0"/>
                </a:avLst>
              </a:prstGeom>
              <a:grpFill/>
              <a:ln w="19050" cap="flat" cmpd="sng" algn="ctr">
                <a:noFill/>
                <a:prstDash val="solid"/>
              </a:ln>
              <a:effectLst/>
              <a:scene3d>
                <a:camera prst="perspectiveAbove" fov="0">
                  <a:rot lat="0" lon="0" rev="0"/>
                </a:camera>
                <a:lightRig rig="flat" dir="t">
                  <a:rot lat="0" lon="0" rev="7920000"/>
                </a:lightRig>
              </a:scene3d>
              <a:sp3d prstMaterial="clear">
                <a:bevelT w="57150" h="57150"/>
              </a:sp3d>
            </p:spPr>
            <p:txBody>
              <a:bodyPr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050" kern="0" dirty="0">
                  <a:solidFill>
                    <a:prstClr val="white"/>
                  </a:solidFill>
                  <a:latin typeface="Arial Rounded MT Bold" pitchFamily="34" charset="0"/>
                  <a:ea typeface="맑은 고딕"/>
                </a:endParaRPr>
              </a:p>
            </p:txBody>
          </p:sp>
        </p:grpSp>
        <p:sp>
          <p:nvSpPr>
            <p:cNvPr id="39" name="직사각형 59"/>
            <p:cNvSpPr>
              <a:spLocks noChangeArrowheads="1"/>
            </p:cNvSpPr>
            <p:nvPr/>
          </p:nvSpPr>
          <p:spPr bwMode="auto">
            <a:xfrm>
              <a:off x="642938" y="5358303"/>
              <a:ext cx="1323975" cy="5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Sample</a:t>
              </a:r>
            </a:p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Analysis</a:t>
              </a:r>
              <a:r>
                <a:rPr kumimoji="0" lang="ko-KR" altLang="en-US" sz="1600" kern="0" dirty="0">
                  <a:solidFill>
                    <a:sysClr val="window" lastClr="FFFFFF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 </a:t>
              </a:r>
            </a:p>
          </p:txBody>
        </p:sp>
        <p:sp>
          <p:nvSpPr>
            <p:cNvPr id="46" name="AutoShape 29"/>
            <p:cNvSpPr>
              <a:spLocks noChangeArrowheads="1"/>
            </p:cNvSpPr>
            <p:nvPr/>
          </p:nvSpPr>
          <p:spPr bwMode="auto">
            <a:xfrm>
              <a:off x="7715250" y="2335587"/>
              <a:ext cx="785813" cy="1069045"/>
            </a:xfrm>
            <a:prstGeom prst="rightArrow">
              <a:avLst>
                <a:gd name="adj1" fmla="val 68907"/>
                <a:gd name="adj2" fmla="val 29176"/>
              </a:avLst>
            </a:prstGeom>
            <a:gradFill rotWithShape="1">
              <a:gsLst>
                <a:gs pos="0">
                  <a:srgbClr val="FF9999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4000" anchor="ctr"/>
            <a:lstStyle/>
            <a:p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r>
                <a:rPr lang="en-US" altLang="ko-KR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  28days</a:t>
              </a:r>
              <a:r>
                <a:rPr lang="ko-KR" altLang="en-US" sz="1050" dirty="0">
                  <a:solidFill>
                    <a:schemeClr val="tx1"/>
                  </a:solidFill>
                  <a:latin typeface="Arial Rounded MT Bold" pitchFamily="34" charset="0"/>
                  <a:ea typeface="HY헤드라인M" pitchFamily="18" charset="-127"/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디자인 사용자 지정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2_디자인 사용자 지정">
      <a:majorFont>
        <a:latin typeface="HY수평선B"/>
        <a:ea typeface="HY수평선B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ADAEE"/>
        </a:solidFill>
        <a:ln>
          <a:noFill/>
          <a:headEnd type="none" w="med" len="med"/>
          <a:tailEnd type="none" w="med" len="lg"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lIns="90000" tIns="46800" rIns="90000" bIns="46800" anchor="ctr"/>
      <a:lstStyle>
        <a:defPPr algn="ctr">
          <a:defRPr sz="1400" dirty="0">
            <a:solidFill>
              <a:schemeClr val="tx2">
                <a:lumMod val="50000"/>
              </a:schemeClr>
            </a:solidFill>
            <a:latin typeface="HY수평선B" pitchFamily="18" charset="-127"/>
            <a:ea typeface="HY수평선B" pitchFamily="18" charset="-127"/>
          </a:defRPr>
        </a:defPPr>
      </a:lstStyle>
    </a:sp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2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5900416</TotalTime>
  <Words>1581</Words>
  <Application>Microsoft Office PowerPoint</Application>
  <PresentationFormat>On-screen Show (4:3)</PresentationFormat>
  <Paragraphs>379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4_디자인 사용자 지정</vt:lpstr>
      <vt:lpstr>2_Office 테마</vt:lpstr>
      <vt:lpstr>디자인 사용자 지정</vt:lpstr>
      <vt:lpstr>5_기본 디자인</vt:lpstr>
      <vt:lpstr>기본 디자인</vt:lpstr>
      <vt:lpstr>1_Office 테마</vt:lpstr>
      <vt:lpstr>1_기본 디자인</vt:lpstr>
      <vt:lpstr>비트맵 이미지</vt:lpstr>
      <vt:lpstr>PROPOSAL FOR AN NEW REGULATION FOR VEHICLE INDOOR AIR QUALITY (VIAQ)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 KOREA</dc:title>
  <dc:creator>Boki</dc:creator>
  <cp:lastModifiedBy>GRPE secretary</cp:lastModifiedBy>
  <cp:revision>1402</cp:revision>
  <dcterms:created xsi:type="dcterms:W3CDTF">2008-04-07T03:57:39Z</dcterms:created>
  <dcterms:modified xsi:type="dcterms:W3CDTF">2013-06-06T20:56:42Z</dcterms:modified>
</cp:coreProperties>
</file>