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59" r:id="rId4"/>
    <p:sldId id="258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3F"/>
    <a:srgbClr val="FFCC00"/>
    <a:srgbClr val="DBD600"/>
    <a:srgbClr val="00CC00"/>
    <a:srgbClr val="00A400"/>
    <a:srgbClr val="5F5F5F"/>
    <a:srgbClr val="7FA3CF"/>
    <a:srgbClr val="DBE5F1"/>
    <a:srgbClr val="E0E9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10" autoAdjust="0"/>
  </p:normalViewPr>
  <p:slideViewPr>
    <p:cSldViewPr snapToGrid="0" snapToObjects="1">
      <p:cViewPr>
        <p:scale>
          <a:sx n="77" d="100"/>
          <a:sy n="77" d="100"/>
        </p:scale>
        <p:origin x="-40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9E26B-E383-41D1-8906-DCDCED0646B7}" type="datetimeFigureOut">
              <a:rPr lang="fr-FR" smtClean="0"/>
              <a:t>06/06/2013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336D2-B29B-45AF-AD50-9D39740E4C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708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336D2-B29B-45AF-AD50-9D39740E4C29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3341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D205F-7224-4483-8A2B-E9D4371318A3}" type="datetimeFigureOut">
              <a:rPr lang="fr-FR" smtClean="0"/>
              <a:t>06/06/2013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AD2C-4AAF-479D-B36D-C258223A45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0777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D205F-7224-4483-8A2B-E9D4371318A3}" type="datetimeFigureOut">
              <a:rPr lang="fr-FR" smtClean="0"/>
              <a:t>06/06/2013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AD2C-4AAF-479D-B36D-C258223A45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3057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D205F-7224-4483-8A2B-E9D4371318A3}" type="datetimeFigureOut">
              <a:rPr lang="fr-FR" smtClean="0"/>
              <a:t>06/06/2013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AD2C-4AAF-479D-B36D-C258223A45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582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D205F-7224-4483-8A2B-E9D4371318A3}" type="datetimeFigureOut">
              <a:rPr lang="fr-FR" smtClean="0"/>
              <a:t>06/06/2013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AD2C-4AAF-479D-B36D-C258223A45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4989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D205F-7224-4483-8A2B-E9D4371318A3}" type="datetimeFigureOut">
              <a:rPr lang="fr-FR" smtClean="0"/>
              <a:t>06/06/2013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AD2C-4AAF-479D-B36D-C258223A45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3372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D205F-7224-4483-8A2B-E9D4371318A3}" type="datetimeFigureOut">
              <a:rPr lang="fr-FR" smtClean="0"/>
              <a:t>06/06/2013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AD2C-4AAF-479D-B36D-C258223A45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6159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D205F-7224-4483-8A2B-E9D4371318A3}" type="datetimeFigureOut">
              <a:rPr lang="fr-FR" smtClean="0"/>
              <a:t>06/06/2013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AD2C-4AAF-479D-B36D-C258223A45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5124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D205F-7224-4483-8A2B-E9D4371318A3}" type="datetimeFigureOut">
              <a:rPr lang="fr-FR" smtClean="0"/>
              <a:t>06/06/2013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AD2C-4AAF-479D-B36D-C258223A45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9948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D205F-7224-4483-8A2B-E9D4371318A3}" type="datetimeFigureOut">
              <a:rPr lang="fr-FR" smtClean="0"/>
              <a:t>06/06/2013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AD2C-4AAF-479D-B36D-C258223A45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9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D205F-7224-4483-8A2B-E9D4371318A3}" type="datetimeFigureOut">
              <a:rPr lang="fr-FR" smtClean="0"/>
              <a:t>06/06/2013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AD2C-4AAF-479D-B36D-C258223A45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135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D205F-7224-4483-8A2B-E9D4371318A3}" type="datetimeFigureOut">
              <a:rPr lang="fr-FR" smtClean="0"/>
              <a:t>06/06/2013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AD2C-4AAF-479D-B36D-C258223A45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7773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D205F-7224-4483-8A2B-E9D4371318A3}" type="datetimeFigureOut">
              <a:rPr lang="fr-FR" smtClean="0"/>
              <a:t>06/06/2013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AAD2C-4AAF-479D-B36D-C258223A45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9023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38386"/>
          </a:xfrm>
        </p:spPr>
        <p:txBody>
          <a:bodyPr>
            <a:normAutofit/>
          </a:bodyPr>
          <a:lstStyle/>
          <a:p>
            <a:r>
              <a:rPr lang="en-US" noProof="0" dirty="0" smtClean="0"/>
              <a:t>D</a:t>
            </a:r>
            <a:r>
              <a:rPr lang="en-US" dirty="0" err="1" smtClean="0"/>
              <a:t>ual</a:t>
            </a:r>
            <a:r>
              <a:rPr lang="en-US" dirty="0" smtClean="0"/>
              <a:t>-fuel </a:t>
            </a:r>
            <a:r>
              <a:rPr lang="en-US" dirty="0"/>
              <a:t>engines into rev.5 of Regulation 49 </a:t>
            </a:r>
            <a:r>
              <a:rPr lang="en-US" dirty="0" smtClean="0"/>
              <a:t>(Euro V)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noProof="0" dirty="0" smtClean="0"/>
              <a:t>GFV </a:t>
            </a:r>
          </a:p>
          <a:p>
            <a:r>
              <a:rPr lang="en-GB" dirty="0" smtClean="0"/>
              <a:t>HDDF-TF</a:t>
            </a:r>
            <a:endParaRPr lang="en-GB" noProof="0" dirty="0" smtClean="0"/>
          </a:p>
          <a:p>
            <a:endParaRPr lang="en-GB" dirty="0"/>
          </a:p>
          <a:p>
            <a:r>
              <a:rPr lang="en-GB" noProof="0" dirty="0" smtClean="0"/>
              <a:t>GRPE 06-06-2013</a:t>
            </a:r>
            <a:endParaRPr lang="en-GB" noProof="0" dirty="0"/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5641234" y="140666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Informal document No.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GRPE-66-39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66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GRPE,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3-7 June 2012</a:t>
            </a:r>
          </a:p>
          <a:p>
            <a:pPr algn="r" eaLnBrk="1" hangingPunct="1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item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4(c)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301868" y="140666"/>
            <a:ext cx="33339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Transmitted by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GFV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738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Work achieved since the last GRPE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noProof="0" dirty="0" smtClean="0"/>
              <a:t>As agreed GFV-HDDF drafted in March a proposal </a:t>
            </a:r>
            <a:r>
              <a:rPr lang="en-GB" dirty="0" smtClean="0"/>
              <a:t>to</a:t>
            </a:r>
            <a:r>
              <a:rPr lang="en-GB" noProof="0" dirty="0" smtClean="0"/>
              <a:t> introduce dual-fuel engines into rev.5 of Regulation 49 (annex 11)</a:t>
            </a:r>
          </a:p>
          <a:p>
            <a:pPr lvl="1"/>
            <a:r>
              <a:rPr lang="en-GB" noProof="0" dirty="0" smtClean="0"/>
              <a:t>Working Document GRPE/2013/7</a:t>
            </a:r>
          </a:p>
          <a:p>
            <a:r>
              <a:rPr lang="en-GB" noProof="0" dirty="0" smtClean="0"/>
              <a:t>Since that time this initial proposal has been refined</a:t>
            </a:r>
          </a:p>
          <a:p>
            <a:pPr lvl="1"/>
            <a:r>
              <a:rPr lang="en-GB" noProof="0" dirty="0" smtClean="0"/>
              <a:t>Informal Document GRPE-66-25</a:t>
            </a:r>
          </a:p>
          <a:p>
            <a:r>
              <a:rPr lang="en-GB" noProof="0" dirty="0" smtClean="0"/>
              <a:t>The combined set of documents could serve as a basis for the amendment that will be submitted to WP.29 if this is the desire of GRPE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3727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989"/>
            <a:ext cx="8229600" cy="1717589"/>
          </a:xfrm>
        </p:spPr>
        <p:txBody>
          <a:bodyPr>
            <a:normAutofit fontScale="90000"/>
          </a:bodyPr>
          <a:lstStyle/>
          <a:p>
            <a:r>
              <a:rPr lang="en-GB" noProof="0" dirty="0" smtClean="0"/>
              <a:t>Modifications to Document GRPE/2013/7</a:t>
            </a:r>
            <a:br>
              <a:rPr lang="en-GB" noProof="0" dirty="0" smtClean="0"/>
            </a:br>
            <a:r>
              <a:rPr lang="en-GB" sz="3100" i="1" noProof="0" dirty="0" smtClean="0"/>
              <a:t>informal document GRPE-66-25</a:t>
            </a:r>
            <a:endParaRPr lang="en-GB" i="1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87146"/>
            <a:ext cx="8229600" cy="3939017"/>
          </a:xfrm>
        </p:spPr>
        <p:txBody>
          <a:bodyPr>
            <a:normAutofit fontScale="92500" lnSpcReduction="20000"/>
          </a:bodyPr>
          <a:lstStyle/>
          <a:p>
            <a:r>
              <a:rPr lang="en-GB" noProof="0" dirty="0" smtClean="0"/>
              <a:t>Editorial modifications </a:t>
            </a:r>
          </a:p>
          <a:p>
            <a:pPr lvl="1"/>
            <a:r>
              <a:rPr lang="en-GB" noProof="0" dirty="0" smtClean="0"/>
              <a:t>(cross-references/corrections)</a:t>
            </a:r>
          </a:p>
          <a:p>
            <a:r>
              <a:rPr lang="en-GB" noProof="0" dirty="0" smtClean="0"/>
              <a:t>Introduction of calculation methods on the basis of those accepted for EUROVI  dual fuel engines</a:t>
            </a:r>
          </a:p>
          <a:p>
            <a:pPr lvl="1"/>
            <a:r>
              <a:rPr lang="en-GB" noProof="0" dirty="0" smtClean="0"/>
              <a:t>Modification to Annex 4A</a:t>
            </a:r>
          </a:p>
          <a:p>
            <a:pPr lvl="1"/>
            <a:r>
              <a:rPr lang="en-GB" noProof="0" dirty="0" smtClean="0"/>
              <a:t>Use of Annex 4B whenever necessary in order to avoid copying Annex 4B provisions into Annex 4A</a:t>
            </a:r>
          </a:p>
          <a:p>
            <a:pPr lvl="1"/>
            <a:r>
              <a:rPr lang="en-GB" noProof="0" dirty="0" smtClean="0"/>
              <a:t>Modification of the applicability of Annex 4B</a:t>
            </a:r>
          </a:p>
          <a:p>
            <a:r>
              <a:rPr lang="en-GB" noProof="0" dirty="0" smtClean="0"/>
              <a:t>Modification of the HC limits for Type 3B engines</a:t>
            </a:r>
          </a:p>
        </p:txBody>
      </p:sp>
    </p:spTree>
    <p:extLst>
      <p:ext uri="{BB962C8B-B14F-4D97-AF65-F5344CB8AC3E}">
        <p14:creationId xmlns:p14="http://schemas.microsoft.com/office/powerpoint/2010/main" val="400213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" name="Group 183"/>
          <p:cNvGrpSpPr/>
          <p:nvPr/>
        </p:nvGrpSpPr>
        <p:grpSpPr>
          <a:xfrm>
            <a:off x="425477" y="1849289"/>
            <a:ext cx="8161875" cy="3990790"/>
            <a:chOff x="154541" y="2346005"/>
            <a:chExt cx="8161875" cy="3990790"/>
          </a:xfrm>
        </p:grpSpPr>
        <p:grpSp>
          <p:nvGrpSpPr>
            <p:cNvPr id="8" name="Group 7"/>
            <p:cNvGrpSpPr/>
            <p:nvPr/>
          </p:nvGrpSpPr>
          <p:grpSpPr>
            <a:xfrm>
              <a:off x="791580" y="5589240"/>
              <a:ext cx="360040" cy="418837"/>
              <a:chOff x="791580" y="5589240"/>
              <a:chExt cx="360040" cy="418837"/>
            </a:xfrm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971600" y="5589240"/>
                <a:ext cx="0" cy="1440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xtBox 6"/>
              <p:cNvSpPr txBox="1"/>
              <p:nvPr/>
            </p:nvSpPr>
            <p:spPr>
              <a:xfrm>
                <a:off x="791580" y="5746467"/>
                <a:ext cx="360040" cy="26161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fr-FR" sz="1100" dirty="0" smtClean="0"/>
                  <a:t>0%</a:t>
                </a:r>
                <a:endParaRPr lang="fr-FR" sz="1100" dirty="0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1475656" y="5589240"/>
              <a:ext cx="360040" cy="418837"/>
              <a:chOff x="1475656" y="5589240"/>
              <a:chExt cx="360040" cy="418837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1655676" y="5589240"/>
                <a:ext cx="0" cy="1440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1475656" y="5746467"/>
                <a:ext cx="360040" cy="261610"/>
              </a:xfrm>
              <a:prstGeom prst="rect">
                <a:avLst/>
              </a:prstGeom>
              <a:noFill/>
            </p:spPr>
            <p:txBody>
              <a:bodyPr wrap="square" lIns="36000" rIns="36000" rtlCol="0" anchor="ctr">
                <a:spAutoFit/>
              </a:bodyPr>
              <a:lstStyle/>
              <a:p>
                <a:r>
                  <a:rPr lang="fr-FR" sz="1100" dirty="0" smtClean="0"/>
                  <a:t>10%</a:t>
                </a:r>
                <a:endParaRPr lang="fr-FR" sz="1100" dirty="0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2195736" y="5589240"/>
              <a:ext cx="360040" cy="418837"/>
              <a:chOff x="1475656" y="5589240"/>
              <a:chExt cx="360040" cy="418837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>
                <a:off x="1655676" y="5589240"/>
                <a:ext cx="0" cy="1440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TextBox 60"/>
              <p:cNvSpPr txBox="1"/>
              <p:nvPr/>
            </p:nvSpPr>
            <p:spPr>
              <a:xfrm>
                <a:off x="1475656" y="5746467"/>
                <a:ext cx="360040" cy="261610"/>
              </a:xfrm>
              <a:prstGeom prst="rect">
                <a:avLst/>
              </a:prstGeom>
              <a:noFill/>
            </p:spPr>
            <p:txBody>
              <a:bodyPr wrap="square" lIns="36000" rIns="36000" rtlCol="0" anchor="ctr">
                <a:spAutoFit/>
              </a:bodyPr>
              <a:lstStyle/>
              <a:p>
                <a:r>
                  <a:rPr lang="fr-FR" sz="1100" dirty="0"/>
                  <a:t>2</a:t>
                </a:r>
                <a:r>
                  <a:rPr lang="fr-FR" sz="1100" dirty="0" smtClean="0"/>
                  <a:t>0%</a:t>
                </a:r>
                <a:endParaRPr lang="fr-FR" sz="1100" dirty="0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2915816" y="5589240"/>
              <a:ext cx="360040" cy="418837"/>
              <a:chOff x="1475656" y="5589240"/>
              <a:chExt cx="360040" cy="418837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>
                <a:off x="1655676" y="5589240"/>
                <a:ext cx="0" cy="1440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TextBox 63"/>
              <p:cNvSpPr txBox="1"/>
              <p:nvPr/>
            </p:nvSpPr>
            <p:spPr>
              <a:xfrm>
                <a:off x="1475656" y="5746467"/>
                <a:ext cx="360040" cy="261610"/>
              </a:xfrm>
              <a:prstGeom prst="rect">
                <a:avLst/>
              </a:prstGeom>
              <a:noFill/>
            </p:spPr>
            <p:txBody>
              <a:bodyPr wrap="square" lIns="36000" rIns="36000" rtlCol="0" anchor="ctr">
                <a:spAutoFit/>
              </a:bodyPr>
              <a:lstStyle/>
              <a:p>
                <a:r>
                  <a:rPr lang="fr-FR" sz="1100" dirty="0"/>
                  <a:t>3</a:t>
                </a:r>
                <a:r>
                  <a:rPr lang="fr-FR" sz="1100" dirty="0" smtClean="0"/>
                  <a:t>0%</a:t>
                </a:r>
                <a:endParaRPr lang="fr-FR" sz="1100" dirty="0"/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3635896" y="5589240"/>
              <a:ext cx="360040" cy="418837"/>
              <a:chOff x="1475656" y="5589240"/>
              <a:chExt cx="360040" cy="418837"/>
            </a:xfrm>
          </p:grpSpPr>
          <p:cxnSp>
            <p:nvCxnSpPr>
              <p:cNvPr id="66" name="Straight Connector 65"/>
              <p:cNvCxnSpPr/>
              <p:nvPr/>
            </p:nvCxnSpPr>
            <p:spPr>
              <a:xfrm>
                <a:off x="1655676" y="5589240"/>
                <a:ext cx="0" cy="1440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TextBox 66"/>
              <p:cNvSpPr txBox="1"/>
              <p:nvPr/>
            </p:nvSpPr>
            <p:spPr>
              <a:xfrm>
                <a:off x="1475656" y="5746467"/>
                <a:ext cx="360040" cy="261610"/>
              </a:xfrm>
              <a:prstGeom prst="rect">
                <a:avLst/>
              </a:prstGeom>
              <a:noFill/>
            </p:spPr>
            <p:txBody>
              <a:bodyPr wrap="square" lIns="36000" rIns="36000" rtlCol="0" anchor="ctr">
                <a:spAutoFit/>
              </a:bodyPr>
              <a:lstStyle/>
              <a:p>
                <a:r>
                  <a:rPr lang="fr-FR" sz="1100" dirty="0"/>
                  <a:t>4</a:t>
                </a:r>
                <a:r>
                  <a:rPr lang="fr-FR" sz="1100" dirty="0" smtClean="0"/>
                  <a:t>0%</a:t>
                </a:r>
                <a:endParaRPr lang="fr-FR" sz="1100" dirty="0"/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4355976" y="5589240"/>
              <a:ext cx="360040" cy="418837"/>
              <a:chOff x="1475656" y="5589240"/>
              <a:chExt cx="360040" cy="418837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>
                <a:off x="1655676" y="5589240"/>
                <a:ext cx="0" cy="1440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TextBox 69"/>
              <p:cNvSpPr txBox="1"/>
              <p:nvPr/>
            </p:nvSpPr>
            <p:spPr>
              <a:xfrm>
                <a:off x="1475656" y="5746467"/>
                <a:ext cx="360040" cy="261610"/>
              </a:xfrm>
              <a:prstGeom prst="rect">
                <a:avLst/>
              </a:prstGeom>
              <a:noFill/>
            </p:spPr>
            <p:txBody>
              <a:bodyPr wrap="square" lIns="36000" rIns="36000" rtlCol="0" anchor="ctr">
                <a:spAutoFit/>
              </a:bodyPr>
              <a:lstStyle/>
              <a:p>
                <a:r>
                  <a:rPr lang="fr-FR" sz="1100" dirty="0"/>
                  <a:t>5</a:t>
                </a:r>
                <a:r>
                  <a:rPr lang="fr-FR" sz="1100" dirty="0" smtClean="0"/>
                  <a:t>0%</a:t>
                </a:r>
                <a:endParaRPr lang="fr-FR" sz="1100" dirty="0"/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>
              <a:off x="5076056" y="5589240"/>
              <a:ext cx="360040" cy="418837"/>
              <a:chOff x="1475656" y="5589240"/>
              <a:chExt cx="360040" cy="418837"/>
            </a:xfrm>
          </p:grpSpPr>
          <p:cxnSp>
            <p:nvCxnSpPr>
              <p:cNvPr id="72" name="Straight Connector 71"/>
              <p:cNvCxnSpPr/>
              <p:nvPr/>
            </p:nvCxnSpPr>
            <p:spPr>
              <a:xfrm>
                <a:off x="1655676" y="5589240"/>
                <a:ext cx="0" cy="1440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TextBox 72"/>
              <p:cNvSpPr txBox="1"/>
              <p:nvPr/>
            </p:nvSpPr>
            <p:spPr>
              <a:xfrm>
                <a:off x="1475656" y="5746467"/>
                <a:ext cx="360040" cy="261610"/>
              </a:xfrm>
              <a:prstGeom prst="rect">
                <a:avLst/>
              </a:prstGeom>
              <a:noFill/>
            </p:spPr>
            <p:txBody>
              <a:bodyPr wrap="square" lIns="36000" rIns="36000" rtlCol="0" anchor="ctr">
                <a:spAutoFit/>
              </a:bodyPr>
              <a:lstStyle/>
              <a:p>
                <a:r>
                  <a:rPr lang="fr-FR" sz="1100" dirty="0"/>
                  <a:t>6</a:t>
                </a:r>
                <a:r>
                  <a:rPr lang="fr-FR" sz="1100" dirty="0" smtClean="0"/>
                  <a:t>0%</a:t>
                </a:r>
                <a:endParaRPr lang="fr-FR" sz="1100" dirty="0"/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5796136" y="5589240"/>
              <a:ext cx="360040" cy="418837"/>
              <a:chOff x="1475656" y="5589240"/>
              <a:chExt cx="360040" cy="418837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>
                <a:off x="1655676" y="5589240"/>
                <a:ext cx="0" cy="1440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TextBox 75"/>
              <p:cNvSpPr txBox="1"/>
              <p:nvPr/>
            </p:nvSpPr>
            <p:spPr>
              <a:xfrm>
                <a:off x="1475656" y="5746467"/>
                <a:ext cx="360040" cy="261610"/>
              </a:xfrm>
              <a:prstGeom prst="rect">
                <a:avLst/>
              </a:prstGeom>
              <a:noFill/>
            </p:spPr>
            <p:txBody>
              <a:bodyPr wrap="square" lIns="36000" rIns="36000" rtlCol="0" anchor="ctr">
                <a:spAutoFit/>
              </a:bodyPr>
              <a:lstStyle/>
              <a:p>
                <a:r>
                  <a:rPr lang="fr-FR" sz="1100" dirty="0"/>
                  <a:t>7</a:t>
                </a:r>
                <a:r>
                  <a:rPr lang="fr-FR" sz="1100" dirty="0" smtClean="0"/>
                  <a:t>0%</a:t>
                </a:r>
                <a:endParaRPr lang="fr-FR" sz="1100" dirty="0"/>
              </a:p>
            </p:txBody>
          </p:sp>
        </p:grpSp>
        <p:grpSp>
          <p:nvGrpSpPr>
            <p:cNvPr id="77" name="Group 76"/>
            <p:cNvGrpSpPr/>
            <p:nvPr/>
          </p:nvGrpSpPr>
          <p:grpSpPr>
            <a:xfrm>
              <a:off x="6516216" y="5589240"/>
              <a:ext cx="360040" cy="418837"/>
              <a:chOff x="1475656" y="5589240"/>
              <a:chExt cx="360040" cy="418837"/>
            </a:xfrm>
          </p:grpSpPr>
          <p:cxnSp>
            <p:nvCxnSpPr>
              <p:cNvPr id="78" name="Straight Connector 77"/>
              <p:cNvCxnSpPr/>
              <p:nvPr/>
            </p:nvCxnSpPr>
            <p:spPr>
              <a:xfrm>
                <a:off x="1655676" y="5589240"/>
                <a:ext cx="0" cy="1440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TextBox 78"/>
              <p:cNvSpPr txBox="1"/>
              <p:nvPr/>
            </p:nvSpPr>
            <p:spPr>
              <a:xfrm>
                <a:off x="1475656" y="5746467"/>
                <a:ext cx="360040" cy="261610"/>
              </a:xfrm>
              <a:prstGeom prst="rect">
                <a:avLst/>
              </a:prstGeom>
              <a:noFill/>
            </p:spPr>
            <p:txBody>
              <a:bodyPr wrap="square" lIns="36000" rIns="36000" rtlCol="0" anchor="ctr">
                <a:spAutoFit/>
              </a:bodyPr>
              <a:lstStyle/>
              <a:p>
                <a:r>
                  <a:rPr lang="fr-FR" sz="1100" dirty="0"/>
                  <a:t>8</a:t>
                </a:r>
                <a:r>
                  <a:rPr lang="fr-FR" sz="1100" dirty="0" smtClean="0"/>
                  <a:t>0%</a:t>
                </a:r>
                <a:endParaRPr lang="fr-FR" sz="1100" dirty="0"/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7236296" y="5589240"/>
              <a:ext cx="360040" cy="418837"/>
              <a:chOff x="1475656" y="5589240"/>
              <a:chExt cx="360040" cy="418837"/>
            </a:xfrm>
          </p:grpSpPr>
          <p:cxnSp>
            <p:nvCxnSpPr>
              <p:cNvPr id="81" name="Straight Connector 80"/>
              <p:cNvCxnSpPr/>
              <p:nvPr/>
            </p:nvCxnSpPr>
            <p:spPr>
              <a:xfrm>
                <a:off x="1655676" y="5589240"/>
                <a:ext cx="0" cy="1440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TextBox 81"/>
              <p:cNvSpPr txBox="1"/>
              <p:nvPr/>
            </p:nvSpPr>
            <p:spPr>
              <a:xfrm>
                <a:off x="1475656" y="5746467"/>
                <a:ext cx="360040" cy="261610"/>
              </a:xfrm>
              <a:prstGeom prst="rect">
                <a:avLst/>
              </a:prstGeom>
              <a:noFill/>
            </p:spPr>
            <p:txBody>
              <a:bodyPr wrap="square" lIns="36000" rIns="36000" rtlCol="0" anchor="ctr">
                <a:spAutoFit/>
              </a:bodyPr>
              <a:lstStyle/>
              <a:p>
                <a:r>
                  <a:rPr lang="fr-FR" sz="1100" dirty="0"/>
                  <a:t>9</a:t>
                </a:r>
                <a:r>
                  <a:rPr lang="fr-FR" sz="1100" dirty="0" smtClean="0"/>
                  <a:t>0%</a:t>
                </a:r>
                <a:endParaRPr lang="fr-FR" sz="1100" dirty="0"/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7956376" y="5589240"/>
              <a:ext cx="360040" cy="418837"/>
              <a:chOff x="1475656" y="5589240"/>
              <a:chExt cx="360040" cy="418837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>
                <a:off x="1655676" y="5589240"/>
                <a:ext cx="0" cy="14401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TextBox 84"/>
              <p:cNvSpPr txBox="1"/>
              <p:nvPr/>
            </p:nvSpPr>
            <p:spPr>
              <a:xfrm>
                <a:off x="1475656" y="5746467"/>
                <a:ext cx="360040" cy="261610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r>
                  <a:rPr lang="fr-FR" sz="1100" dirty="0" smtClean="0"/>
                  <a:t>100%</a:t>
                </a:r>
                <a:endParaRPr lang="fr-FR" sz="1100" dirty="0"/>
              </a:p>
            </p:txBody>
          </p:sp>
        </p:grpSp>
        <p:grpSp>
          <p:nvGrpSpPr>
            <p:cNvPr id="91" name="Group 90"/>
            <p:cNvGrpSpPr/>
            <p:nvPr/>
          </p:nvGrpSpPr>
          <p:grpSpPr>
            <a:xfrm>
              <a:off x="431539" y="5458435"/>
              <a:ext cx="540061" cy="261610"/>
              <a:chOff x="431540" y="5458435"/>
              <a:chExt cx="540061" cy="261610"/>
            </a:xfrm>
          </p:grpSpPr>
          <p:cxnSp>
            <p:nvCxnSpPr>
              <p:cNvPr id="87" name="Straight Connector 86"/>
              <p:cNvCxnSpPr/>
              <p:nvPr/>
            </p:nvCxnSpPr>
            <p:spPr>
              <a:xfrm>
                <a:off x="791580" y="5579191"/>
                <a:ext cx="18002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TextBox 87"/>
              <p:cNvSpPr txBox="1"/>
              <p:nvPr/>
            </p:nvSpPr>
            <p:spPr>
              <a:xfrm>
                <a:off x="431540" y="5458435"/>
                <a:ext cx="360040" cy="261610"/>
              </a:xfrm>
              <a:prstGeom prst="rect">
                <a:avLst/>
              </a:prstGeom>
              <a:noFill/>
            </p:spPr>
            <p:txBody>
              <a:bodyPr wrap="square" lIns="36000" rIns="36000" rtlCol="0" anchor="ctr">
                <a:spAutoFit/>
              </a:bodyPr>
              <a:lstStyle/>
              <a:p>
                <a:pPr algn="ctr"/>
                <a:r>
                  <a:rPr lang="fr-FR" sz="1100" dirty="0" smtClean="0"/>
                  <a:t>0</a:t>
                </a:r>
                <a:endParaRPr lang="fr-FR" sz="1100" dirty="0"/>
              </a:p>
            </p:txBody>
          </p:sp>
        </p:grpSp>
        <p:grpSp>
          <p:nvGrpSpPr>
            <p:cNvPr id="92" name="Group 91"/>
            <p:cNvGrpSpPr/>
            <p:nvPr/>
          </p:nvGrpSpPr>
          <p:grpSpPr>
            <a:xfrm>
              <a:off x="431539" y="5147192"/>
              <a:ext cx="540061" cy="261610"/>
              <a:chOff x="431540" y="5458435"/>
              <a:chExt cx="540061" cy="261610"/>
            </a:xfrm>
          </p:grpSpPr>
          <p:cxnSp>
            <p:nvCxnSpPr>
              <p:cNvPr id="93" name="Straight Connector 92"/>
              <p:cNvCxnSpPr/>
              <p:nvPr/>
            </p:nvCxnSpPr>
            <p:spPr>
              <a:xfrm>
                <a:off x="791580" y="5579191"/>
                <a:ext cx="18002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4" name="TextBox 93"/>
              <p:cNvSpPr txBox="1"/>
              <p:nvPr/>
            </p:nvSpPr>
            <p:spPr>
              <a:xfrm>
                <a:off x="431540" y="5458435"/>
                <a:ext cx="360040" cy="261610"/>
              </a:xfrm>
              <a:prstGeom prst="rect">
                <a:avLst/>
              </a:prstGeom>
              <a:noFill/>
            </p:spPr>
            <p:txBody>
              <a:bodyPr wrap="square" lIns="36000" rIns="36000" rtlCol="0" anchor="ctr">
                <a:spAutoFit/>
              </a:bodyPr>
              <a:lstStyle/>
              <a:p>
                <a:pPr algn="ctr"/>
                <a:r>
                  <a:rPr lang="fr-FR" sz="1100" dirty="0" smtClean="0"/>
                  <a:t>0,2</a:t>
                </a:r>
                <a:endParaRPr lang="fr-FR" sz="1100" dirty="0"/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431539" y="4835949"/>
              <a:ext cx="540061" cy="261610"/>
              <a:chOff x="431540" y="5458435"/>
              <a:chExt cx="540061" cy="261610"/>
            </a:xfrm>
          </p:grpSpPr>
          <p:cxnSp>
            <p:nvCxnSpPr>
              <p:cNvPr id="96" name="Straight Connector 95"/>
              <p:cNvCxnSpPr/>
              <p:nvPr/>
            </p:nvCxnSpPr>
            <p:spPr>
              <a:xfrm>
                <a:off x="791580" y="5579191"/>
                <a:ext cx="18002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TextBox 96"/>
              <p:cNvSpPr txBox="1"/>
              <p:nvPr/>
            </p:nvSpPr>
            <p:spPr>
              <a:xfrm>
                <a:off x="431540" y="5458435"/>
                <a:ext cx="360040" cy="261610"/>
              </a:xfrm>
              <a:prstGeom prst="rect">
                <a:avLst/>
              </a:prstGeom>
              <a:noFill/>
            </p:spPr>
            <p:txBody>
              <a:bodyPr wrap="square" lIns="36000" rIns="36000" rtlCol="0" anchor="ctr">
                <a:spAutoFit/>
              </a:bodyPr>
              <a:lstStyle/>
              <a:p>
                <a:pPr algn="ctr"/>
                <a:r>
                  <a:rPr lang="fr-FR" sz="1100" dirty="0" smtClean="0"/>
                  <a:t>0,4</a:t>
                </a:r>
                <a:endParaRPr lang="fr-FR" sz="1100" dirty="0"/>
              </a:p>
            </p:txBody>
          </p:sp>
        </p:grpSp>
        <p:grpSp>
          <p:nvGrpSpPr>
            <p:cNvPr id="98" name="Group 97"/>
            <p:cNvGrpSpPr/>
            <p:nvPr/>
          </p:nvGrpSpPr>
          <p:grpSpPr>
            <a:xfrm>
              <a:off x="431539" y="4524706"/>
              <a:ext cx="540061" cy="261610"/>
              <a:chOff x="431540" y="5458435"/>
              <a:chExt cx="540061" cy="261610"/>
            </a:xfrm>
          </p:grpSpPr>
          <p:cxnSp>
            <p:nvCxnSpPr>
              <p:cNvPr id="99" name="Straight Connector 98"/>
              <p:cNvCxnSpPr/>
              <p:nvPr/>
            </p:nvCxnSpPr>
            <p:spPr>
              <a:xfrm>
                <a:off x="791580" y="5579191"/>
                <a:ext cx="18002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TextBox 99"/>
              <p:cNvSpPr txBox="1"/>
              <p:nvPr/>
            </p:nvSpPr>
            <p:spPr>
              <a:xfrm>
                <a:off x="431540" y="5458435"/>
                <a:ext cx="360040" cy="261610"/>
              </a:xfrm>
              <a:prstGeom prst="rect">
                <a:avLst/>
              </a:prstGeom>
              <a:noFill/>
            </p:spPr>
            <p:txBody>
              <a:bodyPr wrap="square" lIns="36000" rIns="36000" rtlCol="0" anchor="ctr">
                <a:spAutoFit/>
              </a:bodyPr>
              <a:lstStyle/>
              <a:p>
                <a:pPr algn="ctr"/>
                <a:r>
                  <a:rPr lang="fr-FR" sz="1100" dirty="0" smtClean="0"/>
                  <a:t>0,6</a:t>
                </a:r>
                <a:endParaRPr lang="fr-FR" sz="1100" dirty="0"/>
              </a:p>
            </p:txBody>
          </p:sp>
        </p:grpSp>
        <p:grpSp>
          <p:nvGrpSpPr>
            <p:cNvPr id="101" name="Group 100"/>
            <p:cNvGrpSpPr/>
            <p:nvPr/>
          </p:nvGrpSpPr>
          <p:grpSpPr>
            <a:xfrm>
              <a:off x="431539" y="4213463"/>
              <a:ext cx="540061" cy="261610"/>
              <a:chOff x="431540" y="5458435"/>
              <a:chExt cx="540061" cy="261610"/>
            </a:xfrm>
          </p:grpSpPr>
          <p:cxnSp>
            <p:nvCxnSpPr>
              <p:cNvPr id="102" name="Straight Connector 101"/>
              <p:cNvCxnSpPr/>
              <p:nvPr/>
            </p:nvCxnSpPr>
            <p:spPr>
              <a:xfrm>
                <a:off x="791580" y="5579191"/>
                <a:ext cx="18002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TextBox 102"/>
              <p:cNvSpPr txBox="1"/>
              <p:nvPr/>
            </p:nvSpPr>
            <p:spPr>
              <a:xfrm>
                <a:off x="431540" y="5458435"/>
                <a:ext cx="360040" cy="261610"/>
              </a:xfrm>
              <a:prstGeom prst="rect">
                <a:avLst/>
              </a:prstGeom>
              <a:noFill/>
            </p:spPr>
            <p:txBody>
              <a:bodyPr wrap="square" lIns="36000" rIns="36000" rtlCol="0" anchor="ctr">
                <a:spAutoFit/>
              </a:bodyPr>
              <a:lstStyle/>
              <a:p>
                <a:pPr algn="ctr"/>
                <a:r>
                  <a:rPr lang="fr-FR" sz="1100" dirty="0" smtClean="0"/>
                  <a:t>0,8</a:t>
                </a:r>
                <a:endParaRPr lang="fr-FR" sz="1100" dirty="0"/>
              </a:p>
            </p:txBody>
          </p:sp>
        </p:grpSp>
        <p:grpSp>
          <p:nvGrpSpPr>
            <p:cNvPr id="104" name="Group 103"/>
            <p:cNvGrpSpPr/>
            <p:nvPr/>
          </p:nvGrpSpPr>
          <p:grpSpPr>
            <a:xfrm>
              <a:off x="431539" y="3902220"/>
              <a:ext cx="540061" cy="261610"/>
              <a:chOff x="431540" y="5458435"/>
              <a:chExt cx="540061" cy="261610"/>
            </a:xfrm>
          </p:grpSpPr>
          <p:cxnSp>
            <p:nvCxnSpPr>
              <p:cNvPr id="105" name="Straight Connector 104"/>
              <p:cNvCxnSpPr/>
              <p:nvPr/>
            </p:nvCxnSpPr>
            <p:spPr>
              <a:xfrm>
                <a:off x="791580" y="5579191"/>
                <a:ext cx="18002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6" name="TextBox 105"/>
              <p:cNvSpPr txBox="1"/>
              <p:nvPr/>
            </p:nvSpPr>
            <p:spPr>
              <a:xfrm>
                <a:off x="431540" y="5458435"/>
                <a:ext cx="360040" cy="261610"/>
              </a:xfrm>
              <a:prstGeom prst="rect">
                <a:avLst/>
              </a:prstGeom>
              <a:noFill/>
            </p:spPr>
            <p:txBody>
              <a:bodyPr wrap="square" lIns="36000" rIns="36000" rtlCol="0" anchor="ctr">
                <a:spAutoFit/>
              </a:bodyPr>
              <a:lstStyle/>
              <a:p>
                <a:pPr algn="ctr"/>
                <a:r>
                  <a:rPr lang="fr-FR" sz="1100" dirty="0" smtClean="0"/>
                  <a:t>1,0</a:t>
                </a:r>
                <a:endParaRPr lang="fr-FR" sz="1100" dirty="0"/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>
              <a:off x="431539" y="3590977"/>
              <a:ext cx="540061" cy="261610"/>
              <a:chOff x="431540" y="5458435"/>
              <a:chExt cx="540061" cy="261610"/>
            </a:xfrm>
          </p:grpSpPr>
          <p:cxnSp>
            <p:nvCxnSpPr>
              <p:cNvPr id="108" name="Straight Connector 107"/>
              <p:cNvCxnSpPr/>
              <p:nvPr/>
            </p:nvCxnSpPr>
            <p:spPr>
              <a:xfrm>
                <a:off x="791580" y="5579191"/>
                <a:ext cx="18002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9" name="TextBox 108"/>
              <p:cNvSpPr txBox="1"/>
              <p:nvPr/>
            </p:nvSpPr>
            <p:spPr>
              <a:xfrm>
                <a:off x="431540" y="5458435"/>
                <a:ext cx="360040" cy="261610"/>
              </a:xfrm>
              <a:prstGeom prst="rect">
                <a:avLst/>
              </a:prstGeom>
              <a:noFill/>
            </p:spPr>
            <p:txBody>
              <a:bodyPr wrap="square" lIns="36000" rIns="36000" rtlCol="0" anchor="ctr">
                <a:spAutoFit/>
              </a:bodyPr>
              <a:lstStyle/>
              <a:p>
                <a:pPr algn="ctr"/>
                <a:r>
                  <a:rPr lang="fr-FR" sz="1100" dirty="0" smtClean="0"/>
                  <a:t>1,2</a:t>
                </a:r>
                <a:endParaRPr lang="fr-FR" sz="1100" dirty="0"/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431539" y="3279734"/>
              <a:ext cx="540061" cy="261610"/>
              <a:chOff x="431540" y="5458435"/>
              <a:chExt cx="540061" cy="261610"/>
            </a:xfrm>
          </p:grpSpPr>
          <p:cxnSp>
            <p:nvCxnSpPr>
              <p:cNvPr id="111" name="Straight Connector 110"/>
              <p:cNvCxnSpPr/>
              <p:nvPr/>
            </p:nvCxnSpPr>
            <p:spPr>
              <a:xfrm>
                <a:off x="791580" y="5579191"/>
                <a:ext cx="18002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2" name="TextBox 111"/>
              <p:cNvSpPr txBox="1"/>
              <p:nvPr/>
            </p:nvSpPr>
            <p:spPr>
              <a:xfrm>
                <a:off x="431540" y="5458435"/>
                <a:ext cx="360040" cy="261610"/>
              </a:xfrm>
              <a:prstGeom prst="rect">
                <a:avLst/>
              </a:prstGeom>
              <a:noFill/>
            </p:spPr>
            <p:txBody>
              <a:bodyPr wrap="square" lIns="36000" rIns="36000" rtlCol="0" anchor="ctr">
                <a:spAutoFit/>
              </a:bodyPr>
              <a:lstStyle/>
              <a:p>
                <a:pPr algn="ctr"/>
                <a:r>
                  <a:rPr lang="fr-FR" sz="1100" dirty="0" smtClean="0"/>
                  <a:t>1,4</a:t>
                </a:r>
                <a:endParaRPr lang="fr-FR" sz="1100" dirty="0"/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431539" y="2968491"/>
              <a:ext cx="540061" cy="261610"/>
              <a:chOff x="431540" y="5458435"/>
              <a:chExt cx="540061" cy="261610"/>
            </a:xfrm>
          </p:grpSpPr>
          <p:cxnSp>
            <p:nvCxnSpPr>
              <p:cNvPr id="114" name="Straight Connector 113"/>
              <p:cNvCxnSpPr/>
              <p:nvPr/>
            </p:nvCxnSpPr>
            <p:spPr>
              <a:xfrm>
                <a:off x="791580" y="5579191"/>
                <a:ext cx="18002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" name="TextBox 114"/>
              <p:cNvSpPr txBox="1"/>
              <p:nvPr/>
            </p:nvSpPr>
            <p:spPr>
              <a:xfrm>
                <a:off x="431540" y="5458435"/>
                <a:ext cx="360040" cy="261610"/>
              </a:xfrm>
              <a:prstGeom prst="rect">
                <a:avLst/>
              </a:prstGeom>
              <a:noFill/>
            </p:spPr>
            <p:txBody>
              <a:bodyPr wrap="square" lIns="36000" rIns="36000" rtlCol="0" anchor="ctr">
                <a:spAutoFit/>
              </a:bodyPr>
              <a:lstStyle/>
              <a:p>
                <a:pPr algn="ctr"/>
                <a:r>
                  <a:rPr lang="fr-FR" sz="1100" dirty="0" smtClean="0"/>
                  <a:t>1,6</a:t>
                </a:r>
                <a:endParaRPr lang="fr-FR" sz="1100" dirty="0"/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431539" y="2657248"/>
              <a:ext cx="540061" cy="261610"/>
              <a:chOff x="431540" y="5458435"/>
              <a:chExt cx="540061" cy="261610"/>
            </a:xfrm>
          </p:grpSpPr>
          <p:cxnSp>
            <p:nvCxnSpPr>
              <p:cNvPr id="117" name="Straight Connector 116"/>
              <p:cNvCxnSpPr/>
              <p:nvPr/>
            </p:nvCxnSpPr>
            <p:spPr>
              <a:xfrm>
                <a:off x="791580" y="5579191"/>
                <a:ext cx="18002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8" name="TextBox 117"/>
              <p:cNvSpPr txBox="1"/>
              <p:nvPr/>
            </p:nvSpPr>
            <p:spPr>
              <a:xfrm>
                <a:off x="431540" y="5458435"/>
                <a:ext cx="360040" cy="261610"/>
              </a:xfrm>
              <a:prstGeom prst="rect">
                <a:avLst/>
              </a:prstGeom>
              <a:noFill/>
            </p:spPr>
            <p:txBody>
              <a:bodyPr wrap="square" lIns="36000" rIns="36000" rtlCol="0" anchor="ctr">
                <a:spAutoFit/>
              </a:bodyPr>
              <a:lstStyle/>
              <a:p>
                <a:pPr algn="ctr"/>
                <a:r>
                  <a:rPr lang="fr-FR" sz="1100" dirty="0" smtClean="0"/>
                  <a:t>1,8</a:t>
                </a:r>
                <a:endParaRPr lang="fr-FR" sz="1100" dirty="0"/>
              </a:p>
            </p:txBody>
          </p:sp>
        </p:grpSp>
        <p:grpSp>
          <p:nvGrpSpPr>
            <p:cNvPr id="119" name="Group 118"/>
            <p:cNvGrpSpPr/>
            <p:nvPr/>
          </p:nvGrpSpPr>
          <p:grpSpPr>
            <a:xfrm>
              <a:off x="431539" y="2346005"/>
              <a:ext cx="540061" cy="261610"/>
              <a:chOff x="431540" y="5458435"/>
              <a:chExt cx="540061" cy="261610"/>
            </a:xfrm>
          </p:grpSpPr>
          <p:cxnSp>
            <p:nvCxnSpPr>
              <p:cNvPr id="120" name="Straight Connector 119"/>
              <p:cNvCxnSpPr/>
              <p:nvPr/>
            </p:nvCxnSpPr>
            <p:spPr>
              <a:xfrm>
                <a:off x="791580" y="5579191"/>
                <a:ext cx="18002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1" name="TextBox 120"/>
              <p:cNvSpPr txBox="1"/>
              <p:nvPr/>
            </p:nvSpPr>
            <p:spPr>
              <a:xfrm>
                <a:off x="431540" y="5458435"/>
                <a:ext cx="360040" cy="261610"/>
              </a:xfrm>
              <a:prstGeom prst="rect">
                <a:avLst/>
              </a:prstGeom>
              <a:noFill/>
            </p:spPr>
            <p:txBody>
              <a:bodyPr wrap="square" lIns="36000" rIns="36000" rtlCol="0" anchor="ctr">
                <a:spAutoFit/>
              </a:bodyPr>
              <a:lstStyle/>
              <a:p>
                <a:pPr algn="ctr"/>
                <a:r>
                  <a:rPr lang="fr-FR" sz="1100" dirty="0" smtClean="0"/>
                  <a:t>2,0</a:t>
                </a:r>
                <a:endParaRPr lang="fr-FR" sz="1100" dirty="0"/>
              </a:p>
            </p:txBody>
          </p:sp>
        </p:grpSp>
        <p:sp>
          <p:nvSpPr>
            <p:cNvPr id="123" name="TextBox 122"/>
            <p:cNvSpPr txBox="1"/>
            <p:nvPr/>
          </p:nvSpPr>
          <p:spPr>
            <a:xfrm>
              <a:off x="2753597" y="6059796"/>
              <a:ext cx="279345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defRPr sz="1000" b="1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r>
                <a:rPr lang="fr-FR" sz="1200" dirty="0" err="1"/>
                <a:t>Average</a:t>
              </a:r>
              <a:r>
                <a:rPr lang="fr-FR" sz="1200" dirty="0"/>
                <a:t> </a:t>
              </a:r>
              <a:r>
                <a:rPr lang="fr-FR" sz="1200" dirty="0" err="1"/>
                <a:t>Gas</a:t>
              </a:r>
              <a:r>
                <a:rPr lang="fr-FR" sz="1200" dirty="0"/>
                <a:t> </a:t>
              </a:r>
              <a:r>
                <a:rPr lang="fr-FR" sz="1200" dirty="0" err="1"/>
                <a:t>Energy</a:t>
              </a:r>
              <a:r>
                <a:rPr lang="fr-FR" sz="1200" dirty="0"/>
                <a:t> </a:t>
              </a:r>
              <a:r>
                <a:rPr lang="fr-FR" sz="1200" dirty="0" smtClean="0"/>
                <a:t>Ratio GER</a:t>
              </a:r>
              <a:r>
                <a:rPr lang="fr-FR" sz="1200" baseline="-25000" dirty="0" smtClean="0"/>
                <a:t>ETC</a:t>
              </a:r>
              <a:endParaRPr lang="fr-FR" sz="1200" baseline="-25000" dirty="0"/>
            </a:p>
          </p:txBody>
        </p:sp>
        <p:sp>
          <p:nvSpPr>
            <p:cNvPr id="124" name="TextBox 123"/>
            <p:cNvSpPr txBox="1"/>
            <p:nvPr/>
          </p:nvSpPr>
          <p:spPr>
            <a:xfrm rot="16200000">
              <a:off x="-668922" y="3919530"/>
              <a:ext cx="19239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defRPr sz="1000" b="1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r>
                <a:rPr lang="fr-FR" sz="1200" dirty="0" smtClean="0"/>
                <a:t>Emission </a:t>
              </a:r>
              <a:r>
                <a:rPr lang="fr-FR" sz="1200" dirty="0" err="1" smtClean="0"/>
                <a:t>limits</a:t>
              </a:r>
              <a:r>
                <a:rPr lang="fr-FR" sz="1200" dirty="0" smtClean="0"/>
                <a:t> (g/kWh)</a:t>
              </a:r>
              <a:endParaRPr lang="fr-FR" sz="1200" dirty="0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971600" y="2476810"/>
              <a:ext cx="684076" cy="311243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1653661" y="2476810"/>
              <a:ext cx="5760640" cy="311243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50000">
                  <a:srgbClr val="DBE5F1">
                    <a:shade val="67500"/>
                    <a:satMod val="115000"/>
                  </a:srgbClr>
                </a:gs>
                <a:gs pos="100000">
                  <a:srgbClr val="7FA3CF"/>
                </a:gs>
              </a:gsLst>
              <a:lin ang="0" scaled="1"/>
              <a:tileRect/>
            </a:gra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7416316" y="2476809"/>
              <a:ext cx="720080" cy="3102381"/>
            </a:xfrm>
            <a:prstGeom prst="rect">
              <a:avLst/>
            </a:prstGeom>
            <a:solidFill>
              <a:srgbClr val="7FA3CF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29" name="Straight Connector 128"/>
            <p:cNvCxnSpPr/>
            <p:nvPr/>
          </p:nvCxnSpPr>
          <p:spPr>
            <a:xfrm>
              <a:off x="971600" y="2476810"/>
              <a:ext cx="0" cy="30891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flipH="1">
              <a:off x="971600" y="5589240"/>
              <a:ext cx="71647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TextBox 137"/>
            <p:cNvSpPr txBox="1"/>
            <p:nvPr/>
          </p:nvSpPr>
          <p:spPr>
            <a:xfrm>
              <a:off x="1123522" y="2607615"/>
              <a:ext cx="3802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defRPr sz="1000" b="1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r>
                <a:rPr lang="fr-FR" sz="1200" dirty="0" smtClean="0"/>
                <a:t>3B</a:t>
              </a:r>
              <a:endParaRPr lang="fr-FR" sz="1200" dirty="0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335784" y="2598082"/>
              <a:ext cx="3802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defRPr sz="1000" b="1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r>
                <a:rPr lang="fr-FR" sz="1200" dirty="0"/>
                <a:t>2</a:t>
              </a:r>
              <a:r>
                <a:rPr lang="fr-FR" sz="1200" dirty="0" smtClean="0"/>
                <a:t>B</a:t>
              </a:r>
              <a:endParaRPr lang="fr-FR" sz="1200" dirty="0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7428254" y="2607615"/>
              <a:ext cx="6190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defRPr sz="1000" b="1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r>
                <a:rPr lang="fr-FR" sz="1200" dirty="0" smtClean="0"/>
                <a:t>1A/1B</a:t>
              </a:r>
              <a:endParaRPr lang="fr-FR" sz="1200" dirty="0"/>
            </a:p>
          </p:txBody>
        </p:sp>
        <p:cxnSp>
          <p:nvCxnSpPr>
            <p:cNvPr id="143" name="Straight Connector 142"/>
            <p:cNvCxnSpPr/>
            <p:nvPr/>
          </p:nvCxnSpPr>
          <p:spPr>
            <a:xfrm>
              <a:off x="7416316" y="4725144"/>
              <a:ext cx="72008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>
              <a:off x="7416316" y="3861048"/>
              <a:ext cx="720080" cy="0"/>
            </a:xfrm>
            <a:prstGeom prst="line">
              <a:avLst/>
            </a:prstGeom>
            <a:ln>
              <a:solidFill>
                <a:srgbClr val="FFFF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flipV="1">
              <a:off x="1655676" y="3861048"/>
              <a:ext cx="2898322" cy="696665"/>
            </a:xfrm>
            <a:prstGeom prst="line">
              <a:avLst/>
            </a:prstGeom>
            <a:ln>
              <a:solidFill>
                <a:srgbClr val="5F5F5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flipV="1">
              <a:off x="971600" y="4557713"/>
              <a:ext cx="684076" cy="1674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>
              <a:off x="4553998" y="3859730"/>
              <a:ext cx="2880320" cy="0"/>
            </a:xfrm>
            <a:prstGeom prst="line">
              <a:avLst/>
            </a:prstGeom>
            <a:ln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>
              <a:off x="4535996" y="4725144"/>
              <a:ext cx="2898322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TextBox 174"/>
            <p:cNvSpPr txBox="1"/>
            <p:nvPr/>
          </p:nvSpPr>
          <p:spPr>
            <a:xfrm>
              <a:off x="6295233" y="3541344"/>
              <a:ext cx="4635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defRPr sz="1000" b="1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r>
                <a:rPr lang="fr-FR" sz="1200" dirty="0" smtClean="0"/>
                <a:t>CH</a:t>
              </a:r>
              <a:r>
                <a:rPr lang="fr-FR" sz="1200" baseline="-25000" dirty="0" smtClean="0"/>
                <a:t>4</a:t>
              </a:r>
              <a:endParaRPr lang="fr-FR" sz="1200" baseline="-25000" dirty="0"/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6266717" y="4419213"/>
              <a:ext cx="64472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defRPr sz="1000" b="1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r>
                <a:rPr lang="fr-FR" sz="1200" dirty="0"/>
                <a:t>N</a:t>
              </a:r>
              <a:r>
                <a:rPr lang="fr-FR" sz="1200" dirty="0" smtClean="0"/>
                <a:t>MHC</a:t>
              </a:r>
              <a:endParaRPr lang="fr-FR" sz="1200" baseline="-25000" dirty="0"/>
            </a:p>
          </p:txBody>
        </p:sp>
        <p:sp>
          <p:nvSpPr>
            <p:cNvPr id="177" name="TextBox 176"/>
            <p:cNvSpPr txBox="1"/>
            <p:nvPr/>
          </p:nvSpPr>
          <p:spPr>
            <a:xfrm rot="20738315">
              <a:off x="2375756" y="4050838"/>
              <a:ext cx="5004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defRPr sz="1000" b="1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r>
                <a:rPr lang="fr-FR" sz="1200" dirty="0" smtClean="0"/>
                <a:t>THC</a:t>
              </a:r>
              <a:endParaRPr lang="fr-FR" sz="1200" baseline="-25000" dirty="0"/>
            </a:p>
          </p:txBody>
        </p:sp>
        <p:cxnSp>
          <p:nvCxnSpPr>
            <p:cNvPr id="181" name="Straight Connector 180"/>
            <p:cNvCxnSpPr/>
            <p:nvPr/>
          </p:nvCxnSpPr>
          <p:spPr>
            <a:xfrm>
              <a:off x="4542709" y="3541344"/>
              <a:ext cx="0" cy="2066624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noProof="0" dirty="0" smtClean="0"/>
              <a:t>HC limits (all EURO V types)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11951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1301</TotalTime>
  <Words>220</Words>
  <Application>Microsoft Office PowerPoint</Application>
  <PresentationFormat>On-screen Show (4:3)</PresentationFormat>
  <Paragraphs>55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Dual-fuel engines into rev.5 of Regulation 49 (Euro V)</vt:lpstr>
      <vt:lpstr>Work achieved since the last GRPE</vt:lpstr>
      <vt:lpstr>Modifications to Document GRPE/2013/7 informal document GRPE-66-25</vt:lpstr>
      <vt:lpstr>HC limits (all EURO V types)</vt:lpstr>
    </vt:vector>
  </TitlesOfParts>
  <Company>Volvo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JFR</dc:creator>
  <cp:lastModifiedBy>GRPE secretary</cp:lastModifiedBy>
  <cp:revision>28</cp:revision>
  <dcterms:created xsi:type="dcterms:W3CDTF">2013-06-04T12:42:24Z</dcterms:created>
  <dcterms:modified xsi:type="dcterms:W3CDTF">2013-06-06T14:51:51Z</dcterms:modified>
</cp:coreProperties>
</file>