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68" d="100"/>
          <a:sy n="68" d="100"/>
        </p:scale>
        <p:origin x="-102" y="-9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t>31/05/2013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3/wp29/ECE-TRANS-WP29-2013-064e.pdf" TargetMode="External"/><Relationship Id="rId2" Type="http://schemas.openxmlformats.org/officeDocument/2006/relationships/hyperlink" Target="http://www.unece.org/fileadmin/DAM/trans/doc/2013/wp29/ECE-TRANS-WP29-1102e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nece.org/fileadmin/DAM/trans/doc/2013/wp29grpe/ECE-TRANS-WP29-GRPE-65e.pdf" TargetMode="External"/><Relationship Id="rId5" Type="http://schemas.openxmlformats.org/officeDocument/2006/relationships/hyperlink" Target="http://www.unece.org/fileadmin/DAM/trans/doc/2013/wp29/WP29-159-19e.pdf" TargetMode="External"/><Relationship Id="rId4" Type="http://schemas.openxmlformats.org/officeDocument/2006/relationships/hyperlink" Target="http://www.unece.org/fileadmin/DAM/trans/doc/2013/wp29grpe/GRPE-66-0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498" y="1556792"/>
            <a:ext cx="8810143" cy="208823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Report on the last </a:t>
            </a:r>
            <a:r>
              <a:rPr lang="en-GB" dirty="0" smtClean="0">
                <a:solidFill>
                  <a:schemeClr val="tx1"/>
                </a:solidFill>
              </a:rPr>
              <a:t>session </a:t>
            </a:r>
            <a:r>
              <a:rPr lang="en-GB" dirty="0" smtClean="0">
                <a:solidFill>
                  <a:schemeClr val="tx1"/>
                </a:solidFill>
              </a:rPr>
              <a:t>of the World Forum for Harmonization of Vehicle Regulations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8497" y="3789040"/>
            <a:ext cx="8658962" cy="194421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002060"/>
                </a:solidFill>
              </a:rPr>
              <a:t>UNECE secretariat</a:t>
            </a:r>
          </a:p>
          <a:p>
            <a:pPr algn="l"/>
            <a:endParaRPr lang="en-GB" sz="1600" dirty="0" smtClean="0">
              <a:solidFill>
                <a:srgbClr val="002060"/>
              </a:solidFill>
            </a:endParaRP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Working Party on Pollution and Energy (GRPE)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66</a:t>
            </a:r>
            <a:r>
              <a:rPr lang="en-GB" sz="2200" baseline="30000" dirty="0" smtClean="0">
                <a:solidFill>
                  <a:srgbClr val="0070C0"/>
                </a:solidFill>
              </a:rPr>
              <a:t>th</a:t>
            </a:r>
            <a:r>
              <a:rPr lang="en-GB" sz="2200" dirty="0" smtClean="0">
                <a:solidFill>
                  <a:srgbClr val="0070C0"/>
                </a:solidFill>
              </a:rPr>
              <a:t> </a:t>
            </a:r>
            <a:r>
              <a:rPr lang="en-GB" sz="2200" dirty="0" smtClean="0">
                <a:solidFill>
                  <a:srgbClr val="0070C0"/>
                </a:solidFill>
              </a:rPr>
              <a:t>session</a:t>
            </a:r>
          </a:p>
          <a:p>
            <a:pPr algn="l"/>
            <a:r>
              <a:rPr lang="en-GB" sz="2200" dirty="0" smtClean="0">
                <a:solidFill>
                  <a:srgbClr val="0070C0"/>
                </a:solidFill>
              </a:rPr>
              <a:t>Geneva, </a:t>
            </a:r>
            <a:r>
              <a:rPr lang="en-GB" sz="2200" dirty="0" smtClean="0">
                <a:solidFill>
                  <a:srgbClr val="0070C0"/>
                </a:solidFill>
              </a:rPr>
              <a:t>3-7 June 2013</a:t>
            </a:r>
            <a:endParaRPr lang="en-GB" sz="2200" dirty="0">
              <a:solidFill>
                <a:srgbClr val="0070C0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033120" y="18864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GRPE-66-15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3-7 June 2013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2936776" y="188640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Transmitted 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UNECE secretariat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9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784" y="274638"/>
            <a:ext cx="6401916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Report on the last </a:t>
            </a:r>
            <a:r>
              <a:rPr lang="en-GB" sz="3300" dirty="0" smtClean="0">
                <a:solidFill>
                  <a:schemeClr val="bg1"/>
                </a:solidFill>
              </a:rPr>
              <a:t>session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tx1"/>
                </a:solidFill>
              </a:rPr>
              <a:t>March 2013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6200" b="1" dirty="0" smtClean="0"/>
              <a:t>Implications for GRPE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000" dirty="0" smtClean="0">
                <a:solidFill>
                  <a:srgbClr val="002060"/>
                </a:solidFill>
              </a:rPr>
              <a:t>No documents were transmitted </a:t>
            </a:r>
            <a:r>
              <a:rPr lang="en-GB" sz="5000" dirty="0" smtClean="0">
                <a:solidFill>
                  <a:srgbClr val="002060"/>
                </a:solidFill>
              </a:rPr>
              <a:t>by </a:t>
            </a:r>
            <a:r>
              <a:rPr lang="en-GB" sz="5000" dirty="0" smtClean="0">
                <a:solidFill>
                  <a:srgbClr val="002060"/>
                </a:solidFill>
              </a:rPr>
              <a:t>GRPE for adoption in March 2013</a:t>
            </a:r>
            <a:endParaRPr lang="en-GB" sz="5000" dirty="0" smtClean="0">
              <a:solidFill>
                <a:srgbClr val="002060"/>
              </a:solidFill>
            </a:endParaRPr>
          </a:p>
          <a:p>
            <a:pPr marL="266700" indent="-180975">
              <a:buFont typeface="Arial" pitchFamily="34" charset="0"/>
              <a:buChar char="•"/>
            </a:pPr>
            <a:r>
              <a:rPr lang="en-GB" sz="5000" dirty="0">
                <a:solidFill>
                  <a:srgbClr val="002060"/>
                </a:solidFill>
              </a:rPr>
              <a:t>1997 Agreement</a:t>
            </a:r>
          </a:p>
          <a:p>
            <a:pPr marL="266700" lvl="1" indent="0">
              <a:buNone/>
            </a:pPr>
            <a:r>
              <a:rPr lang="en-US" sz="4300" dirty="0"/>
              <a:t>Adopted road map (</a:t>
            </a:r>
            <a:r>
              <a:rPr lang="en-US" sz="4300" dirty="0">
                <a:hlinkClick r:id="rId2"/>
              </a:rPr>
              <a:t>ECE/TRANS/WP.29/1102, Annex II</a:t>
            </a:r>
            <a:r>
              <a:rPr lang="en-US" sz="4300" dirty="0"/>
              <a:t>) for update of UN Rules under 1997 Agreement</a:t>
            </a:r>
          </a:p>
          <a:p>
            <a:pPr marL="266700" lvl="1" indent="0">
              <a:buNone/>
            </a:pPr>
            <a:r>
              <a:rPr lang="en-US" sz="4300" dirty="0"/>
              <a:t>Proposal to amend Rule no. 1 (</a:t>
            </a:r>
            <a:r>
              <a:rPr lang="en-US" sz="4300" dirty="0">
                <a:hlinkClick r:id="rId3"/>
              </a:rPr>
              <a:t>ECE/TRANS/WP.29/2013/64</a:t>
            </a:r>
            <a:r>
              <a:rPr lang="en-US" sz="4300" dirty="0"/>
              <a:t>): consideration by Working Parties needed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000" dirty="0" smtClean="0">
                <a:solidFill>
                  <a:srgbClr val="002060"/>
                </a:solidFill>
              </a:rPr>
              <a:t>Diesel </a:t>
            </a:r>
            <a:r>
              <a:rPr lang="en-GB" sz="5000" dirty="0">
                <a:solidFill>
                  <a:srgbClr val="002060"/>
                </a:solidFill>
              </a:rPr>
              <a:t>exhaust emissions</a:t>
            </a:r>
          </a:p>
          <a:p>
            <a:pPr marL="266700" lvl="1" indent="0">
              <a:buNone/>
            </a:pPr>
            <a:r>
              <a:rPr lang="en-GB" sz="4300" dirty="0"/>
              <a:t>Updated report (</a:t>
            </a:r>
            <a:r>
              <a:rPr lang="en-GB" sz="4300" dirty="0">
                <a:hlinkClick r:id="rId4"/>
              </a:rPr>
              <a:t>GRPE-66-09</a:t>
            </a:r>
            <a:r>
              <a:rPr lang="en-GB" sz="4300" dirty="0"/>
              <a:t>), addressing comments &amp; including conclusions,  to be examined by GRPE</a:t>
            </a:r>
          </a:p>
          <a:p>
            <a:pPr marL="266700" lvl="1" indent="0">
              <a:buNone/>
            </a:pPr>
            <a:r>
              <a:rPr lang="en-US" sz="4300" dirty="0"/>
              <a:t>The result will be submitted for consideration to the World Forum at its June 2013 session (25-28 June)</a:t>
            </a:r>
            <a:endParaRPr lang="en-GB" sz="4300" dirty="0"/>
          </a:p>
          <a:p>
            <a:pPr marL="266700" indent="-180975">
              <a:buFont typeface="Arial" pitchFamily="34" charset="0"/>
              <a:buChar char="•"/>
            </a:pPr>
            <a:r>
              <a:rPr lang="en-GB" sz="5000" dirty="0">
                <a:solidFill>
                  <a:srgbClr val="002060"/>
                </a:solidFill>
              </a:rPr>
              <a:t>Environmentally Friendly Vehicles (EFVs)</a:t>
            </a:r>
          </a:p>
          <a:p>
            <a:pPr marL="268288" lvl="1" indent="0">
              <a:buNone/>
            </a:pPr>
            <a:r>
              <a:rPr lang="en-GB" sz="4300" dirty="0"/>
              <a:t>EFV summary report </a:t>
            </a:r>
            <a:r>
              <a:rPr lang="en-GB" sz="4300" dirty="0" smtClean="0"/>
              <a:t>adopted by WP.29, </a:t>
            </a:r>
            <a:r>
              <a:rPr lang="en-GB" sz="4300" dirty="0"/>
              <a:t>informal working group </a:t>
            </a:r>
            <a:r>
              <a:rPr lang="en-GB" sz="4300" dirty="0" smtClean="0"/>
              <a:t>and task force frozen</a:t>
            </a:r>
            <a:endParaRPr lang="en-GB" sz="4300" dirty="0"/>
          </a:p>
          <a:p>
            <a:pPr marL="266700" indent="-180975">
              <a:buFont typeface="Arial" pitchFamily="34" charset="0"/>
              <a:buChar char="•"/>
            </a:pPr>
            <a:r>
              <a:rPr lang="en-GB" sz="5000" dirty="0" smtClean="0">
                <a:solidFill>
                  <a:srgbClr val="002060"/>
                </a:solidFill>
              </a:rPr>
              <a:t>International </a:t>
            </a:r>
            <a:r>
              <a:rPr lang="en-GB" sz="5000" dirty="0" smtClean="0">
                <a:solidFill>
                  <a:srgbClr val="002060"/>
                </a:solidFill>
              </a:rPr>
              <a:t>Whole Vehicle Type Approval (IWVTA)</a:t>
            </a:r>
          </a:p>
          <a:p>
            <a:pPr marL="266700" lvl="1" indent="0">
              <a:buNone/>
            </a:pPr>
            <a:r>
              <a:rPr lang="fr-CH" sz="4300" dirty="0"/>
              <a:t>Nomination of </a:t>
            </a:r>
            <a:r>
              <a:rPr lang="es-ES_tradnl" sz="4300" dirty="0" smtClean="0"/>
              <a:t>Miguel Ángel Robledo Martín </a:t>
            </a:r>
            <a:r>
              <a:rPr lang="fr-CH" sz="4300" dirty="0" smtClean="0"/>
              <a:t>as GRPE IWVTA </a:t>
            </a:r>
            <a:r>
              <a:rPr lang="en-GB" sz="4300" dirty="0" smtClean="0"/>
              <a:t>Ambassador acknowledged</a:t>
            </a:r>
          </a:p>
          <a:p>
            <a:pPr marL="266700" lvl="1" indent="0">
              <a:buNone/>
            </a:pPr>
            <a:r>
              <a:rPr lang="en-GB" sz="4300" dirty="0" smtClean="0"/>
              <a:t>First draft of revised 1958 Agreement </a:t>
            </a:r>
            <a:r>
              <a:rPr lang="en-GB" sz="4300" dirty="0" smtClean="0"/>
              <a:t>(</a:t>
            </a:r>
            <a:r>
              <a:rPr lang="en-GB" sz="4300" dirty="0" smtClean="0">
                <a:hlinkClick r:id="rId5"/>
              </a:rPr>
              <a:t>WP.29-159-19</a:t>
            </a:r>
            <a:r>
              <a:rPr lang="en-GB" sz="4300" dirty="0" smtClean="0"/>
              <a:t>)</a:t>
            </a:r>
            <a:r>
              <a:rPr lang="en-GB" sz="4300" dirty="0"/>
              <a:t> considered</a:t>
            </a:r>
            <a:r>
              <a:rPr lang="en-GB" sz="4300" dirty="0" smtClean="0"/>
              <a:t>; final draft expected in November 2013</a:t>
            </a:r>
          </a:p>
          <a:p>
            <a:pPr marL="266700" lvl="1" indent="0">
              <a:buNone/>
            </a:pPr>
            <a:r>
              <a:rPr lang="en-US" sz="4300" dirty="0" smtClean="0"/>
              <a:t>First draft Regulation No. 0 (requirements for whole vehicle type approval) also expected in November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US" sz="5000" dirty="0" smtClean="0">
                <a:solidFill>
                  <a:srgbClr val="002060"/>
                </a:solidFill>
              </a:rPr>
              <a:t>Worldwide </a:t>
            </a:r>
            <a:r>
              <a:rPr lang="en-US" sz="5000" dirty="0">
                <a:solidFill>
                  <a:srgbClr val="002060"/>
                </a:solidFill>
              </a:rPr>
              <a:t>harmonized Light vehicles Test Procedures (WLTP)</a:t>
            </a:r>
          </a:p>
          <a:p>
            <a:pPr marL="268288" lvl="1" indent="0">
              <a:buNone/>
            </a:pPr>
            <a:r>
              <a:rPr lang="en-GB" sz="4300" dirty="0"/>
              <a:t>WP.29 (AC.3) ready to provide guidance at its June 2013 session in case of remaining </a:t>
            </a:r>
            <a:r>
              <a:rPr lang="en-GB" sz="4300" dirty="0" smtClean="0"/>
              <a:t>issues</a:t>
            </a:r>
          </a:p>
          <a:p>
            <a:pPr marL="266700" indent="-180975">
              <a:buFont typeface="Arial" pitchFamily="34" charset="0"/>
              <a:buChar char="•"/>
            </a:pPr>
            <a:r>
              <a:rPr lang="en-GB" sz="5000" dirty="0">
                <a:solidFill>
                  <a:srgbClr val="002060"/>
                </a:solidFill>
              </a:rPr>
              <a:t>Electric Vehicles and the Environment (EVE)</a:t>
            </a:r>
          </a:p>
          <a:p>
            <a:pPr marL="266700" lvl="1" indent="0">
              <a:buNone/>
            </a:pPr>
            <a:r>
              <a:rPr lang="en-GB" sz="4300" dirty="0"/>
              <a:t>Updated terms of reference (</a:t>
            </a:r>
            <a:r>
              <a:rPr lang="en-GB" sz="4300" dirty="0">
                <a:hlinkClick r:id="rId6"/>
              </a:rPr>
              <a:t>65</a:t>
            </a:r>
            <a:r>
              <a:rPr lang="en-GB" sz="4300" baseline="30000" dirty="0">
                <a:hlinkClick r:id="rId6"/>
              </a:rPr>
              <a:t>th</a:t>
            </a:r>
            <a:r>
              <a:rPr lang="en-GB" sz="4300" dirty="0">
                <a:hlinkClick r:id="rId6"/>
              </a:rPr>
              <a:t> GRPE report, Annex V</a:t>
            </a:r>
            <a:r>
              <a:rPr lang="en-GB" sz="4300" dirty="0"/>
              <a:t>) to be considered by WP.29 in June </a:t>
            </a:r>
            <a:r>
              <a:rPr lang="en-GB" sz="4300" dirty="0" smtClean="0"/>
              <a:t>2013</a:t>
            </a:r>
            <a:endParaRPr lang="en-GB" sz="4300" dirty="0"/>
          </a:p>
          <a:p>
            <a:pPr marL="268288" lvl="1" indent="0">
              <a:buNone/>
            </a:pPr>
            <a:endParaRPr lang="en-GB" sz="5200" dirty="0">
              <a:solidFill>
                <a:srgbClr val="002060"/>
              </a:solidFill>
            </a:endParaRPr>
          </a:p>
          <a:p>
            <a:pPr marL="266700" lvl="1" indent="0">
              <a:buNone/>
            </a:pPr>
            <a:endParaRPr lang="en-GB" sz="4300" dirty="0"/>
          </a:p>
        </p:txBody>
      </p:sp>
    </p:spTree>
    <p:extLst>
      <p:ext uri="{BB962C8B-B14F-4D97-AF65-F5344CB8AC3E}">
        <p14:creationId xmlns:p14="http://schemas.microsoft.com/office/powerpoint/2010/main" val="22357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274</Words>
  <Application>Microsoft Office PowerPoint</Application>
  <PresentationFormat>A4 Paper (210x297 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Report on the last session of the World Forum for Harmonization of Vehicle Regulations</vt:lpstr>
      <vt:lpstr>Report on the last session of WP.29 March 2013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GRPE secretary</cp:lastModifiedBy>
  <cp:revision>93</cp:revision>
  <dcterms:created xsi:type="dcterms:W3CDTF">2012-05-22T12:09:49Z</dcterms:created>
  <dcterms:modified xsi:type="dcterms:W3CDTF">2013-05-31T11:11:12Z</dcterms:modified>
</cp:coreProperties>
</file>