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8"/>
  </p:notesMasterIdLst>
  <p:sldIdLst>
    <p:sldId id="256" r:id="rId2"/>
    <p:sldId id="289" r:id="rId3"/>
    <p:sldId id="261" r:id="rId4"/>
    <p:sldId id="290" r:id="rId5"/>
    <p:sldId id="292" r:id="rId6"/>
    <p:sldId id="288" r:id="rId7"/>
  </p:sldIdLst>
  <p:sldSz cx="9144000" cy="6858000" type="screen4x3"/>
  <p:notesSz cx="7315200" cy="96012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B1E"/>
    <a:srgbClr val="007BC7"/>
    <a:srgbClr val="046F96"/>
    <a:srgbClr val="E70022"/>
    <a:srgbClr val="D50022"/>
    <a:srgbClr val="471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 autoAdjust="0"/>
    <p:restoredTop sz="90945" autoAdjust="0"/>
  </p:normalViewPr>
  <p:slideViewPr>
    <p:cSldViewPr>
      <p:cViewPr varScale="1">
        <p:scale>
          <a:sx n="80" d="100"/>
          <a:sy n="80" d="100"/>
        </p:scale>
        <p:origin x="-9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solidFill>
                  <a:schemeClr val="tx1"/>
                </a:solidFill>
                <a:latin typeface="Times"/>
                <a:cs typeface="Arial" pitchFamily="34" charset="0"/>
              </a:defRPr>
            </a:lvl1pPr>
          </a:lstStyle>
          <a:p>
            <a:pPr>
              <a:defRPr/>
            </a:pPr>
            <a:fld id="{4DA23C76-50A2-4A80-B406-DAF0F9395938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518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6663C1-3633-4384-996E-798E4B8D5701}" type="slidenum">
              <a:rPr lang="nl-NL" smtClean="0">
                <a:cs typeface="Arial" charset="0"/>
              </a:rPr>
              <a:pPr/>
              <a:t>1</a:t>
            </a:fld>
            <a:endParaRPr lang="nl-NL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56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AA5A4-D3E9-4BD4-B2E9-2CCB17E1EDD2}" type="slidenum">
              <a:rPr lang="nl-NL" smtClean="0">
                <a:cs typeface="Arial" charset="0"/>
              </a:rPr>
              <a:pPr/>
              <a:t>3</a:t>
            </a:fld>
            <a:endParaRPr lang="nl-NL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56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AA5A4-D3E9-4BD4-B2E9-2CCB17E1EDD2}" type="slidenum">
              <a:rPr lang="nl-NL" smtClean="0">
                <a:cs typeface="Arial" charset="0"/>
              </a:rPr>
              <a:pPr/>
              <a:t>4</a:t>
            </a:fld>
            <a:endParaRPr lang="nl-NL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256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AA5A4-D3E9-4BD4-B2E9-2CCB17E1EDD2}" type="slidenum">
              <a:rPr lang="nl-NL" smtClean="0">
                <a:cs typeface="Arial" charset="0"/>
              </a:rPr>
              <a:pPr/>
              <a:t>5</a:t>
            </a:fld>
            <a:endParaRPr lang="nl-NL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e driehoe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grpSp>
        <p:nvGrpSpPr>
          <p:cNvPr id="5" name="Groe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rije v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" name="Vrije v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lnSpc>
                  <a:spcPts val="2200"/>
                </a:lnSpc>
                <a:spcBef>
                  <a:spcPct val="20000"/>
                </a:spcBef>
                <a:defRPr/>
              </a:pPr>
              <a:endParaRPr lang="en-US" dirty="0"/>
            </a:p>
          </p:txBody>
        </p:sp>
        <p:cxnSp>
          <p:nvCxnSpPr>
            <p:cNvPr id="10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11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en-US" dirty="0"/>
          </a:p>
        </p:txBody>
      </p:sp>
      <p:sp>
        <p:nvSpPr>
          <p:cNvPr id="12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59A522-283A-4AEC-8899-64A2C19F8AC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A5E99D-D3BE-4122-A68B-83C94DB09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B122B9-9AF1-4A73-B883-5D79B0F15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5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3FC9A0-A8B1-4379-8939-13C785434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nthaak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5" name="Punthaak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4B85AF-5935-401B-982C-4F2DE23767D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D636CA-37C6-4FC9-A58A-DE92B6F6A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233D8-D670-4EBE-BC2C-48D98C7E7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E31A02-DD88-4E59-94C9-04438655E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BBE3D-A58F-455F-ABE0-A1FF54D67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657151-53EE-4CA9-A7E4-D0D0FF7DECB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Vrije v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cxnSp>
        <p:nvCxnSpPr>
          <p:cNvPr id="8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unthaak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" name="Punthaak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C5E597-DD66-4680-82E3-AA667C88B0B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lnSpc>
                <a:spcPts val="2200"/>
              </a:lnSpc>
              <a:spcBef>
                <a:spcPct val="2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lnSpc>
                <a:spcPts val="2200"/>
              </a:lnSpc>
              <a:spcBef>
                <a:spcPct val="20000"/>
              </a:spcBef>
              <a:defRPr/>
            </a:pPr>
            <a:endParaRPr lang="en-US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33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lnSpc>
                <a:spcPts val="2200"/>
              </a:lnSpc>
              <a:spcBef>
                <a:spcPct val="20000"/>
              </a:spcBef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r>
              <a:rPr lang="nl-NL" dirty="0" smtClean="0"/>
              <a:t>22 March 2012</a:t>
            </a:r>
            <a:endParaRPr lang="nl-NL" dirty="0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lnSpc>
                <a:spcPts val="2200"/>
              </a:lnSpc>
              <a:spcBef>
                <a:spcPct val="20000"/>
              </a:spcBef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lnSpc>
                <a:spcPts val="2200"/>
              </a:lnSpc>
              <a:spcBef>
                <a:spcPct val="20000"/>
              </a:spcBef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870FDCA4-1655-4618-AED7-F096758FBE33}" type="slidenum">
              <a:rPr lang="en-US"/>
              <a:pPr>
                <a:defRPr/>
              </a:pPr>
              <a:t>‹#›</a:t>
            </a:fld>
            <a:endParaRPr lang="en-US" sz="1600" b="1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Progress report of the informal group on REC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GB" dirty="0" smtClean="0"/>
          </a:p>
          <a:p>
            <a:pPr marR="0"/>
            <a:r>
              <a:rPr lang="en-GB" dirty="0" smtClean="0"/>
              <a:t>65</a:t>
            </a:r>
            <a:r>
              <a:rPr lang="en-GB" baseline="30000" dirty="0" smtClean="0"/>
              <a:t>th</a:t>
            </a:r>
            <a:r>
              <a:rPr lang="en-GB" dirty="0" smtClean="0"/>
              <a:t> GRPE, 17 January 2013</a:t>
            </a:r>
          </a:p>
          <a:p>
            <a:pPr marR="0"/>
            <a:endParaRPr lang="en-GB" dirty="0" smtClean="0"/>
          </a:p>
          <a:p>
            <a:pPr marR="0"/>
            <a:endParaRPr lang="en-GB" dirty="0" smtClean="0"/>
          </a:p>
          <a:p>
            <a:pPr marR="0"/>
            <a:endParaRPr lang="en-GB" dirty="0" smtClean="0"/>
          </a:p>
          <a:p>
            <a:pPr marR="0"/>
            <a:r>
              <a:rPr lang="en-GB" dirty="0" smtClean="0"/>
              <a:t>Henk Baarbé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9A522-283A-4AEC-8899-64A2C19F8ACF}" type="slidenum">
              <a:rPr lang="en-US" smtClean="0"/>
              <a:pPr>
                <a:defRPr/>
              </a:pPr>
              <a:t>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5436096" y="188640"/>
            <a:ext cx="3539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GRPE-65-38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15 - 18 January 2012, agenda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4(b))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47638" y="198860"/>
            <a:ext cx="2819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WLTP-DTP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800" dirty="0" smtClean="0"/>
              <a:t>Draft regulation almost complete</a:t>
            </a:r>
          </a:p>
          <a:p>
            <a:pPr lvl="1"/>
            <a:r>
              <a:rPr lang="en-GB" sz="2800" dirty="0" smtClean="0"/>
              <a:t>Many editorial improvements still necessary</a:t>
            </a:r>
          </a:p>
          <a:p>
            <a:pPr lvl="1"/>
            <a:r>
              <a:rPr lang="en-GB" sz="2800" dirty="0" smtClean="0"/>
              <a:t>A number of outstanding issues to be solved before the June GRPE meeting</a:t>
            </a:r>
          </a:p>
          <a:p>
            <a:pPr lvl="1"/>
            <a:r>
              <a:rPr lang="en-GB" sz="2800" dirty="0" smtClean="0"/>
              <a:t>Several outstanding issues solved yesterday</a:t>
            </a:r>
          </a:p>
          <a:p>
            <a:pPr lvl="1"/>
            <a:r>
              <a:rPr lang="en-GB" sz="2800" dirty="0" smtClean="0"/>
              <a:t>Main remaining outstanding issues presented today to GRPE.</a:t>
            </a:r>
            <a:endParaRPr lang="en-GB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State of Play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FC9A0-A8B1-4379-8939-13C785434C9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741863"/>
          </a:xfrm>
        </p:spPr>
        <p:txBody>
          <a:bodyPr/>
          <a:lstStyle/>
          <a:p>
            <a:pPr marL="566737" indent="-457200" eaLnBrk="1" hangingPunct="1">
              <a:buFont typeface="+mj-lt"/>
              <a:buAutoNum type="arabicPeriod"/>
            </a:pPr>
            <a:r>
              <a:rPr lang="en-GB" sz="2400" b="1" dirty="0" smtClean="0">
                <a:latin typeface="Arial" charset="0"/>
                <a:cs typeface="Arial" charset="0"/>
              </a:rPr>
              <a:t>NO</a:t>
            </a:r>
            <a:r>
              <a:rPr lang="en-GB" sz="2000" b="1" dirty="0" smtClean="0">
                <a:latin typeface="Arial" charset="0"/>
                <a:cs typeface="Arial" charset="0"/>
              </a:rPr>
              <a:t>x</a:t>
            </a:r>
            <a:r>
              <a:rPr lang="en-GB" sz="2400" b="1" dirty="0" smtClean="0">
                <a:latin typeface="Arial" charset="0"/>
                <a:cs typeface="Arial" charset="0"/>
              </a:rPr>
              <a:t> reduction performance of NO</a:t>
            </a:r>
            <a:r>
              <a:rPr lang="en-GB" sz="2000" b="1" dirty="0" smtClean="0">
                <a:latin typeface="Arial" charset="0"/>
                <a:cs typeface="Arial" charset="0"/>
              </a:rPr>
              <a:t>x</a:t>
            </a:r>
            <a:r>
              <a:rPr lang="en-GB" sz="2400" b="1" dirty="0" smtClean="0">
                <a:latin typeface="Arial" charset="0"/>
                <a:cs typeface="Arial" charset="0"/>
              </a:rPr>
              <a:t> reduction REC </a:t>
            </a:r>
          </a:p>
          <a:p>
            <a:pPr marL="85725" indent="0" eaLnBrk="1" hangingPunct="1">
              <a:buNone/>
            </a:pPr>
            <a:r>
              <a:rPr lang="en-GB" sz="2000" b="1" dirty="0" smtClean="0">
                <a:latin typeface="Arial" charset="0"/>
                <a:cs typeface="Arial" charset="0"/>
              </a:rPr>
              <a:t>Agreement</a:t>
            </a:r>
            <a:r>
              <a:rPr lang="en-GB" sz="2000" dirty="0" smtClean="0">
                <a:latin typeface="Arial" charset="0"/>
                <a:cs typeface="Arial" charset="0"/>
              </a:rPr>
              <a:t> on measuring NO</a:t>
            </a:r>
            <a:r>
              <a:rPr lang="en-GB" sz="1800" dirty="0" smtClean="0">
                <a:latin typeface="Arial" charset="0"/>
                <a:cs typeface="Arial" charset="0"/>
              </a:rPr>
              <a:t>x</a:t>
            </a:r>
            <a:r>
              <a:rPr lang="en-GB" sz="2000" dirty="0" smtClean="0">
                <a:latin typeface="Arial" charset="0"/>
                <a:cs typeface="Arial" charset="0"/>
              </a:rPr>
              <a:t> in WHTC, best representing urban driving conditions for trucks and buses where NO</a:t>
            </a:r>
            <a:r>
              <a:rPr lang="en-GB" sz="1800" dirty="0" smtClean="0">
                <a:latin typeface="Arial" charset="0"/>
                <a:cs typeface="Arial" charset="0"/>
              </a:rPr>
              <a:t>x</a:t>
            </a:r>
            <a:r>
              <a:rPr lang="en-GB" sz="2000" dirty="0" smtClean="0">
                <a:latin typeface="Arial" charset="0"/>
                <a:cs typeface="Arial" charset="0"/>
              </a:rPr>
              <a:t> reduction is most needed.</a:t>
            </a:r>
          </a:p>
          <a:p>
            <a:pPr marL="85725" indent="22225" eaLnBrk="1" hangingPunct="1">
              <a:buNone/>
            </a:pPr>
            <a:r>
              <a:rPr lang="en-GB" sz="2000" b="1" dirty="0" smtClean="0">
                <a:latin typeface="Arial" charset="0"/>
                <a:cs typeface="Arial" charset="0"/>
              </a:rPr>
              <a:t>Agreement</a:t>
            </a:r>
            <a:r>
              <a:rPr lang="en-GB" sz="2000" dirty="0" smtClean="0">
                <a:latin typeface="Arial" charset="0"/>
                <a:cs typeface="Arial" charset="0"/>
              </a:rPr>
              <a:t> on performance requirement: 60 % reduction over WHTC for trucks and buses (on road vehicles)</a:t>
            </a:r>
          </a:p>
          <a:p>
            <a:pPr marL="85725" indent="22225" eaLnBrk="1" hangingPunct="1">
              <a:buNone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80963" indent="-635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Since NO</a:t>
            </a:r>
            <a:r>
              <a:rPr lang="en-GB" sz="1800" dirty="0" smtClean="0">
                <a:latin typeface="Arial" charset="0"/>
                <a:cs typeface="Arial" charset="0"/>
              </a:rPr>
              <a:t>x</a:t>
            </a:r>
            <a:r>
              <a:rPr lang="en-GB" sz="2000" dirty="0" smtClean="0">
                <a:latin typeface="Arial" charset="0"/>
                <a:cs typeface="Arial" charset="0"/>
              </a:rPr>
              <a:t> reduction performance of RECs for installation on NRMM is measured in NRTC, 60% is then less challenging due to on average higher engine loads. </a:t>
            </a:r>
          </a:p>
          <a:p>
            <a:pPr marL="566737" indent="-457200" eaLnBrk="1" hangingPunct="1">
              <a:buNone/>
            </a:pPr>
            <a:r>
              <a:rPr lang="en-GB" sz="2000" b="1" dirty="0" smtClean="0">
                <a:latin typeface="Arial" charset="0"/>
                <a:cs typeface="Arial" charset="0"/>
              </a:rPr>
              <a:t>Discussion</a:t>
            </a:r>
            <a:r>
              <a:rPr lang="en-GB" sz="2000" dirty="0" smtClean="0">
                <a:latin typeface="Arial" charset="0"/>
                <a:cs typeface="Arial" charset="0"/>
              </a:rPr>
              <a:t>: </a:t>
            </a:r>
          </a:p>
          <a:p>
            <a:pPr marL="566737" indent="-45720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Higher NO</a:t>
            </a:r>
            <a:r>
              <a:rPr lang="en-GB" sz="1800" dirty="0" smtClean="0">
                <a:latin typeface="Arial" charset="0"/>
                <a:cs typeface="Arial" charset="0"/>
              </a:rPr>
              <a:t>x</a:t>
            </a:r>
            <a:r>
              <a:rPr lang="en-GB" sz="2000" dirty="0" smtClean="0">
                <a:latin typeface="Arial" charset="0"/>
                <a:cs typeface="Arial" charset="0"/>
              </a:rPr>
              <a:t> reduction requirement for REC for NRMM, e.g.70%?</a:t>
            </a:r>
          </a:p>
          <a:p>
            <a:pPr marL="85725" indent="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One contracting party still wants this 70% for REC for NRMM. Most others have expressed they can accept 60%.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6713" y="404664"/>
            <a:ext cx="8169275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Main outstanding issues 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52FB80-0817-4A1A-976B-5559860C6DD7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>
          <a:xfrm>
            <a:off x="179388" y="1000108"/>
            <a:ext cx="8713787" cy="5154631"/>
          </a:xfrm>
        </p:spPr>
        <p:txBody>
          <a:bodyPr/>
          <a:lstStyle/>
          <a:p>
            <a:pPr marL="566737" indent="-457200" eaLnBrk="1" hangingPunct="1">
              <a:buFont typeface="+mj-lt"/>
              <a:buAutoNum type="arabicPeriod" startAt="2"/>
            </a:pPr>
            <a:r>
              <a:rPr lang="en-GB" sz="2400" b="1" dirty="0" smtClean="0">
                <a:latin typeface="Arial" charset="0"/>
                <a:cs typeface="Arial" charset="0"/>
              </a:rPr>
              <a:t>Direct NO</a:t>
            </a:r>
            <a:r>
              <a:rPr lang="en-GB" sz="1800" b="1" dirty="0" smtClean="0">
                <a:latin typeface="Arial" charset="0"/>
                <a:cs typeface="Arial" charset="0"/>
              </a:rPr>
              <a:t>2</a:t>
            </a:r>
            <a:r>
              <a:rPr lang="en-GB" sz="2400" b="1" dirty="0" smtClean="0">
                <a:latin typeface="Arial" charset="0"/>
                <a:cs typeface="Arial" charset="0"/>
              </a:rPr>
              <a:t> emissions.</a:t>
            </a:r>
          </a:p>
          <a:p>
            <a:pPr marL="80963" indent="-635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Many DPF now successfully being applied are of the continuously regenerating type, typically showing a considerable increase in direct NO</a:t>
            </a:r>
            <a:r>
              <a:rPr lang="en-GB" sz="1400" dirty="0" smtClean="0">
                <a:latin typeface="Arial" charset="0"/>
                <a:cs typeface="Arial" charset="0"/>
              </a:rPr>
              <a:t>2</a:t>
            </a:r>
            <a:r>
              <a:rPr lang="en-GB" sz="2000" dirty="0" smtClean="0">
                <a:latin typeface="Arial" charset="0"/>
                <a:cs typeface="Arial" charset="0"/>
              </a:rPr>
              <a:t> emissions, undesirable in situations with AAQ problems for NO</a:t>
            </a:r>
            <a:r>
              <a:rPr lang="en-GB" sz="1400" dirty="0" smtClean="0">
                <a:latin typeface="Arial" charset="0"/>
                <a:cs typeface="Arial" charset="0"/>
              </a:rPr>
              <a:t>2</a:t>
            </a:r>
            <a:endParaRPr lang="en-GB" sz="2000" dirty="0" smtClean="0">
              <a:latin typeface="Arial" charset="0"/>
              <a:cs typeface="Arial" charset="0"/>
            </a:endParaRPr>
          </a:p>
          <a:p>
            <a:pPr marL="566737" indent="-457200" eaLnBrk="1" hangingPunct="1">
              <a:buNone/>
            </a:pPr>
            <a:r>
              <a:rPr lang="en-GB" sz="1600" b="1" dirty="0" smtClean="0">
                <a:latin typeface="Arial" charset="0"/>
                <a:cs typeface="Arial" charset="0"/>
              </a:rPr>
              <a:t>Options already agreed upon</a:t>
            </a:r>
            <a:r>
              <a:rPr lang="en-GB" sz="1600" dirty="0" smtClean="0">
                <a:latin typeface="Arial" charset="0"/>
                <a:cs typeface="Arial" charset="0"/>
              </a:rPr>
              <a:t>:</a:t>
            </a:r>
          </a:p>
          <a:p>
            <a:pPr marL="566737" indent="-457200" eaLnBrk="1" hangingPunct="1">
              <a:buFont typeface="+mj-lt"/>
              <a:buAutoNum type="alphaLcParenR"/>
            </a:pPr>
            <a:r>
              <a:rPr lang="en-GB" sz="1600" dirty="0" smtClean="0">
                <a:latin typeface="Arial" charset="0"/>
                <a:cs typeface="Arial" charset="0"/>
              </a:rPr>
              <a:t>Evaluation of direct NO</a:t>
            </a:r>
            <a:r>
              <a:rPr lang="en-GB" sz="1100" dirty="0" smtClean="0">
                <a:latin typeface="Arial" charset="0"/>
                <a:cs typeface="Arial" charset="0"/>
              </a:rPr>
              <a:t>2</a:t>
            </a:r>
            <a:r>
              <a:rPr lang="en-GB" sz="1600" dirty="0" smtClean="0">
                <a:latin typeface="Arial" charset="0"/>
                <a:cs typeface="Arial" charset="0"/>
              </a:rPr>
              <a:t> during WHTC/NRTC.</a:t>
            </a:r>
          </a:p>
          <a:p>
            <a:pPr marL="566737" indent="-457200" eaLnBrk="1" hangingPunct="1">
              <a:buFont typeface="+mj-lt"/>
              <a:buAutoNum type="alphaLcParenR"/>
            </a:pPr>
            <a:r>
              <a:rPr lang="en-GB" sz="1600" dirty="0" smtClean="0">
                <a:latin typeface="Arial" charset="0"/>
                <a:cs typeface="Arial" charset="0"/>
              </a:rPr>
              <a:t>Separate class of REC with zero increase of direct NO</a:t>
            </a:r>
            <a:r>
              <a:rPr lang="en-GB" sz="1100" dirty="0" smtClean="0">
                <a:latin typeface="Arial" charset="0"/>
                <a:cs typeface="Arial" charset="0"/>
              </a:rPr>
              <a:t>2</a:t>
            </a:r>
            <a:endParaRPr lang="en-GB" sz="1600" dirty="0" smtClean="0">
              <a:latin typeface="Arial" charset="0"/>
              <a:cs typeface="Arial" charset="0"/>
            </a:endParaRPr>
          </a:p>
          <a:p>
            <a:pPr marL="566737" indent="-457200" eaLnBrk="1" hangingPunct="1">
              <a:buFont typeface="+mj-lt"/>
              <a:buAutoNum type="alphaLcParenR"/>
            </a:pPr>
            <a:r>
              <a:rPr lang="en-GB" sz="1600" dirty="0" smtClean="0">
                <a:latin typeface="Arial" charset="0"/>
                <a:cs typeface="Arial" charset="0"/>
              </a:rPr>
              <a:t>Combined PM and NO</a:t>
            </a:r>
            <a:r>
              <a:rPr lang="en-GB" sz="1100" dirty="0" smtClean="0">
                <a:latin typeface="Arial" charset="0"/>
                <a:cs typeface="Arial" charset="0"/>
              </a:rPr>
              <a:t>2</a:t>
            </a:r>
            <a:r>
              <a:rPr lang="en-GB" sz="1600" dirty="0" smtClean="0">
                <a:latin typeface="Arial" charset="0"/>
                <a:cs typeface="Arial" charset="0"/>
              </a:rPr>
              <a:t> REC (class 4) pose no NO</a:t>
            </a:r>
            <a:r>
              <a:rPr lang="en-GB" sz="1100" dirty="0" smtClean="0">
                <a:latin typeface="Arial" charset="0"/>
                <a:cs typeface="Arial" charset="0"/>
              </a:rPr>
              <a:t>2</a:t>
            </a:r>
            <a:r>
              <a:rPr lang="en-GB" sz="1600" dirty="0" smtClean="0">
                <a:latin typeface="Arial" charset="0"/>
                <a:cs typeface="Arial" charset="0"/>
              </a:rPr>
              <a:t> problem due to decrease of NO</a:t>
            </a:r>
            <a:r>
              <a:rPr lang="en-GB" sz="1400" dirty="0" smtClean="0">
                <a:latin typeface="Arial" charset="0"/>
                <a:cs typeface="Arial" charset="0"/>
              </a:rPr>
              <a:t>x</a:t>
            </a:r>
            <a:endParaRPr lang="en-GB" sz="1600" dirty="0" smtClean="0">
              <a:latin typeface="Arial" charset="0"/>
              <a:cs typeface="Arial" charset="0"/>
            </a:endParaRPr>
          </a:p>
          <a:p>
            <a:pPr marL="566737" indent="-457200" eaLnBrk="1" hangingPunct="1">
              <a:buFont typeface="+mj-lt"/>
              <a:buAutoNum type="alphaLcParenR"/>
            </a:pPr>
            <a:r>
              <a:rPr lang="en-GB" sz="1600" dirty="0" smtClean="0">
                <a:latin typeface="Arial" charset="0"/>
                <a:cs typeface="Arial" charset="0"/>
              </a:rPr>
              <a:t>Cap on direct NO</a:t>
            </a:r>
            <a:r>
              <a:rPr lang="en-GB" sz="1100" dirty="0" smtClean="0">
                <a:latin typeface="Arial" charset="0"/>
                <a:cs typeface="Arial" charset="0"/>
              </a:rPr>
              <a:t>2</a:t>
            </a:r>
            <a:r>
              <a:rPr lang="en-GB" sz="1600" dirty="0" smtClean="0">
                <a:latin typeface="Arial" charset="0"/>
                <a:cs typeface="Arial" charset="0"/>
              </a:rPr>
              <a:t> increase for continuously regenerating traps.</a:t>
            </a:r>
          </a:p>
          <a:p>
            <a:pPr marL="566737" indent="-457200" eaLnBrk="1" hangingPunct="1">
              <a:buNone/>
            </a:pPr>
            <a:r>
              <a:rPr lang="en-GB" sz="2000" b="1" dirty="0" smtClean="0">
                <a:latin typeface="Arial" charset="0"/>
                <a:cs typeface="Arial" charset="0"/>
              </a:rPr>
              <a:t>Discussion:</a:t>
            </a:r>
          </a:p>
          <a:p>
            <a:pPr marL="566737" indent="-45720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Should the cap be e.g. 20% or 30%? </a:t>
            </a:r>
          </a:p>
          <a:p>
            <a:pPr marL="85725" indent="0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Many CRT type REC being applied now &gt; 30% direct NO</a:t>
            </a:r>
            <a:r>
              <a:rPr lang="en-GB" sz="1400" dirty="0" smtClean="0">
                <a:latin typeface="Arial" charset="0"/>
                <a:cs typeface="Arial" charset="0"/>
              </a:rPr>
              <a:t>2</a:t>
            </a:r>
            <a:r>
              <a:rPr lang="en-GB" sz="1800" dirty="0" smtClean="0">
                <a:latin typeface="Arial" charset="0"/>
                <a:cs typeface="Arial" charset="0"/>
              </a:rPr>
              <a:t>. </a:t>
            </a:r>
            <a:r>
              <a:rPr lang="en-GB" sz="2000" dirty="0" smtClean="0">
                <a:latin typeface="Arial" charset="0"/>
                <a:cs typeface="Arial" charset="0"/>
              </a:rPr>
              <a:t>20% cap will lead to more complex and expensive ways of (active) regeneration, also for situations where NO</a:t>
            </a:r>
            <a:r>
              <a:rPr lang="en-GB" sz="1400" dirty="0" smtClean="0">
                <a:latin typeface="Arial" charset="0"/>
                <a:cs typeface="Arial" charset="0"/>
              </a:rPr>
              <a:t>2</a:t>
            </a:r>
            <a:r>
              <a:rPr lang="en-GB" sz="2000" dirty="0" smtClean="0">
                <a:latin typeface="Arial" charset="0"/>
                <a:cs typeface="Arial" charset="0"/>
              </a:rPr>
              <a:t> poses no AAQ problem.</a:t>
            </a:r>
          </a:p>
          <a:p>
            <a:pPr marL="1878013" indent="-1792288" eaLnBrk="1" hangingPunct="1">
              <a:buNone/>
            </a:pPr>
            <a:r>
              <a:rPr lang="en-GB" sz="2000" dirty="0" smtClean="0">
                <a:latin typeface="Arial" charset="0"/>
                <a:cs typeface="Arial" charset="0"/>
              </a:rPr>
              <a:t>One Contracting Party insists on 20% increase max, most others and industry favour  30%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6713" y="404664"/>
            <a:ext cx="8169275" cy="5954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Main outstanding issues 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52FB80-0817-4A1A-976B-5559860C6DD7}" type="slidenum">
              <a:rPr lang="en-US" smtClean="0">
                <a:cs typeface="Arial" charset="0"/>
              </a:rPr>
              <a:pPr/>
              <a:t>4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inhoud 1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7418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z="2000" dirty="0" smtClean="0">
                <a:latin typeface="Arial" charset="0"/>
                <a:cs typeface="Arial" charset="0"/>
              </a:rPr>
              <a:t>Many further improvements still to be drafted and discussed</a:t>
            </a:r>
          </a:p>
          <a:p>
            <a:pPr eaLnBrk="1" hangingPunct="1">
              <a:buFont typeface="Arial" charset="0"/>
              <a:buChar char="•"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2000" dirty="0" smtClean="0">
                <a:latin typeface="Arial" charset="0"/>
                <a:cs typeface="Arial" charset="0"/>
              </a:rPr>
              <a:t>Informal group planned for 19 and 20 February to do this. Switzerland has kindly offered to host this meeting.</a:t>
            </a:r>
          </a:p>
          <a:p>
            <a:pPr eaLnBrk="1" hangingPunct="1">
              <a:buFont typeface="Arial" charset="0"/>
              <a:buChar char="•"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2000" dirty="0" smtClean="0">
                <a:latin typeface="Arial" charset="0"/>
                <a:cs typeface="Arial" charset="0"/>
              </a:rPr>
              <a:t>Ambition is still to submit a formal proposal for a Regulation to GRPE in June 2013, together with an informal proposal for an amendment 01.</a:t>
            </a:r>
          </a:p>
          <a:p>
            <a:pPr eaLnBrk="1" hangingPunct="1">
              <a:buFont typeface="Arial" charset="0"/>
              <a:buChar char="•"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2000" dirty="0" smtClean="0">
                <a:latin typeface="Arial" charset="0"/>
                <a:cs typeface="Arial" charset="0"/>
              </a:rPr>
              <a:t>Requested: a half day informal group meeting in conjunction with the GRPE in June</a:t>
            </a:r>
          </a:p>
          <a:p>
            <a:pPr eaLnBrk="1" hangingPunct="1">
              <a:buFont typeface="Arial" charset="0"/>
              <a:buChar char="•"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GB" sz="2000" dirty="0" smtClean="0">
                <a:latin typeface="Arial" charset="0"/>
                <a:cs typeface="Arial" charset="0"/>
              </a:rPr>
              <a:t>Note: our project is not on the work programme (list of New Regulations) of WP29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66713" y="404664"/>
            <a:ext cx="8169275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How to proceed further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52FB80-0817-4A1A-976B-5559860C6DD7}" type="slidenum">
              <a:rPr lang="en-US" smtClean="0">
                <a:cs typeface="Arial" charset="0"/>
              </a:rPr>
              <a:pPr/>
              <a:t>5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12303"/>
          </a:xfrm>
        </p:spPr>
        <p:txBody>
          <a:bodyPr/>
          <a:lstStyle/>
          <a:p>
            <a:pPr algn="just">
              <a:defRPr/>
            </a:pPr>
            <a:r>
              <a:rPr lang="en-GB" sz="4000" dirty="0" smtClean="0"/>
              <a:t>Thank you for your attention</a:t>
            </a:r>
            <a:endParaRPr lang="en-GB" sz="4000" dirty="0"/>
          </a:p>
        </p:txBody>
      </p:sp>
      <p:sp>
        <p:nvSpPr>
          <p:cNvPr id="33794" name="Ondertitel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nl-NL" dirty="0" smtClean="0"/>
          </a:p>
          <a:p>
            <a:pPr marR="0"/>
            <a:r>
              <a:rPr lang="nl-NL" dirty="0" smtClean="0"/>
              <a:t>Henk Baarbé 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22869-1592-46F9-90A2-B0A5F35F0D33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964</TotalTime>
  <Words>462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</vt:lpstr>
      <vt:lpstr>Progress report of the informal group on REC</vt:lpstr>
      <vt:lpstr>State of Play</vt:lpstr>
      <vt:lpstr>Main outstanding issues </vt:lpstr>
      <vt:lpstr>Main outstanding issues </vt:lpstr>
      <vt:lpstr>How to proceed further</vt:lpstr>
      <vt:lpstr>Thank you for your attention</vt:lpstr>
    </vt:vector>
  </TitlesOfParts>
  <Company>Ministerie van VROM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Ministerie van VROM</dc:creator>
  <cp:lastModifiedBy>Pierpaolo Cazzola</cp:lastModifiedBy>
  <cp:revision>116</cp:revision>
  <dcterms:created xsi:type="dcterms:W3CDTF">2011-01-06T12:11:47Z</dcterms:created>
  <dcterms:modified xsi:type="dcterms:W3CDTF">2013-01-17T15:23:35Z</dcterms:modified>
</cp:coreProperties>
</file>