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722" r:id="rId7"/>
  </p:sldMasterIdLst>
  <p:notesMasterIdLst>
    <p:notesMasterId r:id="rId12"/>
  </p:notesMasterIdLst>
  <p:handoutMasterIdLst>
    <p:handoutMasterId r:id="rId13"/>
  </p:handoutMasterIdLst>
  <p:sldIdLst>
    <p:sldId id="267" r:id="rId8"/>
    <p:sldId id="264" r:id="rId9"/>
    <p:sldId id="265" r:id="rId10"/>
    <p:sldId id="266" r:id="rId1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7" autoAdjust="0"/>
    <p:restoredTop sz="95537" autoAdjust="0"/>
  </p:normalViewPr>
  <p:slideViewPr>
    <p:cSldViewPr snapToGrid="0" snapToObjects="1">
      <p:cViewPr>
        <p:scale>
          <a:sx n="79" d="100"/>
          <a:sy n="79" d="100"/>
        </p:scale>
        <p:origin x="-1140" y="-198"/>
      </p:cViewPr>
      <p:guideLst>
        <p:guide orient="horz" pos="241"/>
        <p:guide orient="horz" pos="557"/>
        <p:guide orient="horz" pos="2703"/>
        <p:guide orient="horz" pos="2835"/>
        <p:guide pos="2880"/>
        <p:guide pos="250"/>
        <p:guide pos="5506"/>
        <p:guide pos="804"/>
        <p:guide pos="24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ußzeilenplatzhalter 5"/>
          <p:cNvSpPr>
            <a:spLocks/>
          </p:cNvSpPr>
          <p:nvPr/>
        </p:nvSpPr>
        <p:spPr bwMode="auto">
          <a:xfrm>
            <a:off x="411163" y="9613900"/>
            <a:ext cx="4816475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900">
                <a:latin typeface="CorpoS" pitchFamily="2" charset="0"/>
              </a:rPr>
              <a:t>Presentation title in CorpoS Regular 9 pt | Department | Date</a:t>
            </a:r>
          </a:p>
        </p:txBody>
      </p:sp>
      <p:sp>
        <p:nvSpPr>
          <p:cNvPr id="7" name="Foliennummernplatzhalter 6"/>
          <p:cNvSpPr>
            <a:spLocks/>
          </p:cNvSpPr>
          <p:nvPr/>
        </p:nvSpPr>
        <p:spPr bwMode="auto">
          <a:xfrm>
            <a:off x="0" y="9613900"/>
            <a:ext cx="374650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algn="ctr">
              <a:defRPr sz="900">
                <a:latin typeface="+mn-lt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99346703-A445-4CB3-84B5-084333DE7F72}" type="slidenum">
              <a:rPr lang="de-DE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de-DE" dirty="0">
              <a:cs typeface="+mn-cs"/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411163" y="9610725"/>
            <a:ext cx="59261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61" name="Picture 21" descr="WortMArke_1200dpi_0,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9710738"/>
            <a:ext cx="8572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7677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14875"/>
            <a:ext cx="49657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Erste Ebene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411163" y="9613900"/>
            <a:ext cx="4816475" cy="312738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CorpoS" pitchFamily="2" charset="0"/>
              </a:defRPr>
            </a:lvl1pPr>
          </a:lstStyle>
          <a:p>
            <a:pPr>
              <a:defRPr/>
            </a:pPr>
            <a:r>
              <a:rPr lang="de-DE"/>
              <a:t>Presentation title in CorpoS Regular 9 pt | Department | Date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0" y="9613900"/>
            <a:ext cx="374650" cy="3127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4A5B07A3-C489-4D6E-A1FC-E3B694549E1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411163" y="9610725"/>
            <a:ext cx="59261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5" name="Picture 13" descr="WortMArke_1200dpi_0,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9710738"/>
            <a:ext cx="8572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681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poS" pitchFamily="2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poS" pitchFamily="2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poS" pitchFamily="2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poS" pitchFamily="2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rpoS" pitchFamily="2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69888"/>
            <a:ext cx="8205788" cy="1258887"/>
          </a:xfrm>
        </p:spPr>
        <p:txBody>
          <a:bodyPr/>
          <a:lstStyle>
            <a:lvl1pPr>
              <a:lnSpc>
                <a:spcPts val="5000"/>
              </a:lnSpc>
              <a:defRPr sz="4500" smtClean="0"/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978025"/>
            <a:ext cx="8205788" cy="3375025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 sz="1500" smtClean="0"/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549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122D1-6438-4060-A0CC-281ACC7165CE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05242-77BB-4176-AA03-60878F193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721C9-5063-4C8B-B797-DB65869CDE4E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E7016-4936-471F-A35D-C2ACCDC00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863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7975" y="366713"/>
            <a:ext cx="2085975" cy="60245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5288" y="366713"/>
            <a:ext cx="6110287" cy="6024562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46083-13E2-4E8A-9CC8-000285628FD7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2A1B6-2410-4717-AF90-16D8AF5F7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94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95288" y="366713"/>
            <a:ext cx="8348662" cy="602456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190D1-EF29-4C97-B11C-422E803DF62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97356-17F9-4B47-909A-F3190E916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01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69888"/>
            <a:ext cx="8205788" cy="1258887"/>
          </a:xfrm>
        </p:spPr>
        <p:txBody>
          <a:bodyPr/>
          <a:lstStyle>
            <a:lvl1pPr>
              <a:lnSpc>
                <a:spcPts val="5000"/>
              </a:lnSpc>
              <a:defRPr sz="4500"/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935163"/>
            <a:ext cx="8205788" cy="3375025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 sz="1500"/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137683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21CFE-D0C4-4E10-AE46-BDC1B82B23E9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D81A-6662-4479-AFF4-C42BB6222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5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2411F-7685-4668-B226-12224D0C0B50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D4480-6579-49C3-8894-63FE89A055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032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420813"/>
            <a:ext cx="40973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420813"/>
            <a:ext cx="4098925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E8B60-55A0-4CE4-B855-46FC001BAE8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3206-2CBF-491B-ACA0-BF2982C85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677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0911A-FB98-467F-A42A-235FD05B76A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57400-8355-43C4-BFB5-FB6DFBA61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7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D4603-599C-4D1B-BF5A-8DD1374F294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8885B-609A-4183-B616-18BE37AE0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15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1FCBE-B89E-4A5D-B4C0-DB49D2406094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F186A-C8A4-4DAC-9509-0DE0EAD79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14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A6627-B46A-45C5-9501-C4A7D5EB1A28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68114-F008-474F-A83F-8C2D659095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98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76770-7DE2-4473-B571-B3A967B2973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1BA24-F495-487B-B4B1-77F06A3D5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89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3F2F1-FD65-4E16-A5E2-185A335F22CC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3F47-EAE4-41DD-9E6D-0B6213C69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321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61B15-879E-4A33-BD14-94E96F10A19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93E7D-C097-41EA-A5E0-21FF3B6E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00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975" y="366713"/>
            <a:ext cx="2085975" cy="6024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366713"/>
            <a:ext cx="6110287" cy="6024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45AC5-AA32-4FEA-AA06-7279685BFFA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C1FF5-AB02-4876-9080-C3638B721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06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69888"/>
            <a:ext cx="8205788" cy="1258887"/>
          </a:xfrm>
        </p:spPr>
        <p:txBody>
          <a:bodyPr/>
          <a:lstStyle>
            <a:lvl1pPr>
              <a:lnSpc>
                <a:spcPts val="5000"/>
              </a:lnSpc>
              <a:defRPr sz="4500"/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935163"/>
            <a:ext cx="8205788" cy="3375025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 sz="1500"/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353006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80731-B482-40CC-B55B-00E55BC40126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0A85-80D9-4365-A914-74C9F951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6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EF7B-8238-41FF-9859-87AFD4F9313F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8A393-1BA5-4AB4-B86D-09E00064C7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99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420813"/>
            <a:ext cx="40973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420813"/>
            <a:ext cx="4098925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80D17-8114-4F9D-8603-EB6CC71524FC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580AF-2D45-418B-A6B8-02584296C8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565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D992B-2E53-4635-AF33-C87E96AB92CC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126B-AA10-4072-84ED-6AF514E8C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4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5FC0F-9F79-40F3-8442-3C3066BD7A1C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85910-2362-4534-9110-959A2509E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556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FE927-D868-4E44-A1B2-36DC2B5983A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4C42-3F8C-4717-9B22-D3A254490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25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F53C4-29B0-4AE9-902F-14A57CAAD3A0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41A48-417F-499C-9DAF-A38044A91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266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01AB8-E342-415D-995C-18771E70355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DDBA6-F333-4CC2-BA70-4C7A36738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4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5D2D2-AD9A-40D8-9885-5A0639F32DBF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30FC1-D38B-4E0A-BA9C-E647CFA50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76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83340-5A4D-438F-9042-87316668ABB8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D3BE3-2D01-4E1D-89B5-9156BE23F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77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975" y="366713"/>
            <a:ext cx="2085975" cy="6024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366713"/>
            <a:ext cx="6110287" cy="6024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F91DA-F22A-474D-B17A-07A0C2660E5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F40F9-6A63-4172-A1D7-805BF34F63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65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69888"/>
            <a:ext cx="8205788" cy="1258887"/>
          </a:xfrm>
        </p:spPr>
        <p:txBody>
          <a:bodyPr/>
          <a:lstStyle>
            <a:lvl1pPr>
              <a:lnSpc>
                <a:spcPts val="5000"/>
              </a:lnSpc>
              <a:defRPr sz="4500"/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935163"/>
            <a:ext cx="8205788" cy="3375025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 sz="1500"/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51744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8BD90-9645-4D9F-A260-6B7842F107AC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A5BDD0-3487-47CE-891B-3B8BF6567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673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7A7BA-A69E-411F-ACCA-0C4898125E7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07B59-4B23-4F51-9CA2-30BF51F6D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6709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420813"/>
            <a:ext cx="40973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420813"/>
            <a:ext cx="4098925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D6133-FBA3-46F7-9BC6-3FBB91E385A9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1D5A-4033-433B-B32F-9CE15A209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9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44556-5C3B-442C-9B0A-4BDF5B793708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A2FB9-D21A-4B05-8919-40B587AC4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330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5E1F9-141E-471E-908A-CAD7B329DB37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8D2DD-D107-4FFB-9F4B-AC330EC01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942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90B3A-1175-4043-A488-99533C729332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20831-49AC-44C3-856C-35D366D7D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9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3959F-79D6-4EAA-9403-F2262E3E3452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7C0F8-1EDE-410E-8EFE-62A2667D5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917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FE85E-C2C8-4925-B478-3DAAB8CE7D2E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6E868-C3EC-4209-B9D4-68A2CCD5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14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9F044-60DF-4A64-9EDA-72AD28CAD357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BE77D-F275-4A23-B489-9B9A80589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362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70A7A-A58F-4A05-9845-EB112C448612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82C5E-6C6C-42B4-A783-CE50BAF97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687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975" y="366713"/>
            <a:ext cx="2085975" cy="6024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366713"/>
            <a:ext cx="6110287" cy="6024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103D-83C5-4BB1-B42D-FD698E458E8A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990CD-0FE1-4356-A622-C767B19F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642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69888"/>
            <a:ext cx="8205788" cy="1258887"/>
          </a:xfrm>
        </p:spPr>
        <p:txBody>
          <a:bodyPr/>
          <a:lstStyle>
            <a:lvl1pPr>
              <a:lnSpc>
                <a:spcPts val="5000"/>
              </a:lnSpc>
              <a:defRPr sz="4500"/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935163"/>
            <a:ext cx="8205788" cy="3375025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 sz="1500"/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490387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2196D-2F93-4DEC-B82C-82B5E028067C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DD44E-A050-47D9-9BC8-C2D2F1675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618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96E8E-BEB4-4176-8556-9E2D03320AD8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10DD3-732D-47E9-82BE-B29215CA8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288" y="1420813"/>
            <a:ext cx="40973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420813"/>
            <a:ext cx="4098925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C4EF8-DA87-4AEA-95AE-4AC65054A55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799A4-5158-488A-ADB3-0723DF1ED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454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420813"/>
            <a:ext cx="40973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420813"/>
            <a:ext cx="4098925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8D4A-3491-4B11-A292-31BCA7B07A3E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EF4AA-C6BF-4981-91CD-E95E84DCD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0022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5D5B7-D40E-414D-A7DD-167DF3CD4AB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D39CD-E671-46FD-A849-1609B608B1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919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0ED7E-AEE4-4C8C-AA48-FD599D66D32F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F8E48-42A4-48E8-8DF9-FCE28596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23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5ABF2-5971-405A-AAEE-C604C07F0614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98037-9D82-499D-8034-032520AC6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049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AE721-9F27-400E-A4C8-6236274F81EF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1CE26-6CEE-4CD7-8EA9-F850E4349B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48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2C88-9BE0-47E7-9627-3E88D369EDAE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C255B-9A2C-4F47-9820-BD4DCF2B1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32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6C25F-0AFD-4912-872F-24170280DDA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844B4-E807-476B-9EFC-61D3B50C6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4950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975" y="366713"/>
            <a:ext cx="2085975" cy="6024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366713"/>
            <a:ext cx="6110287" cy="6024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F9CC9-D8FA-4D60-BC6E-10E0ED5029B4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4AED3-BDFF-4E54-884B-09703BCF4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35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369888"/>
            <a:ext cx="8205788" cy="1258887"/>
          </a:xfrm>
        </p:spPr>
        <p:txBody>
          <a:bodyPr/>
          <a:lstStyle>
            <a:lvl1pPr>
              <a:lnSpc>
                <a:spcPts val="5000"/>
              </a:lnSpc>
              <a:defRPr sz="4500"/>
            </a:lvl1pPr>
          </a:lstStyle>
          <a:p>
            <a:pPr lvl="0"/>
            <a:r>
              <a:rPr lang="en-US" noProof="0" smtClean="0"/>
              <a:t>Titelmasterformat durch Klicken bearbeiten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6725" y="1935163"/>
            <a:ext cx="8205788" cy="3375025"/>
          </a:xfrm>
        </p:spPr>
        <p:txBody>
          <a:bodyPr/>
          <a:lstStyle>
            <a:lvl1pPr>
              <a:lnSpc>
                <a:spcPct val="100000"/>
              </a:lnSpc>
              <a:spcAft>
                <a:spcPct val="0"/>
              </a:spcAft>
              <a:defRPr sz="1500"/>
            </a:lvl1pPr>
          </a:lstStyle>
          <a:p>
            <a:pPr lvl="0"/>
            <a:r>
              <a:rPr lang="en-US" noProof="0" smtClean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5646369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E0C95-CAD6-47F5-94E4-AD450265162D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0B10D-6A12-44A8-8D3C-8F7241870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3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6E539-CC58-4589-82B8-47D6EFD746A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51BE-5DE1-4EFA-B22B-49E11ABAD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91399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98A9D-C8EA-46F1-9407-741DC4D56C6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D163C-EAE3-4C76-B35F-2885A91CC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347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95288" y="1420813"/>
            <a:ext cx="40973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5025" y="1420813"/>
            <a:ext cx="4098925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D7F9A-72C6-4352-8A27-731704C7A44A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BDB2C-803F-4069-9272-CA1D2DAE9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018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5919F-487C-43C9-BCE6-95B4C119782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0FD83-6150-4408-9ED6-0B1734E89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3684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7555B-6022-4C86-A3B4-57AFE0A54D7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64A1B-35B1-45CE-AC94-1B2417448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482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6ADFF-080A-4FFF-8B38-084C3F8FC2D0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F51A-4DAB-478A-9646-271F2C60D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85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CE9C1-6BAA-4204-BA90-AA5864430416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AF50D-477E-4BF0-88B9-5989FFE13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849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DEB3F-EA68-472D-9399-4C63FCDA527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AAA0C-7CC7-4C48-A41F-8C36E40FB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6477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F9A08-0FFD-439D-880E-58794AFA3CA0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75CB-58B0-4022-AF24-37E82231F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0092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57975" y="366713"/>
            <a:ext cx="2085975" cy="6024562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5288" y="366713"/>
            <a:ext cx="6110287" cy="6024562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7D3DB-CC28-4C34-80AA-6864334D633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184C7-13BA-49FE-AC27-DBEDD229B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777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F8444-0242-462A-AC2E-E165C809B03C}" type="datetimeFigureOut">
              <a:rPr lang="en-US"/>
              <a:pPr>
                <a:defRPr/>
              </a:pPr>
              <a:t>1/17/2013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93578-879A-4D8C-8495-ED9562F131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5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2EAA1-1024-48C2-A784-7F66A2E5820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BB43-05DB-423A-9710-F55A7B20F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5940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93509"/>
            <a:ext cx="2133600" cy="32857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EAF79-0BEE-4613-B510-574086B44E6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3509"/>
            <a:ext cx="2895600" cy="32857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3509"/>
            <a:ext cx="2133600" cy="32857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7450A-2CBA-4A23-B153-8AF144665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03997"/>
      </p:ext>
    </p:extLst>
  </p:cSld>
  <p:clrMapOvr>
    <a:masterClrMapping/>
  </p:clrMapOvr>
  <p:hf hd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30385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1067A-44D7-480E-A0B0-188CB3158AA9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30385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303856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44DC1-44A3-43A8-A41A-540FDF2881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138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598BD-5911-4F7B-86FA-75ADF9E74DD3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30708-ADAD-423B-8F82-874A1FE56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4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2AD5B-4E91-4AF9-9F27-4A65A8CAA6F8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110D9-6F5E-4815-91F4-00A4205F7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5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6.jpe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66713"/>
            <a:ext cx="83486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20813"/>
            <a:ext cx="8348662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34013" y="6548438"/>
            <a:ext cx="766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CorpoS" pitchFamily="2" charset="0"/>
              </a:defRPr>
            </a:lvl1pPr>
          </a:lstStyle>
          <a:p>
            <a:pPr>
              <a:defRPr/>
            </a:pPr>
            <a:fld id="{DCEC1E9C-B146-46FB-BC3E-EF2C47A7B6ED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48438"/>
            <a:ext cx="48942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CorpoS" pitchFamily="2" charset="0"/>
              </a:defRPr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" y="6548438"/>
            <a:ext cx="2524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CorpoS" pitchFamily="2" charset="0"/>
              </a:defRPr>
            </a:lvl1pPr>
          </a:lstStyle>
          <a:p>
            <a:pPr>
              <a:defRPr/>
            </a:pPr>
            <a:fld id="{9F4003BD-54BC-4AD2-BCF0-7A8B6F730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395288" y="6551613"/>
            <a:ext cx="83486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14" descr="WortMArke_1200dpi_0,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650038"/>
            <a:ext cx="93821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3525" indent="-261938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buFont typeface="CorpoS" pitchFamily="2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38163" indent="-268288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3pPr>
      <a:lvl4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4pPr>
      <a:lvl5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5pPr>
      <a:lvl6pPr marL="2960688" indent="-85725" algn="l" rtl="0" fontAlgn="base">
        <a:lnSpc>
          <a:spcPts val="2200"/>
        </a:lnSpc>
        <a:spcBef>
          <a:spcPct val="0"/>
        </a:spcBef>
        <a:spcAft>
          <a:spcPct val="5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3417888" indent="-85725" algn="l" rtl="0" fontAlgn="base">
        <a:lnSpc>
          <a:spcPts val="2200"/>
        </a:lnSpc>
        <a:spcBef>
          <a:spcPct val="0"/>
        </a:spcBef>
        <a:spcAft>
          <a:spcPct val="5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875088" indent="-85725" algn="l" rtl="0" fontAlgn="base">
        <a:lnSpc>
          <a:spcPts val="2200"/>
        </a:lnSpc>
        <a:spcBef>
          <a:spcPct val="0"/>
        </a:spcBef>
        <a:spcAft>
          <a:spcPct val="5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4332288" indent="-85725" algn="l" rtl="0" fontAlgn="base">
        <a:lnSpc>
          <a:spcPts val="2200"/>
        </a:lnSpc>
        <a:spcBef>
          <a:spcPct val="0"/>
        </a:spcBef>
        <a:spcAft>
          <a:spcPct val="50000"/>
        </a:spcAft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66713"/>
            <a:ext cx="83486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20813"/>
            <a:ext cx="8348662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34013" y="6548438"/>
            <a:ext cx="766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E078CC02-FCE5-41E3-A274-485E780E0692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48438"/>
            <a:ext cx="48942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" y="6548438"/>
            <a:ext cx="2524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19CE5DF3-514A-4939-A713-F4BC81965C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395288" y="6551613"/>
            <a:ext cx="83486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9" descr="02_MB_Powerpoint_Stempel_Draft_1011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71438"/>
            <a:ext cx="187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WortMArke_1200dpi_0,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650038"/>
            <a:ext cx="93821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3525" indent="-261938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buFont typeface="CorpoS" pitchFamily="2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38163" indent="-268288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3pPr>
      <a:lvl4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4pPr>
      <a:lvl5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5pPr>
      <a:lvl6pPr marL="9969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6pPr>
      <a:lvl7pPr marL="14541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7pPr>
      <a:lvl8pPr marL="19113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8pPr>
      <a:lvl9pPr marL="23685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66713"/>
            <a:ext cx="83486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20813"/>
            <a:ext cx="8348662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34013" y="6548438"/>
            <a:ext cx="766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A8DDDDAB-6C17-41AC-81C6-B218DD52E6CD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48438"/>
            <a:ext cx="48942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" y="6548438"/>
            <a:ext cx="2524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4119FE3B-D000-4163-A056-149CA7559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395288" y="6551613"/>
            <a:ext cx="83486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11" descr="WortMArke_1200dpi_0,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650038"/>
            <a:ext cx="93821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2" descr="05_MB_Powerpoint_Stempel_Confidential_2411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71438"/>
            <a:ext cx="187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3525" indent="-261938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buFont typeface="CorpoS" pitchFamily="2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38163" indent="-268288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3pPr>
      <a:lvl4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4pPr>
      <a:lvl5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5pPr>
      <a:lvl6pPr marL="9969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6pPr>
      <a:lvl7pPr marL="14541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7pPr>
      <a:lvl8pPr marL="19113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8pPr>
      <a:lvl9pPr marL="23685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66713"/>
            <a:ext cx="83486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20813"/>
            <a:ext cx="8348662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34013" y="6548438"/>
            <a:ext cx="766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5092F5E7-D4FB-4D4D-BDE9-D3F8F0BEE72B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48438"/>
            <a:ext cx="48942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" y="6548438"/>
            <a:ext cx="2524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FF7C82EA-3226-4078-86C0-469E5E234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395288" y="6551613"/>
            <a:ext cx="83486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1" descr="WortMArke_1200dpi_0,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650038"/>
            <a:ext cx="93821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03_MB_Powerpoint_Stempel_Secret_1011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71438"/>
            <a:ext cx="187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7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3525" indent="-261938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buFont typeface="CorpoS" pitchFamily="2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38163" indent="-268288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3pPr>
      <a:lvl4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4pPr>
      <a:lvl5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5pPr>
      <a:lvl6pPr marL="9969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6pPr>
      <a:lvl7pPr marL="14541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7pPr>
      <a:lvl8pPr marL="19113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8pPr>
      <a:lvl9pPr marL="23685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66713"/>
            <a:ext cx="83486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20813"/>
            <a:ext cx="8348662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34013" y="6548438"/>
            <a:ext cx="766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75C413B3-BEB3-43D1-88C8-1BB5EEAAD7FD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48438"/>
            <a:ext cx="48942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" y="6548438"/>
            <a:ext cx="2524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A7EC9B4B-22F8-410A-8F74-DF3829A29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395288" y="6551613"/>
            <a:ext cx="83486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9" descr="02_MB_Powerpoint_Stempel_Draft_1011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71438"/>
            <a:ext cx="187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2" descr="WortMArke_1200dpi_0,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650038"/>
            <a:ext cx="93821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4" descr="05_MB_Powerpoint_Stempel_Confidential_2411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71438"/>
            <a:ext cx="187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3525" indent="-261938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buFont typeface="CorpoS" pitchFamily="2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38163" indent="-268288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3pPr>
      <a:lvl4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4pPr>
      <a:lvl5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5pPr>
      <a:lvl6pPr marL="9969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6pPr>
      <a:lvl7pPr marL="14541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7pPr>
      <a:lvl8pPr marL="19113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8pPr>
      <a:lvl9pPr marL="23685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366713"/>
            <a:ext cx="8348662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Titelmasterformat durch Klicken bearbeiten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20813"/>
            <a:ext cx="8348662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Textmasterformate durch Klicken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34013" y="6548438"/>
            <a:ext cx="7667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20C25651-B612-4552-901D-F2CC8C375A22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548438"/>
            <a:ext cx="489426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>
              <a:defRPr sz="9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Proposal for automatic door locking | Rossow | 17.04.2012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725" y="6548438"/>
            <a:ext cx="252413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latin typeface="+mn-lt"/>
              </a:defRPr>
            </a:lvl1pPr>
          </a:lstStyle>
          <a:p>
            <a:pPr>
              <a:defRPr/>
            </a:pPr>
            <a:fld id="{128399A3-4D3D-4F2D-8550-D6CD5D839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395288" y="6551613"/>
            <a:ext cx="834866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9" descr="02_MB_Powerpoint_Stempel_Draft_1011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725" y="71438"/>
            <a:ext cx="187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12" descr="WortMArke_1200dpi_0,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913" y="6650038"/>
            <a:ext cx="938212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3" descr="03_MB_Powerpoint_Stempel_Secret_1011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763" y="71438"/>
            <a:ext cx="187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orpoA" pitchFamily="2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63525" indent="-261938" algn="l" rtl="0" eaLnBrk="0" fontAlgn="base" hangingPunct="0">
        <a:lnSpc>
          <a:spcPts val="2600"/>
        </a:lnSpc>
        <a:spcBef>
          <a:spcPct val="0"/>
        </a:spcBef>
        <a:spcAft>
          <a:spcPts val="1000"/>
        </a:spcAft>
        <a:buFont typeface="CorpoS" pitchFamily="2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538163" indent="-268288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3pPr>
      <a:lvl4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4pPr>
      <a:lvl5pPr marL="539750" indent="-269875" algn="l" rtl="0" eaLnBrk="0" fontAlgn="base" hangingPunct="0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5pPr>
      <a:lvl6pPr marL="9969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6pPr>
      <a:lvl7pPr marL="14541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7pPr>
      <a:lvl8pPr marL="19113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8pPr>
      <a:lvl9pPr marL="2368550" indent="-269875" algn="l" rtl="0" fontAlgn="base">
        <a:lnSpc>
          <a:spcPts val="2000"/>
        </a:lnSpc>
        <a:spcBef>
          <a:spcPct val="0"/>
        </a:spcBef>
        <a:spcAft>
          <a:spcPct val="50000"/>
        </a:spcAft>
        <a:buChar char="-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 style du titre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smtClean="0"/>
              <a:t>Cliquez pour modifier les styles du texte du masque</a:t>
            </a:r>
          </a:p>
          <a:p>
            <a:pPr lvl="1"/>
            <a:r>
              <a:rPr lang="fr-FR" altLang="ja-JP" smtClean="0"/>
              <a:t>Deuxième niveau</a:t>
            </a:r>
          </a:p>
          <a:p>
            <a:pPr lvl="2"/>
            <a:r>
              <a:rPr lang="fr-FR" altLang="ja-JP" smtClean="0"/>
              <a:t>Troisième niveau</a:t>
            </a:r>
          </a:p>
          <a:p>
            <a:pPr lvl="3"/>
            <a:r>
              <a:rPr lang="fr-FR" altLang="ja-JP" smtClean="0"/>
              <a:t>Quatrième niveau</a:t>
            </a:r>
          </a:p>
          <a:p>
            <a:pPr lvl="4"/>
            <a:r>
              <a:rPr lang="fr-FR" altLang="ja-JP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3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56C96FC3-75C6-453D-9E52-B5296BF49AC1}" type="datetime1">
              <a:rPr lang="en-US"/>
              <a:pPr>
                <a:defRPr/>
              </a:pPr>
              <a:t>1/17/2013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3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3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pPr>
              <a:defRPr/>
            </a:pPr>
            <a:fld id="{8EDB5A9F-481D-4E28-AF86-3AA7C604C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175" name="Picture 8" descr="nouveau logo OIC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913"/>
            <a:ext cx="11525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65" r:id="rId2"/>
    <p:sldLayoutId id="2147484066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533400" indent="-5334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tabLst>
          <a:tab pos="533400" algn="l"/>
        </a:tabLs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01700" indent="-3683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tabLst>
          <a:tab pos="901700" algn="l"/>
        </a:tabLst>
        <a:defRPr sz="2800">
          <a:solidFill>
            <a:schemeClr val="tx1"/>
          </a:solidFill>
          <a:latin typeface="+mn-lt"/>
        </a:defRPr>
      </a:lvl2pPr>
      <a:lvl3pPr marL="1346200" indent="-355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GB" noProof="0" dirty="0" smtClean="0"/>
              <a:t>Dual-fuel engines and vehicles</a:t>
            </a:r>
            <a:br>
              <a:rPr lang="en-GB" noProof="0" dirty="0" smtClean="0"/>
            </a:br>
            <a:r>
              <a:rPr lang="en-GB" noProof="0" dirty="0" smtClean="0"/>
              <a:t>Rules for retrofitting Diesel engines</a:t>
            </a:r>
            <a:br>
              <a:rPr lang="en-GB" noProof="0" dirty="0" smtClean="0"/>
            </a:br>
            <a:endParaRPr lang="en-GB" noProof="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 smtClean="0"/>
              <a:t>GRPE65 </a:t>
            </a:r>
          </a:p>
          <a:p>
            <a:r>
              <a:rPr lang="en-GB" noProof="0" dirty="0" smtClean="0"/>
              <a:t>Geneva 17 January 2013</a:t>
            </a:r>
            <a:endParaRPr lang="en-GB" noProof="0" dirty="0"/>
          </a:p>
        </p:txBody>
      </p:sp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5628120" y="188829"/>
            <a:ext cx="3362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Informal document No.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GRPE-65-36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(65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GRPE, 15 - 18 January 2012, agenda item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8)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feld 39"/>
          <p:cNvSpPr txBox="1">
            <a:spLocks noChangeArrowheads="1"/>
          </p:cNvSpPr>
          <p:nvPr/>
        </p:nvSpPr>
        <p:spPr bwMode="auto">
          <a:xfrm>
            <a:off x="1371600" y="141998"/>
            <a:ext cx="2819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Transmitted by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OICA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3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>
            <a:normAutofit/>
          </a:bodyPr>
          <a:lstStyle/>
          <a:p>
            <a:r>
              <a:rPr lang="en-GB" sz="3100" noProof="0" dirty="0" smtClean="0">
                <a:solidFill>
                  <a:srgbClr val="0000FF"/>
                </a:solidFill>
              </a:rPr>
              <a:t>Manufacturing dual-fuel engines</a:t>
            </a:r>
            <a:r>
              <a:rPr lang="en-GB" noProof="0" dirty="0" smtClean="0"/>
              <a:t/>
            </a:r>
            <a:br>
              <a:rPr lang="en-GB" noProof="0" dirty="0" smtClean="0"/>
            </a:br>
            <a:r>
              <a:rPr lang="en-GB" sz="2800" noProof="0" dirty="0" smtClean="0"/>
              <a:t>background</a:t>
            </a:r>
            <a:endParaRPr lang="en-GB" sz="28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noProof="0" dirty="0" smtClean="0"/>
              <a:t>Currently most dual-fuel engines are a result of modifying already type-approved Diesel engines.</a:t>
            </a:r>
          </a:p>
          <a:p>
            <a:pPr lvl="1"/>
            <a:r>
              <a:rPr lang="en-GB" dirty="0"/>
              <a:t>Dual-fuel retrofit is simply a particular retrofit case</a:t>
            </a:r>
            <a:endParaRPr lang="en-GB" noProof="0" dirty="0" smtClean="0"/>
          </a:p>
          <a:p>
            <a:pPr lvl="1"/>
            <a:r>
              <a:rPr lang="en-GB" dirty="0" smtClean="0"/>
              <a:t>Other common retrofit operations are: </a:t>
            </a:r>
          </a:p>
          <a:p>
            <a:pPr lvl="2"/>
            <a:r>
              <a:rPr lang="en-GB" dirty="0" smtClean="0"/>
              <a:t>Installing after-treatment systems (see the future REC regulation)</a:t>
            </a:r>
          </a:p>
          <a:p>
            <a:pPr lvl="2"/>
            <a:r>
              <a:rPr lang="en-GB" dirty="0" smtClean="0"/>
              <a:t>Installing kits (including downgrading kits).</a:t>
            </a:r>
          </a:p>
          <a:p>
            <a:pPr lvl="2"/>
            <a:r>
              <a:rPr lang="en-GB" dirty="0" smtClean="0"/>
              <a:t>Tuning the engine.</a:t>
            </a:r>
          </a:p>
          <a:p>
            <a:endParaRPr lang="en-GB" noProof="0" dirty="0" smtClean="0"/>
          </a:p>
          <a:p>
            <a:r>
              <a:rPr lang="en-GB" noProof="0" dirty="0" smtClean="0"/>
              <a:t>To avoid uncontrolled precedents, there is a need for setting basic retrofit rules instead of multiplying non-consistent individual specific requirements:</a:t>
            </a:r>
          </a:p>
          <a:p>
            <a:pPr lvl="1"/>
            <a:r>
              <a:rPr lang="en-GB" noProof="0" dirty="0" smtClean="0"/>
              <a:t>REC rules </a:t>
            </a:r>
            <a:r>
              <a:rPr lang="en-GB" dirty="0" smtClean="0"/>
              <a:t>should </a:t>
            </a:r>
            <a:r>
              <a:rPr lang="en-GB" noProof="0" dirty="0" smtClean="0"/>
              <a:t>be considered as a basis</a:t>
            </a:r>
          </a:p>
          <a:p>
            <a:pPr lvl="1"/>
            <a:r>
              <a:rPr lang="en-GB" noProof="0" dirty="0" smtClean="0"/>
              <a:t>Only what is dual-fuel fuel specific should be addressed by GFV/HDDF.</a:t>
            </a:r>
          </a:p>
          <a:p>
            <a:pPr lvl="1"/>
            <a:endParaRPr lang="en-GB" noProof="0" dirty="0"/>
          </a:p>
          <a:p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GRPE 65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33F-7C22-4BE1-A693-D510CC65C44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72" y="260648"/>
            <a:ext cx="7772400" cy="720080"/>
          </a:xfrm>
        </p:spPr>
        <p:txBody>
          <a:bodyPr wrap="square">
            <a:noAutofit/>
          </a:bodyPr>
          <a:lstStyle/>
          <a:p>
            <a:r>
              <a:rPr lang="en-GB" sz="2400" noProof="0" dirty="0">
                <a:solidFill>
                  <a:srgbClr val="0000FF"/>
                </a:solidFill>
              </a:rPr>
              <a:t>Certifying retrofitted dual-fuel (diesel-methane) engines</a:t>
            </a:r>
            <a:br>
              <a:rPr lang="en-GB" sz="2400" noProof="0" dirty="0">
                <a:solidFill>
                  <a:srgbClr val="0000FF"/>
                </a:solidFill>
              </a:rPr>
            </a:br>
            <a:r>
              <a:rPr lang="en-GB" sz="2400" noProof="0" dirty="0">
                <a:solidFill>
                  <a:schemeClr val="tx1"/>
                </a:solidFill>
              </a:rPr>
              <a:t>Possible procedures</a:t>
            </a:r>
            <a:endParaRPr lang="en-GB" sz="2400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GRPE 65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33F-7C22-4BE1-A693-D510CC65C44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876659"/>
              </p:ext>
            </p:extLst>
          </p:nvPr>
        </p:nvGraphicFramePr>
        <p:xfrm>
          <a:off x="251791" y="1257281"/>
          <a:ext cx="8568681" cy="5029200"/>
        </p:xfrm>
        <a:graphic>
          <a:graphicData uri="http://schemas.openxmlformats.org/drawingml/2006/table">
            <a:tbl>
              <a:tblPr/>
              <a:tblGrid>
                <a:gridCol w="889736"/>
                <a:gridCol w="3628439"/>
                <a:gridCol w="4050506"/>
              </a:tblGrid>
              <a:tr h="356947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PROs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CONs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46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REC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Very solid retrofit principles.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Applicable to HDVs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Dedicated solely to Emission Control Devices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3092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R115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Existing regulation.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Dedicated to gas retrofit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No possibility to set general (not gas-specific) retrofit principles. 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Not applicable to HDVs without substantial modifications (e.g. to address solely vehicle retrofit).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Risks of generating several inconsistencies with the todays LDV requirements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5499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New</a:t>
                      </a:r>
                    </a:p>
                    <a:p>
                      <a:pPr algn="ctr"/>
                      <a:r>
                        <a:rPr lang="fr-FR" dirty="0" smtClean="0"/>
                        <a:t>reg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full freedom on the content and structure.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May not be limited to gas retrofit.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GB" dirty="0" smtClean="0"/>
                        <a:t>Introduce consistency (R83+R115 vs R49+REC+Rxx)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dirty="0" smtClean="0"/>
                        <a:t>Administrative constraints (new Regulation)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7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8072" y="260648"/>
            <a:ext cx="7772400" cy="1152128"/>
          </a:xfrm>
        </p:spPr>
        <p:txBody>
          <a:bodyPr wrap="square">
            <a:noAutofit/>
          </a:bodyPr>
          <a:lstStyle/>
          <a:p>
            <a:r>
              <a:rPr lang="en-GB" sz="2400" noProof="0" dirty="0">
                <a:solidFill>
                  <a:srgbClr val="0000FF"/>
                </a:solidFill>
              </a:rPr>
              <a:t>Certifying retrofitted dual-fuel (diesel-methane) engines</a:t>
            </a:r>
            <a:br>
              <a:rPr lang="en-GB" sz="2400" noProof="0" dirty="0">
                <a:solidFill>
                  <a:srgbClr val="0000FF"/>
                </a:solidFill>
              </a:rPr>
            </a:br>
            <a:r>
              <a:rPr lang="en-GB" sz="2400" noProof="0" dirty="0">
                <a:solidFill>
                  <a:schemeClr val="tx1"/>
                </a:solidFill>
              </a:rPr>
              <a:t>summary of the </a:t>
            </a:r>
            <a:r>
              <a:rPr lang="en-GB" sz="2400" noProof="0" dirty="0" smtClean="0">
                <a:solidFill>
                  <a:schemeClr val="tx1"/>
                </a:solidFill>
              </a:rPr>
              <a:t>OICA position</a:t>
            </a:r>
            <a:endParaRPr lang="en-GB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204864"/>
            <a:ext cx="7918648" cy="3672408"/>
          </a:xfrm>
        </p:spPr>
        <p:txBody>
          <a:bodyPr>
            <a:normAutofit fontScale="62500" lnSpcReduction="20000"/>
          </a:bodyPr>
          <a:lstStyle/>
          <a:p>
            <a:r>
              <a:rPr lang="en-GB" noProof="0" dirty="0" smtClean="0"/>
              <a:t>GRPE to first set clear general definitions and retrofit principles before starting any work on dual-fuel retrofit</a:t>
            </a:r>
          </a:p>
          <a:p>
            <a:pPr lvl="1"/>
            <a:r>
              <a:rPr lang="fr-FR" dirty="0" smtClean="0"/>
              <a:t>GFV/HDDF to </a:t>
            </a:r>
            <a:r>
              <a:rPr lang="fr-FR" noProof="0" dirty="0" err="1" smtClean="0"/>
              <a:t>apply</a:t>
            </a:r>
            <a:r>
              <a:rPr lang="fr-FR" noProof="0" dirty="0" smtClean="0"/>
              <a:t> </a:t>
            </a:r>
            <a:r>
              <a:rPr lang="fr-FR" noProof="0" dirty="0" err="1" smtClean="0"/>
              <a:t>them</a:t>
            </a:r>
            <a:r>
              <a:rPr lang="fr-FR" noProof="0" dirty="0" smtClean="0"/>
              <a:t> to dual-fuel </a:t>
            </a:r>
            <a:r>
              <a:rPr lang="fr-FR" noProof="0" dirty="0" err="1" smtClean="0"/>
              <a:t>retrofit</a:t>
            </a:r>
            <a:endParaRPr lang="fr-FR" noProof="0" dirty="0" smtClean="0"/>
          </a:p>
          <a:p>
            <a:pPr lvl="1"/>
            <a:endParaRPr lang="en-GB" noProof="0" dirty="0" smtClean="0"/>
          </a:p>
          <a:p>
            <a:r>
              <a:rPr lang="en-GB" noProof="0" dirty="0" smtClean="0"/>
              <a:t>Consider separately TA of an engine retrofit from TA of a vehicle retrofitted with an approved engine. (like in R49)</a:t>
            </a:r>
          </a:p>
          <a:p>
            <a:endParaRPr lang="en-GB" noProof="0" dirty="0" smtClean="0"/>
          </a:p>
          <a:p>
            <a:pPr marL="533400" lvl="1" indent="-533400">
              <a:buFont typeface="Wingdings" pitchFamily="2" charset="2"/>
              <a:buChar char="Ø"/>
              <a:tabLst>
                <a:tab pos="533400" algn="l"/>
              </a:tabLst>
            </a:pPr>
            <a:r>
              <a:rPr lang="en-GB" sz="3200" dirty="0">
                <a:ea typeface="+mn-ea"/>
                <a:cs typeface="+mn-cs"/>
              </a:rPr>
              <a:t>Ensure a fair competition among the possible manufacturing processes and do not generate loop holes (no relaxed route).</a:t>
            </a:r>
          </a:p>
          <a:p>
            <a:endParaRPr lang="en-GB" noProof="0" dirty="0" smtClean="0"/>
          </a:p>
          <a:p>
            <a:pPr marL="533400" lvl="1" indent="-533400">
              <a:buFont typeface="Wingdings" pitchFamily="2" charset="2"/>
              <a:buChar char="Ø"/>
              <a:tabLst>
                <a:tab pos="533400" algn="l"/>
              </a:tabLst>
            </a:pPr>
            <a:r>
              <a:rPr lang="en-GB" sz="3200" dirty="0">
                <a:ea typeface="+mn-ea"/>
                <a:cs typeface="+mn-cs"/>
              </a:rPr>
              <a:t>Prefer the development of a new Regulation for specifying Dual-Fuel </a:t>
            </a:r>
            <a:r>
              <a:rPr lang="en-GB" sz="3200">
                <a:ea typeface="+mn-ea"/>
                <a:cs typeface="+mn-cs"/>
              </a:rPr>
              <a:t>retrofit </a:t>
            </a:r>
            <a:r>
              <a:rPr lang="en-GB" sz="3200" smtClean="0">
                <a:ea typeface="+mn-ea"/>
                <a:cs typeface="+mn-cs"/>
              </a:rPr>
              <a:t>(likely </a:t>
            </a:r>
            <a:r>
              <a:rPr lang="en-GB" sz="3200" dirty="0">
                <a:ea typeface="+mn-ea"/>
                <a:cs typeface="+mn-cs"/>
              </a:rPr>
              <a:t>less time demanding, more consistent regarding the split HDV-LDV).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17/01/2013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GRPE 65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33F-7C22-4BE1-A693-D510CC65C4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4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B_presentation_slides_EN">
  <a:themeElements>
    <a:clrScheme name="MB 2011 1">
      <a:dk1>
        <a:srgbClr val="000000"/>
      </a:dk1>
      <a:lt1>
        <a:srgbClr val="FFFFFF"/>
      </a:lt1>
      <a:dk2>
        <a:srgbClr val="B6BBC1"/>
      </a:dk2>
      <a:lt2>
        <a:srgbClr val="EAEAEA"/>
      </a:lt2>
      <a:accent1>
        <a:srgbClr val="003366"/>
      </a:accent1>
      <a:accent2>
        <a:srgbClr val="00ADEF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9CD9"/>
      </a:accent6>
      <a:hlink>
        <a:srgbClr val="0082E6"/>
      </a:hlink>
      <a:folHlink>
        <a:srgbClr val="9F0002"/>
      </a:folHlink>
    </a:clrScheme>
    <a:fontScheme name="MB 2011">
      <a:majorFont>
        <a:latin typeface="CorpoA"/>
        <a:ea typeface=""/>
        <a:cs typeface="Arial"/>
      </a:majorFont>
      <a:minorFont>
        <a:latin typeface="CorpoS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B 2011 1">
        <a:dk1>
          <a:srgbClr val="000000"/>
        </a:dk1>
        <a:lt1>
          <a:srgbClr val="FFFFFF"/>
        </a:lt1>
        <a:dk2>
          <a:srgbClr val="B6BBC1"/>
        </a:dk2>
        <a:lt2>
          <a:srgbClr val="EAEAEA"/>
        </a:lt2>
        <a:accent1>
          <a:srgbClr val="003366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9CD9"/>
        </a:accent6>
        <a:hlink>
          <a:srgbClr val="0082E6"/>
        </a:hlink>
        <a:folHlink>
          <a:srgbClr val="9F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raft">
  <a:themeElements>
    <a:clrScheme name="Draft 1">
      <a:dk1>
        <a:srgbClr val="000000"/>
      </a:dk1>
      <a:lt1>
        <a:srgbClr val="FFFFFF"/>
      </a:lt1>
      <a:dk2>
        <a:srgbClr val="B6BBC1"/>
      </a:dk2>
      <a:lt2>
        <a:srgbClr val="EAEAEA"/>
      </a:lt2>
      <a:accent1>
        <a:srgbClr val="003366"/>
      </a:accent1>
      <a:accent2>
        <a:srgbClr val="00ADEF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9CD9"/>
      </a:accent6>
      <a:hlink>
        <a:srgbClr val="0082E6"/>
      </a:hlink>
      <a:folHlink>
        <a:srgbClr val="9F0002"/>
      </a:folHlink>
    </a:clrScheme>
    <a:fontScheme name="Draft">
      <a:majorFont>
        <a:latin typeface="CorpoA"/>
        <a:ea typeface=""/>
        <a:cs typeface="Arial"/>
      </a:majorFont>
      <a:minorFont>
        <a:latin typeface="Corpo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raft 1">
        <a:dk1>
          <a:srgbClr val="000000"/>
        </a:dk1>
        <a:lt1>
          <a:srgbClr val="FFFFFF"/>
        </a:lt1>
        <a:dk2>
          <a:srgbClr val="B6BBC1"/>
        </a:dk2>
        <a:lt2>
          <a:srgbClr val="EAEAEA"/>
        </a:lt2>
        <a:accent1>
          <a:srgbClr val="003366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9CD9"/>
        </a:accent6>
        <a:hlink>
          <a:srgbClr val="0082E6"/>
        </a:hlink>
        <a:folHlink>
          <a:srgbClr val="9F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fidential">
  <a:themeElements>
    <a:clrScheme name="Confidential 1">
      <a:dk1>
        <a:srgbClr val="000000"/>
      </a:dk1>
      <a:lt1>
        <a:srgbClr val="FFFFFF"/>
      </a:lt1>
      <a:dk2>
        <a:srgbClr val="B6BBC1"/>
      </a:dk2>
      <a:lt2>
        <a:srgbClr val="EAEAEA"/>
      </a:lt2>
      <a:accent1>
        <a:srgbClr val="003366"/>
      </a:accent1>
      <a:accent2>
        <a:srgbClr val="00ADEF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9CD9"/>
      </a:accent6>
      <a:hlink>
        <a:srgbClr val="0082E6"/>
      </a:hlink>
      <a:folHlink>
        <a:srgbClr val="9F0002"/>
      </a:folHlink>
    </a:clrScheme>
    <a:fontScheme name="Confidential">
      <a:majorFont>
        <a:latin typeface="CorpoA"/>
        <a:ea typeface=""/>
        <a:cs typeface="Arial"/>
      </a:majorFont>
      <a:minorFont>
        <a:latin typeface="Corpo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nfidential 1">
        <a:dk1>
          <a:srgbClr val="000000"/>
        </a:dk1>
        <a:lt1>
          <a:srgbClr val="FFFFFF"/>
        </a:lt1>
        <a:dk2>
          <a:srgbClr val="B6BBC1"/>
        </a:dk2>
        <a:lt2>
          <a:srgbClr val="EAEAEA"/>
        </a:lt2>
        <a:accent1>
          <a:srgbClr val="003366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9CD9"/>
        </a:accent6>
        <a:hlink>
          <a:srgbClr val="0082E6"/>
        </a:hlink>
        <a:folHlink>
          <a:srgbClr val="9F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ret">
  <a:themeElements>
    <a:clrScheme name="Secret 1">
      <a:dk1>
        <a:srgbClr val="000000"/>
      </a:dk1>
      <a:lt1>
        <a:srgbClr val="FFFFFF"/>
      </a:lt1>
      <a:dk2>
        <a:srgbClr val="B6BBC1"/>
      </a:dk2>
      <a:lt2>
        <a:srgbClr val="EAEAEA"/>
      </a:lt2>
      <a:accent1>
        <a:srgbClr val="003366"/>
      </a:accent1>
      <a:accent2>
        <a:srgbClr val="00ADEF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9CD9"/>
      </a:accent6>
      <a:hlink>
        <a:srgbClr val="0082E6"/>
      </a:hlink>
      <a:folHlink>
        <a:srgbClr val="9F0002"/>
      </a:folHlink>
    </a:clrScheme>
    <a:fontScheme name="Secret">
      <a:majorFont>
        <a:latin typeface="CorpoA"/>
        <a:ea typeface=""/>
        <a:cs typeface="Arial"/>
      </a:majorFont>
      <a:minorFont>
        <a:latin typeface="Corpo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ecret 1">
        <a:dk1>
          <a:srgbClr val="000000"/>
        </a:dk1>
        <a:lt1>
          <a:srgbClr val="FFFFFF"/>
        </a:lt1>
        <a:dk2>
          <a:srgbClr val="B6BBC1"/>
        </a:dk2>
        <a:lt2>
          <a:srgbClr val="EAEAEA"/>
        </a:lt2>
        <a:accent1>
          <a:srgbClr val="003366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9CD9"/>
        </a:accent6>
        <a:hlink>
          <a:srgbClr val="0082E6"/>
        </a:hlink>
        <a:folHlink>
          <a:srgbClr val="9F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raft + Confidential">
  <a:themeElements>
    <a:clrScheme name="Draft + Confidential 1">
      <a:dk1>
        <a:srgbClr val="000000"/>
      </a:dk1>
      <a:lt1>
        <a:srgbClr val="FFFFFF"/>
      </a:lt1>
      <a:dk2>
        <a:srgbClr val="B6BBC1"/>
      </a:dk2>
      <a:lt2>
        <a:srgbClr val="EAEAEA"/>
      </a:lt2>
      <a:accent1>
        <a:srgbClr val="003366"/>
      </a:accent1>
      <a:accent2>
        <a:srgbClr val="00ADEF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9CD9"/>
      </a:accent6>
      <a:hlink>
        <a:srgbClr val="0082E6"/>
      </a:hlink>
      <a:folHlink>
        <a:srgbClr val="9F0002"/>
      </a:folHlink>
    </a:clrScheme>
    <a:fontScheme name="Draft + Confidential">
      <a:majorFont>
        <a:latin typeface="CorpoA"/>
        <a:ea typeface=""/>
        <a:cs typeface="Arial"/>
      </a:majorFont>
      <a:minorFont>
        <a:latin typeface="Corpo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raft + Confidential 1">
        <a:dk1>
          <a:srgbClr val="000000"/>
        </a:dk1>
        <a:lt1>
          <a:srgbClr val="FFFFFF"/>
        </a:lt1>
        <a:dk2>
          <a:srgbClr val="B6BBC1"/>
        </a:dk2>
        <a:lt2>
          <a:srgbClr val="EAEAEA"/>
        </a:lt2>
        <a:accent1>
          <a:srgbClr val="003366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9CD9"/>
        </a:accent6>
        <a:hlink>
          <a:srgbClr val="0082E6"/>
        </a:hlink>
        <a:folHlink>
          <a:srgbClr val="9F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raft + Secret">
  <a:themeElements>
    <a:clrScheme name="Draft + Secret 1">
      <a:dk1>
        <a:srgbClr val="000000"/>
      </a:dk1>
      <a:lt1>
        <a:srgbClr val="FFFFFF"/>
      </a:lt1>
      <a:dk2>
        <a:srgbClr val="B6BBC1"/>
      </a:dk2>
      <a:lt2>
        <a:srgbClr val="EAEAEA"/>
      </a:lt2>
      <a:accent1>
        <a:srgbClr val="003366"/>
      </a:accent1>
      <a:accent2>
        <a:srgbClr val="00ADEF"/>
      </a:accent2>
      <a:accent3>
        <a:srgbClr val="FFFFFF"/>
      </a:accent3>
      <a:accent4>
        <a:srgbClr val="000000"/>
      </a:accent4>
      <a:accent5>
        <a:srgbClr val="AAADB8"/>
      </a:accent5>
      <a:accent6>
        <a:srgbClr val="009CD9"/>
      </a:accent6>
      <a:hlink>
        <a:srgbClr val="0082E6"/>
      </a:hlink>
      <a:folHlink>
        <a:srgbClr val="9F0002"/>
      </a:folHlink>
    </a:clrScheme>
    <a:fontScheme name="Draft + Secret">
      <a:majorFont>
        <a:latin typeface="CorpoA"/>
        <a:ea typeface=""/>
        <a:cs typeface="Arial"/>
      </a:majorFont>
      <a:minorFont>
        <a:latin typeface="Corpo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raft + Secret 1">
        <a:dk1>
          <a:srgbClr val="000000"/>
        </a:dk1>
        <a:lt1>
          <a:srgbClr val="FFFFFF"/>
        </a:lt1>
        <a:dk2>
          <a:srgbClr val="B6BBC1"/>
        </a:dk2>
        <a:lt2>
          <a:srgbClr val="EAEAEA"/>
        </a:lt2>
        <a:accent1>
          <a:srgbClr val="003366"/>
        </a:accent1>
        <a:accent2>
          <a:srgbClr val="00ADEF"/>
        </a:accent2>
        <a:accent3>
          <a:srgbClr val="FFFFFF"/>
        </a:accent3>
        <a:accent4>
          <a:srgbClr val="000000"/>
        </a:accent4>
        <a:accent5>
          <a:srgbClr val="AAADB8"/>
        </a:accent5>
        <a:accent6>
          <a:srgbClr val="009CD9"/>
        </a:accent6>
        <a:hlink>
          <a:srgbClr val="0082E6"/>
        </a:hlink>
        <a:folHlink>
          <a:srgbClr val="9F00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NEWOICA pale blue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MB_presentation_slides_EN</Template>
  <TotalTime>312</TotalTime>
  <Words>336</Words>
  <Application>Microsoft Office PowerPoint</Application>
  <PresentationFormat>On-screen Show (4:3)</PresentationFormat>
  <Paragraphs>54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MB_presentation_slides_EN</vt:lpstr>
      <vt:lpstr>Draft</vt:lpstr>
      <vt:lpstr>Confidential</vt:lpstr>
      <vt:lpstr>Secret</vt:lpstr>
      <vt:lpstr>Draft + Confidential</vt:lpstr>
      <vt:lpstr>Draft + Secret</vt:lpstr>
      <vt:lpstr>NEWOICA pale blue</vt:lpstr>
      <vt:lpstr>Dual-fuel engines and vehicles Rules for retrofitting Diesel engines </vt:lpstr>
      <vt:lpstr>Manufacturing dual-fuel engines background</vt:lpstr>
      <vt:lpstr>Certifying retrofitted dual-fuel (diesel-methane) engines Possible procedures</vt:lpstr>
      <vt:lpstr>Certifying retrofitted dual-fuel (diesel-methane) engines summary of the OICA position</vt:lpstr>
    </vt:vector>
  </TitlesOfParts>
  <Company>Daimler 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Rossow, Joerg (059)</dc:creator>
  <cp:lastModifiedBy>Pierpaolo Cazzola</cp:lastModifiedBy>
  <cp:revision>33</cp:revision>
  <cp:lastPrinted>2012-05-16T15:14:53Z</cp:lastPrinted>
  <dcterms:created xsi:type="dcterms:W3CDTF">2012-04-10T06:18:59Z</dcterms:created>
  <dcterms:modified xsi:type="dcterms:W3CDTF">2013-01-17T12:00:05Z</dcterms:modified>
</cp:coreProperties>
</file>