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68" r:id="rId4"/>
    <p:sldId id="277" r:id="rId5"/>
    <p:sldId id="272" r:id="rId6"/>
    <p:sldId id="273" r:id="rId7"/>
    <p:sldId id="274" r:id="rId8"/>
    <p:sldId id="276" r:id="rId9"/>
    <p:sldId id="27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11805-5634-477F-BC1C-946F236D829D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6CCC5-67EE-4891-980A-68DAEDD7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74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3737-54D0-4FC4-8FE4-36512F03DD67}" type="datetime1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64th GRPE              André Rijnders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0F09-079A-40B8-8D41-3D0A33798EE2}" type="datetime1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64th GRPE              André Rijnders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483E-1FB1-48C5-AD80-2B10F4A23642}" type="datetime1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64th GRPE              André Rijnders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017B-F753-4E5D-AB9B-D95C535D81F3}" type="datetime1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64th GRPE              André Rijnders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5D5-7849-44CB-BC29-96409056E3F2}" type="datetime1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64th GRPE              André Rijnders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3C82-BAC2-451E-9432-D0EE159A9705}" type="datetime1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64th GRPE              André Rijnders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16DC-728E-4D58-85F2-0D2AB80F9294}" type="datetime1">
              <a:rPr lang="en-US" smtClean="0"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64th GRPE              André Rijnders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48664-D84E-4F73-B343-4DE1092EAFED}" type="datetime1">
              <a:rPr lang="en-US" smtClean="0"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64th GRPE              André Rijnders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07C3-088C-4460-86D7-93C2CDFBCD8D}" type="datetime1">
              <a:rPr lang="en-US" smtClean="0"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64th GRPE              André Rijnders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C7C0C-6AA6-4AB2-8396-694E141C5912}" type="datetime1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64th GRPE              André Rijnders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2359-CA07-48F4-8831-EAC752754AF6}" type="datetime1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64th GRPE              André Rijnders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BDF35CC-E878-4C38-99E2-ADDCCB2434CB}" type="datetime1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MACTP status report 64th GRPE              André Rijnders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E629DAC-B7EF-431C-A885-3481C494F2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MacTP </a:t>
            </a:r>
            <a:br>
              <a:rPr lang="nl-NL" b="1" dirty="0" smtClean="0"/>
            </a:br>
            <a:r>
              <a:rPr lang="nl-NL" sz="2000" b="1" dirty="0" smtClean="0"/>
              <a:t>Mobile airconditioning test procedure</a:t>
            </a:r>
            <a:endParaRPr lang="en-US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Status report </a:t>
            </a:r>
          </a:p>
          <a:p>
            <a:endParaRPr lang="nl-NL" dirty="0"/>
          </a:p>
          <a:p>
            <a:r>
              <a:rPr lang="en-US" dirty="0" smtClean="0"/>
              <a:t>65th </a:t>
            </a:r>
            <a:r>
              <a:rPr lang="en-US" dirty="0"/>
              <a:t>GRPE </a:t>
            </a: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65th GRPE              André Rijnders</a:t>
            </a:r>
            <a:endParaRPr lang="en-US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1</a:t>
            </a:fld>
            <a:endParaRPr lang="en-US"/>
          </a:p>
        </p:txBody>
      </p:sp>
      <p:sp>
        <p:nvSpPr>
          <p:cNvPr id="10" name="Textfeld 12"/>
          <p:cNvSpPr txBox="1">
            <a:spLocks noChangeArrowheads="1"/>
          </p:cNvSpPr>
          <p:nvPr/>
        </p:nvSpPr>
        <p:spPr bwMode="auto">
          <a:xfrm>
            <a:off x="5436097" y="476672"/>
            <a:ext cx="3554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No.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GRPE-65-32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(65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GRPE, 15 - 18 January 2012, agenda item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3(b)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feld 39"/>
          <p:cNvSpPr txBox="1">
            <a:spLocks noChangeArrowheads="1"/>
          </p:cNvSpPr>
          <p:nvPr/>
        </p:nvSpPr>
        <p:spPr bwMode="auto">
          <a:xfrm>
            <a:off x="153553" y="476672"/>
            <a:ext cx="2819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Transmitted by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MACTP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39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7" y="332656"/>
            <a:ext cx="1954560" cy="903312"/>
          </a:xfrm>
        </p:spPr>
        <p:txBody>
          <a:bodyPr/>
          <a:lstStyle/>
          <a:p>
            <a:r>
              <a:rPr lang="nl-NL" dirty="0" smtClean="0"/>
              <a:t>MACTP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876800"/>
          </a:xfrm>
        </p:spPr>
        <p:txBody>
          <a:bodyPr>
            <a:normAutofit lnSpcReduction="10000"/>
          </a:bodyPr>
          <a:lstStyle/>
          <a:p>
            <a:pPr marL="274320" lvl="1" indent="0">
              <a:buNone/>
            </a:pPr>
            <a:r>
              <a:rPr lang="en-US" sz="2400" dirty="0"/>
              <a:t>Next steps for MACTP </a:t>
            </a:r>
          </a:p>
          <a:p>
            <a:pPr lvl="1"/>
            <a:r>
              <a:rPr lang="en-US" dirty="0" smtClean="0"/>
              <a:t>After the European test procedure is ready the </a:t>
            </a:r>
            <a:r>
              <a:rPr lang="en-US" dirty="0"/>
              <a:t>MAC-TP group would </a:t>
            </a:r>
            <a:r>
              <a:rPr lang="en-US" dirty="0" smtClean="0"/>
              <a:t>review the transposition </a:t>
            </a:r>
            <a:r>
              <a:rPr lang="en-US" dirty="0"/>
              <a:t>of </a:t>
            </a:r>
            <a:r>
              <a:rPr lang="en-US" dirty="0" smtClean="0"/>
              <a:t>this protocol as a voluntary </a:t>
            </a:r>
            <a:r>
              <a:rPr lang="en-US" dirty="0"/>
              <a:t>ECE test procedure in either ECE-R-101 or ECE-R-83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current mandate for the MAC-TP is for information sharing and to learn from each other prior to </a:t>
            </a:r>
            <a:r>
              <a:rPr lang="en-US" dirty="0" smtClean="0"/>
              <a:t>harmonization </a:t>
            </a:r>
            <a:r>
              <a:rPr lang="en-US" dirty="0"/>
              <a:t>activities</a:t>
            </a:r>
          </a:p>
          <a:p>
            <a:pPr lvl="1"/>
            <a:r>
              <a:rPr lang="en-US" dirty="0" smtClean="0"/>
              <a:t>Open for the future </a:t>
            </a:r>
            <a:r>
              <a:rPr lang="en-US" dirty="0"/>
              <a:t>could be to discuss a global </a:t>
            </a:r>
            <a:r>
              <a:rPr lang="en-US" dirty="0" smtClean="0"/>
              <a:t>harmonized </a:t>
            </a:r>
            <a:r>
              <a:rPr lang="en-US" dirty="0"/>
              <a:t>procedure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Next Meeting</a:t>
            </a:r>
          </a:p>
          <a:p>
            <a:pPr lvl="1"/>
            <a:r>
              <a:rPr lang="en-US" dirty="0" smtClean="0"/>
              <a:t>Because of room restrictions during the June 2013 GRPE session,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group </a:t>
            </a:r>
            <a:r>
              <a:rPr lang="en-US" dirty="0" smtClean="0"/>
              <a:t>will plan a next meeting when new information need to be shared or when the final European test procedure can be reviewed. </a:t>
            </a:r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65th GRPE              André Rijnders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Meetings MACTP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Tuesday </a:t>
            </a:r>
            <a:r>
              <a:rPr lang="en-US" dirty="0" smtClean="0"/>
              <a:t>15 January 2013 </a:t>
            </a:r>
            <a:r>
              <a:rPr lang="en-US" dirty="0"/>
              <a:t>at United Nations, Geneva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The Chairman, </a:t>
            </a:r>
            <a:r>
              <a:rPr lang="en-US" dirty="0" smtClean="0"/>
              <a:t>Mr. </a:t>
            </a:r>
            <a:r>
              <a:rPr lang="en-US" dirty="0"/>
              <a:t>Rijnders (NL) </a:t>
            </a:r>
            <a:endParaRPr lang="en-US" dirty="0" smtClean="0"/>
          </a:p>
          <a:p>
            <a:r>
              <a:rPr lang="en-US" dirty="0" smtClean="0"/>
              <a:t>Secretary Ms. </a:t>
            </a:r>
            <a:r>
              <a:rPr lang="en-US" dirty="0"/>
              <a:t>Hosier (OICA</a:t>
            </a:r>
            <a:r>
              <a:rPr lang="en-US" dirty="0" smtClean="0"/>
              <a:t>),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presentations will be available on the MACTP informal group website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All documents relating to the European project are available on the European Commission </a:t>
            </a:r>
            <a:r>
              <a:rPr lang="en-US" dirty="0" smtClean="0"/>
              <a:t>CIRCABC </a:t>
            </a:r>
            <a:r>
              <a:rPr lang="en-US" dirty="0"/>
              <a:t>website. </a:t>
            </a:r>
            <a:endParaRPr lang="en-US" dirty="0" smtClean="0"/>
          </a:p>
          <a:p>
            <a:pPr marL="274320" lvl="1" indent="0" algn="ctr">
              <a:buNone/>
            </a:pPr>
            <a:endParaRPr lang="en-US" sz="1700" dirty="0"/>
          </a:p>
          <a:p>
            <a:pPr marL="0" indent="0">
              <a:buNone/>
            </a:pPr>
            <a:endParaRPr lang="en-US" sz="17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65th GRPE              André Rijnders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4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 presentations </a:t>
            </a:r>
            <a:r>
              <a:rPr lang="en-US" dirty="0"/>
              <a:t>on </a:t>
            </a:r>
            <a:r>
              <a:rPr lang="en-US" dirty="0" smtClean="0"/>
              <a:t>the European developments on the MAC </a:t>
            </a:r>
            <a:r>
              <a:rPr lang="en-US" dirty="0"/>
              <a:t>efficiency </a:t>
            </a:r>
            <a:r>
              <a:rPr lang="en-US" dirty="0" smtClean="0"/>
              <a:t>program </a:t>
            </a:r>
          </a:p>
          <a:p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EU MAC Pilot program </a:t>
            </a:r>
            <a:r>
              <a:rPr lang="en-US" dirty="0"/>
              <a:t>(Consortium; TNO/TUG/LAT</a:t>
            </a:r>
            <a:r>
              <a:rPr lang="en-US" dirty="0" smtClean="0"/>
              <a:t>) (GRPE-IG-MACTP-05-02)</a:t>
            </a:r>
          </a:p>
          <a:p>
            <a:pPr marL="274320" lvl="1" indent="0">
              <a:buNone/>
            </a:pPr>
            <a:r>
              <a:rPr lang="nl-NL" dirty="0" smtClean="0"/>
              <a:t>Mr. Robin Vermeulen (TNO)</a:t>
            </a:r>
            <a:endParaRPr lang="en-US" dirty="0" smtClean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65th GRPE              André Rijnders</a:t>
            </a:r>
            <a:endParaRPr lang="en-US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3</a:t>
            </a:fld>
            <a:endParaRPr lang="en-US"/>
          </a:p>
        </p:txBody>
      </p:sp>
      <p:sp>
        <p:nvSpPr>
          <p:cNvPr id="4" name="Rechthoek 3"/>
          <p:cNvSpPr/>
          <p:nvPr/>
        </p:nvSpPr>
        <p:spPr>
          <a:xfrm>
            <a:off x="0" y="338753"/>
            <a:ext cx="19143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spc="-100" dirty="0" smtClean="0">
                <a:solidFill>
                  <a:srgbClr val="D2533C"/>
                </a:solidFill>
                <a:ea typeface="+mj-ea"/>
                <a:cs typeface="+mj-cs"/>
              </a:rPr>
              <a:t>MACTP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4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65th GRPE              André Rijnders</a:t>
            </a:r>
            <a:endParaRPr lang="en-US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4</a:t>
            </a:fld>
            <a:endParaRPr lang="en-US"/>
          </a:p>
        </p:txBody>
      </p:sp>
      <p:sp>
        <p:nvSpPr>
          <p:cNvPr id="4" name="Rechthoek 3"/>
          <p:cNvSpPr/>
          <p:nvPr/>
        </p:nvSpPr>
        <p:spPr>
          <a:xfrm>
            <a:off x="0" y="338753"/>
            <a:ext cx="19143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spc="-100" dirty="0" smtClean="0">
                <a:solidFill>
                  <a:srgbClr val="D2533C"/>
                </a:solidFill>
                <a:ea typeface="+mj-ea"/>
                <a:cs typeface="+mj-cs"/>
              </a:rPr>
              <a:t>MACTP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2" y="1243012"/>
            <a:ext cx="9123588" cy="5138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2483768" y="584974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92934"/>
                </a:solidFill>
              </a:rPr>
              <a:t>EU MAC Pilot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6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32656"/>
            <a:ext cx="1882552" cy="97532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MACTP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76800"/>
          </a:xfrm>
        </p:spPr>
        <p:txBody>
          <a:bodyPr/>
          <a:lstStyle/>
          <a:p>
            <a:pPr marL="274320" lvl="1" indent="0">
              <a:buNone/>
            </a:pPr>
            <a:r>
              <a:rPr lang="en-US" dirty="0" smtClean="0"/>
              <a:t>The 2 MAC efficiency two </a:t>
            </a:r>
            <a:r>
              <a:rPr lang="en-US" dirty="0"/>
              <a:t>test phases </a:t>
            </a:r>
            <a:r>
              <a:rPr lang="en-US" dirty="0" smtClean="0"/>
              <a:t>are completed:</a:t>
            </a: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A	Multi-lab </a:t>
            </a:r>
            <a:r>
              <a:rPr lang="en-US" dirty="0"/>
              <a:t>Pilot test </a:t>
            </a:r>
            <a:r>
              <a:rPr lang="en-US" dirty="0" smtClean="0"/>
              <a:t>phase-A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(improve </a:t>
            </a:r>
            <a:r>
              <a:rPr lang="en-US" dirty="0"/>
              <a:t>procedure and cover </a:t>
            </a:r>
            <a:r>
              <a:rPr lang="en-US" dirty="0" smtClean="0"/>
              <a:t>open issues</a:t>
            </a:r>
            <a:r>
              <a:rPr lang="en-US" dirty="0"/>
              <a:t>) ~ 11 </a:t>
            </a:r>
            <a:r>
              <a:rPr lang="en-US" dirty="0" smtClean="0"/>
              <a:t>labs</a:t>
            </a:r>
          </a:p>
          <a:p>
            <a:pPr marL="274320" lvl="1" indent="0">
              <a:buNone/>
            </a:pPr>
            <a:r>
              <a:rPr lang="en-US" dirty="0" smtClean="0"/>
              <a:t>B	Multi-lab </a:t>
            </a:r>
            <a:r>
              <a:rPr lang="en-US" dirty="0"/>
              <a:t>Round Robin test phase-B with “golden vehicle” </a:t>
            </a:r>
          </a:p>
          <a:p>
            <a:pPr marL="274320" lvl="1" indent="0">
              <a:buNone/>
            </a:pPr>
            <a:r>
              <a:rPr lang="en-US" dirty="0" smtClean="0"/>
              <a:t>	(</a:t>
            </a:r>
            <a:r>
              <a:rPr lang="en-US" dirty="0"/>
              <a:t>reproducibility, sensitivity and </a:t>
            </a:r>
            <a:r>
              <a:rPr lang="en-US" dirty="0" smtClean="0"/>
              <a:t>repeatability) 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b="1" dirty="0"/>
              <a:t>Current status</a:t>
            </a:r>
          </a:p>
          <a:p>
            <a:pPr marL="274320" lvl="1" indent="0">
              <a:buNone/>
            </a:pPr>
            <a:endParaRPr lang="en-US" b="1" dirty="0"/>
          </a:p>
          <a:p>
            <a:pPr marL="274320" lvl="1" indent="0">
              <a:buNone/>
            </a:pPr>
            <a:r>
              <a:rPr lang="en-US" dirty="0" smtClean="0"/>
              <a:t>-Data </a:t>
            </a:r>
            <a:r>
              <a:rPr lang="en-US" dirty="0"/>
              <a:t>review</a:t>
            </a:r>
          </a:p>
          <a:p>
            <a:pPr marL="274320" lvl="1" indent="0">
              <a:buNone/>
            </a:pPr>
            <a:r>
              <a:rPr lang="en-US" dirty="0" smtClean="0"/>
              <a:t>-Procedure </a:t>
            </a:r>
            <a:r>
              <a:rPr lang="en-US" dirty="0"/>
              <a:t>evaluation to final procedure</a:t>
            </a:r>
          </a:p>
          <a:p>
            <a:pPr marL="274320" lvl="1" indent="0">
              <a:buNone/>
            </a:pPr>
            <a:r>
              <a:rPr lang="en-US" dirty="0" smtClean="0"/>
              <a:t>-Write </a:t>
            </a:r>
            <a:r>
              <a:rPr lang="en-US" dirty="0"/>
              <a:t>technical annex to regulation </a:t>
            </a:r>
            <a:endParaRPr lang="nl-NL" dirty="0"/>
          </a:p>
          <a:p>
            <a:pPr marL="274320" lvl="1" indent="0">
              <a:buNone/>
            </a:pPr>
            <a:endParaRPr lang="nl-NL" dirty="0" smtClean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65th GRPE              André Rijnders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5</a:t>
            </a:fld>
            <a:endParaRPr lang="en-US"/>
          </a:p>
        </p:txBody>
      </p:sp>
      <p:sp>
        <p:nvSpPr>
          <p:cNvPr id="5" name="Rechthoek 4"/>
          <p:cNvSpPr/>
          <p:nvPr/>
        </p:nvSpPr>
        <p:spPr>
          <a:xfrm>
            <a:off x="2555776" y="476672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92934"/>
                </a:solidFill>
              </a:rPr>
              <a:t>EU MAC Pilot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2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079" y="404664"/>
            <a:ext cx="2026568" cy="903312"/>
          </a:xfrm>
        </p:spPr>
        <p:txBody>
          <a:bodyPr/>
          <a:lstStyle/>
          <a:p>
            <a:r>
              <a:rPr lang="nl-NL" dirty="0" smtClean="0"/>
              <a:t>MACTP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lvl="1" indent="0">
              <a:buNone/>
            </a:pPr>
            <a:r>
              <a:rPr lang="en-US" dirty="0" smtClean="0"/>
              <a:t>Mr. </a:t>
            </a:r>
            <a:r>
              <a:rPr lang="en-US" dirty="0" err="1" smtClean="0"/>
              <a:t>Vermeulen</a:t>
            </a:r>
            <a:r>
              <a:rPr lang="en-US" dirty="0" smtClean="0"/>
              <a:t> noted:</a:t>
            </a:r>
          </a:p>
          <a:p>
            <a:pPr marL="274320" lvl="1" indent="0">
              <a:buNone/>
            </a:pPr>
            <a:r>
              <a:rPr lang="en-US" dirty="0"/>
              <a:t>-Correction functions </a:t>
            </a:r>
            <a:r>
              <a:rPr lang="en-US" dirty="0" smtClean="0"/>
              <a:t>are introduced for </a:t>
            </a:r>
            <a:r>
              <a:rPr lang="en-US" dirty="0"/>
              <a:t>a range of variables to improve stability of the results or to minimize test </a:t>
            </a:r>
            <a:r>
              <a:rPr lang="en-US" dirty="0" smtClean="0"/>
              <a:t>burden (power, ambient conditions, cabin size, glazing and electric energy)</a:t>
            </a:r>
          </a:p>
          <a:p>
            <a:pPr marL="274320" lvl="1" indent="0">
              <a:buNone/>
            </a:pPr>
            <a:r>
              <a:rPr lang="nl-NL" dirty="0" smtClean="0"/>
              <a:t>-Idea of introduction of a </a:t>
            </a:r>
            <a:r>
              <a:rPr lang="en-US" dirty="0" smtClean="0"/>
              <a:t>feature </a:t>
            </a:r>
            <a:r>
              <a:rPr lang="en-US" dirty="0"/>
              <a:t>check </a:t>
            </a:r>
            <a:r>
              <a:rPr lang="nl-NL" dirty="0" smtClean="0"/>
              <a:t>(bonus) </a:t>
            </a:r>
            <a:r>
              <a:rPr lang="en-US" dirty="0" smtClean="0"/>
              <a:t>of </a:t>
            </a:r>
            <a:r>
              <a:rPr lang="en-US" dirty="0"/>
              <a:t>MAC deactivation below 18 </a:t>
            </a:r>
            <a:r>
              <a:rPr lang="en-US" dirty="0" smtClean="0"/>
              <a:t>ºC</a:t>
            </a:r>
          </a:p>
          <a:p>
            <a:pPr marL="274320" lvl="1" indent="0">
              <a:buNone/>
            </a:pPr>
            <a:endParaRPr lang="nl-NL" dirty="0" smtClean="0"/>
          </a:p>
          <a:p>
            <a:pPr marL="274320" lvl="1" indent="0">
              <a:buNone/>
            </a:pPr>
            <a:r>
              <a:rPr lang="nl-NL" dirty="0" err="1" smtClean="0"/>
              <a:t>Results</a:t>
            </a:r>
            <a:r>
              <a:rPr lang="nl-NL" dirty="0" smtClean="0"/>
              <a:t>:</a:t>
            </a:r>
          </a:p>
          <a:p>
            <a:pPr marL="274320" lvl="1" indent="0">
              <a:buNone/>
            </a:pPr>
            <a:r>
              <a:rPr lang="en-US" dirty="0" smtClean="0"/>
              <a:t>-	In </a:t>
            </a:r>
            <a:r>
              <a:rPr lang="en-US" dirty="0"/>
              <a:t>general the procedure is found to be </a:t>
            </a:r>
            <a:r>
              <a:rPr lang="en-US" dirty="0" smtClean="0"/>
              <a:t>robust (with correction 	functions)</a:t>
            </a: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-	Some </a:t>
            </a:r>
            <a:r>
              <a:rPr lang="en-US" dirty="0"/>
              <a:t>items are still open and need discussion or further </a:t>
            </a:r>
            <a:r>
              <a:rPr lang="en-US" dirty="0" smtClean="0"/>
              <a:t>	investigation</a:t>
            </a:r>
            <a:r>
              <a:rPr lang="en-US" dirty="0"/>
              <a:t>:</a:t>
            </a:r>
          </a:p>
          <a:p>
            <a:pPr marL="274320" lvl="1" indent="0">
              <a:buNone/>
            </a:pPr>
            <a:r>
              <a:rPr lang="en-US" dirty="0" smtClean="0"/>
              <a:t>		Reproducibility </a:t>
            </a:r>
            <a:r>
              <a:rPr lang="en-US" dirty="0"/>
              <a:t>(intra-lab variation) is not satisfying </a:t>
            </a:r>
            <a:r>
              <a:rPr lang="en-US" dirty="0" smtClean="0"/>
              <a:t>(10-		40%);  </a:t>
            </a:r>
            <a:r>
              <a:rPr lang="en-US" dirty="0"/>
              <a:t>solution is to </a:t>
            </a:r>
            <a:r>
              <a:rPr lang="en-US" dirty="0" smtClean="0"/>
              <a:t>increase the number </a:t>
            </a:r>
            <a:r>
              <a:rPr lang="en-US" dirty="0"/>
              <a:t>of tests to 3 </a:t>
            </a:r>
            <a:r>
              <a:rPr lang="en-US" dirty="0" smtClean="0"/>
              <a:t>		to </a:t>
            </a:r>
            <a:r>
              <a:rPr lang="en-US" dirty="0"/>
              <a:t>improve statistical </a:t>
            </a:r>
            <a:r>
              <a:rPr lang="en-US" dirty="0" smtClean="0"/>
              <a:t>variance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65th GRPE              André Rijnders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6</a:t>
            </a:fld>
            <a:endParaRPr lang="en-US"/>
          </a:p>
        </p:txBody>
      </p:sp>
      <p:sp>
        <p:nvSpPr>
          <p:cNvPr id="5" name="Rechthoek 4"/>
          <p:cNvSpPr/>
          <p:nvPr/>
        </p:nvSpPr>
        <p:spPr>
          <a:xfrm>
            <a:off x="2555776" y="476672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92934"/>
                </a:solidFill>
              </a:rPr>
              <a:t>EU MAC Pilot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703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32656"/>
            <a:ext cx="1882552" cy="97532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MACTP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/>
              <a:t>Next steps : </a:t>
            </a:r>
          </a:p>
          <a:p>
            <a:pPr lvl="1"/>
            <a:r>
              <a:rPr lang="en-US" dirty="0" smtClean="0"/>
              <a:t>Fine </a:t>
            </a:r>
            <a:r>
              <a:rPr lang="en-US" dirty="0"/>
              <a:t>tuning of the procedure </a:t>
            </a:r>
            <a:endParaRPr lang="en-US" dirty="0" smtClean="0"/>
          </a:p>
          <a:p>
            <a:pPr lvl="1"/>
            <a:r>
              <a:rPr lang="en-US" dirty="0" smtClean="0"/>
              <a:t>Analyses intra-lab variations </a:t>
            </a:r>
          </a:p>
          <a:p>
            <a:pPr lvl="1"/>
            <a:r>
              <a:rPr lang="en-US" dirty="0" smtClean="0"/>
              <a:t>Survey remaining </a:t>
            </a:r>
            <a:r>
              <a:rPr lang="en-US" dirty="0"/>
              <a:t>open </a:t>
            </a:r>
            <a:r>
              <a:rPr lang="en-US" dirty="0" smtClean="0"/>
              <a:t>issues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 smtClean="0"/>
              <a:t>Meetings </a:t>
            </a:r>
            <a:r>
              <a:rPr lang="en-US" dirty="0"/>
              <a:t>to develop and complete the technical annex, starting 29th of January 2013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65th GRPE              André Rijnders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7</a:t>
            </a:fld>
            <a:endParaRPr lang="en-US"/>
          </a:p>
        </p:txBody>
      </p:sp>
      <p:sp>
        <p:nvSpPr>
          <p:cNvPr id="5" name="Rechthoek 4"/>
          <p:cNvSpPr/>
          <p:nvPr/>
        </p:nvSpPr>
        <p:spPr>
          <a:xfrm>
            <a:off x="2555776" y="620688"/>
            <a:ext cx="3299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92934"/>
                </a:solidFill>
              </a:rPr>
              <a:t>EU MAC Pilot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6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32656"/>
            <a:ext cx="1979712" cy="936104"/>
          </a:xfrm>
        </p:spPr>
        <p:txBody>
          <a:bodyPr>
            <a:normAutofit/>
          </a:bodyPr>
          <a:lstStyle/>
          <a:p>
            <a:r>
              <a:rPr lang="nl-NL" dirty="0" smtClean="0"/>
              <a:t>MACTP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Information </a:t>
            </a:r>
            <a:r>
              <a:rPr lang="en-US" sz="2600" dirty="0"/>
              <a:t>from the regions</a:t>
            </a:r>
            <a:endParaRPr lang="en-US" sz="2600" dirty="0" smtClean="0"/>
          </a:p>
          <a:p>
            <a:endParaRPr lang="nl-NL" dirty="0"/>
          </a:p>
          <a:p>
            <a:r>
              <a:rPr lang="en-US" dirty="0" smtClean="0"/>
              <a:t>Japan</a:t>
            </a:r>
            <a:endParaRPr lang="en-US" dirty="0"/>
          </a:p>
          <a:p>
            <a:pPr lvl="1"/>
            <a:r>
              <a:rPr lang="en-US" dirty="0" smtClean="0"/>
              <a:t>Investigate </a:t>
            </a:r>
            <a:r>
              <a:rPr lang="en-US" dirty="0"/>
              <a:t>and </a:t>
            </a:r>
            <a:r>
              <a:rPr lang="en-US" dirty="0" smtClean="0"/>
              <a:t>develop </a:t>
            </a:r>
            <a:r>
              <a:rPr lang="en-US" dirty="0"/>
              <a:t>a MAC test procedure based on whole vehicle driving over a dynamic cycle. </a:t>
            </a:r>
            <a:endParaRPr lang="en-US" dirty="0" smtClean="0"/>
          </a:p>
          <a:p>
            <a:pPr lvl="1"/>
            <a:r>
              <a:rPr lang="en-US" dirty="0" smtClean="0"/>
              <a:t>Currently </a:t>
            </a:r>
            <a:r>
              <a:rPr lang="en-US" dirty="0"/>
              <a:t>they are testing manual a/c systems and including both stop-start vehicles and electric vehicles.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test phase concludes at the end of March 2014, after which they will start to define a dynamic driving test procedure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information </a:t>
            </a:r>
            <a:r>
              <a:rPr lang="en-US" dirty="0" smtClean="0"/>
              <a:t>at </a:t>
            </a:r>
            <a:r>
              <a:rPr lang="en-US" dirty="0"/>
              <a:t>a later date and noted that they are </a:t>
            </a:r>
            <a:r>
              <a:rPr lang="en-US" dirty="0" smtClean="0"/>
              <a:t>continually challenging </a:t>
            </a:r>
            <a:r>
              <a:rPr lang="en-US" dirty="0"/>
              <a:t>the reproducibility within their own testing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65th GRPE              André Rijnders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52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32656"/>
            <a:ext cx="1954560" cy="831304"/>
          </a:xfrm>
        </p:spPr>
        <p:txBody>
          <a:bodyPr/>
          <a:lstStyle/>
          <a:p>
            <a:r>
              <a:rPr lang="nl-NL" dirty="0" smtClean="0"/>
              <a:t>MACTP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en-US" dirty="0" smtClean="0"/>
              <a:t>Europe</a:t>
            </a:r>
            <a:endParaRPr lang="en-US" dirty="0"/>
          </a:p>
          <a:p>
            <a:pPr lvl="1"/>
            <a:r>
              <a:rPr lang="en-US" dirty="0" smtClean="0"/>
              <a:t>MAC procedure is a </a:t>
            </a:r>
            <a:r>
              <a:rPr lang="en-US" dirty="0"/>
              <a:t>part of the integrated approach. The original 120 g/km CO2 fleet target was adjusted to 130 g/km on the basis of certain </a:t>
            </a:r>
            <a:r>
              <a:rPr lang="en-US" dirty="0" smtClean="0"/>
              <a:t>other measures </a:t>
            </a:r>
            <a:r>
              <a:rPr lang="en-US" dirty="0"/>
              <a:t>such as TPMS (</a:t>
            </a:r>
            <a:r>
              <a:rPr lang="en-US" dirty="0" err="1"/>
              <a:t>tyre</a:t>
            </a:r>
            <a:r>
              <a:rPr lang="en-US" dirty="0"/>
              <a:t> pressure monitoring systems), GSI (gearshift indicators) biofuels, </a:t>
            </a:r>
            <a:r>
              <a:rPr lang="en-US" dirty="0" err="1"/>
              <a:t>tyre</a:t>
            </a:r>
            <a:r>
              <a:rPr lang="en-US" dirty="0"/>
              <a:t> rolling resistance </a:t>
            </a:r>
            <a:r>
              <a:rPr lang="en-US" dirty="0" smtClean="0"/>
              <a:t>and MAC efficiency. </a:t>
            </a:r>
          </a:p>
          <a:p>
            <a:pPr lvl="1"/>
            <a:r>
              <a:rPr lang="en-US" dirty="0" smtClean="0"/>
              <a:t>The MAC-TP (more complex than expected – some delay)</a:t>
            </a:r>
          </a:p>
          <a:p>
            <a:pPr lvl="1"/>
            <a:r>
              <a:rPr lang="en-US" dirty="0" smtClean="0"/>
              <a:t>DG-ENTR is responsibility </a:t>
            </a:r>
            <a:r>
              <a:rPr lang="en-US" dirty="0"/>
              <a:t>to develop a </a:t>
            </a:r>
            <a:r>
              <a:rPr lang="en-US" dirty="0" smtClean="0"/>
              <a:t>test procedure and DG Climate is responsibility </a:t>
            </a:r>
            <a:r>
              <a:rPr lang="en-US" dirty="0"/>
              <a:t>of how to use it in terms of </a:t>
            </a:r>
            <a:r>
              <a:rPr lang="en-US" dirty="0" smtClean="0"/>
              <a:t>labelling (information to the costumers/users)</a:t>
            </a:r>
          </a:p>
          <a:p>
            <a:pPr lvl="1"/>
            <a:r>
              <a:rPr lang="en-US" dirty="0" smtClean="0"/>
              <a:t>Initially proposal to make a specific </a:t>
            </a:r>
            <a:r>
              <a:rPr lang="en-US" dirty="0"/>
              <a:t>MAC efficiency </a:t>
            </a:r>
            <a:r>
              <a:rPr lang="en-US" dirty="0" smtClean="0"/>
              <a:t>legislation (no agreement-contradict to CO2 vehicle fleet average approach) </a:t>
            </a:r>
          </a:p>
          <a:p>
            <a:pPr lvl="1"/>
            <a:r>
              <a:rPr lang="en-US" dirty="0" smtClean="0"/>
              <a:t>After the MAC </a:t>
            </a:r>
            <a:r>
              <a:rPr lang="en-US" dirty="0"/>
              <a:t>test procedure in Europe is </a:t>
            </a:r>
            <a:r>
              <a:rPr lang="en-US" dirty="0" smtClean="0"/>
              <a:t>completed a decision will be made for a separate AC label or a combination with the existing vehicle CO2 emission label.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MACTP status report 65th GRPE              André Rijnders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9DAC-B7EF-431C-A885-3481C494F2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35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lderheid">
  <a:themeElements>
    <a:clrScheme name="Helderhei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lderhe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495</TotalTime>
  <Words>645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Helderheid</vt:lpstr>
      <vt:lpstr>MacTP  Mobile airconditioning test procedure</vt:lpstr>
      <vt:lpstr>Meetings MACTP</vt:lpstr>
      <vt:lpstr>PowerPoint Presentation</vt:lpstr>
      <vt:lpstr>PowerPoint Presentation</vt:lpstr>
      <vt:lpstr>MACTP</vt:lpstr>
      <vt:lpstr>MACTP</vt:lpstr>
      <vt:lpstr>MACTP</vt:lpstr>
      <vt:lpstr>MACTP</vt:lpstr>
      <vt:lpstr>MACTP</vt:lpstr>
      <vt:lpstr>MACTP</vt:lpstr>
    </vt:vector>
  </TitlesOfParts>
  <Company>RDW Voertuiginformatie en -toelating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MacTP  Mobile air-conditioning test procedure</dc:title>
  <dc:creator>rijnders</dc:creator>
  <cp:lastModifiedBy>Pierpaolo Cazzola</cp:lastModifiedBy>
  <cp:revision>50</cp:revision>
  <dcterms:created xsi:type="dcterms:W3CDTF">2012-01-18T23:39:26Z</dcterms:created>
  <dcterms:modified xsi:type="dcterms:W3CDTF">2013-01-17T11:53:00Z</dcterms:modified>
</cp:coreProperties>
</file>