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3" r:id="rId2"/>
    <p:sldId id="284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0" autoAdjust="0"/>
  </p:normalViewPr>
  <p:slideViewPr>
    <p:cSldViewPr>
      <p:cViewPr>
        <p:scale>
          <a:sx n="80" d="100"/>
          <a:sy n="80" d="100"/>
        </p:scale>
        <p:origin x="-996" y="-15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t>16/01/2013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ece.org/fileadmin/DAM/trans/doc/2013/wp29grpe/GRPE-65-28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498" y="1556792"/>
            <a:ext cx="9133014" cy="2088232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chemeClr val="tx1"/>
                </a:solidFill>
              </a:rPr>
              <a:t>General information and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updated agenda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28497" y="3789040"/>
            <a:ext cx="8658962" cy="194421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l"/>
            <a:r>
              <a:rPr lang="en-GB" dirty="0" smtClean="0">
                <a:solidFill>
                  <a:srgbClr val="002060"/>
                </a:solidFill>
              </a:rPr>
              <a:t>UNECE secretariat</a:t>
            </a:r>
          </a:p>
          <a:p>
            <a:pPr algn="l"/>
            <a:endParaRPr lang="en-GB" sz="1600" dirty="0" smtClean="0">
              <a:solidFill>
                <a:srgbClr val="002060"/>
              </a:solidFill>
            </a:endParaRPr>
          </a:p>
          <a:p>
            <a:pPr algn="l"/>
            <a:r>
              <a:rPr lang="en-GB" sz="2200" dirty="0" smtClean="0">
                <a:solidFill>
                  <a:srgbClr val="0070C0"/>
                </a:solidFill>
              </a:rPr>
              <a:t>Working Party on Pollution and Energy (GRPE)</a:t>
            </a:r>
          </a:p>
          <a:p>
            <a:pPr algn="l"/>
            <a:r>
              <a:rPr lang="en-GB" sz="2200" dirty="0" smtClean="0">
                <a:solidFill>
                  <a:srgbClr val="0070C0"/>
                </a:solidFill>
              </a:rPr>
              <a:t>65</a:t>
            </a:r>
            <a:r>
              <a:rPr lang="en-GB" sz="2200" baseline="30000" dirty="0" smtClean="0">
                <a:solidFill>
                  <a:srgbClr val="0070C0"/>
                </a:solidFill>
              </a:rPr>
              <a:t>th</a:t>
            </a:r>
            <a:r>
              <a:rPr lang="en-GB" sz="2200" dirty="0" smtClean="0">
                <a:solidFill>
                  <a:srgbClr val="0070C0"/>
                </a:solidFill>
              </a:rPr>
              <a:t> session</a:t>
            </a:r>
          </a:p>
          <a:p>
            <a:pPr algn="l"/>
            <a:r>
              <a:rPr lang="en-GB" sz="2200" dirty="0" smtClean="0">
                <a:solidFill>
                  <a:srgbClr val="0070C0"/>
                </a:solidFill>
              </a:rPr>
              <a:t>Geneva, 15-18 January 2013</a:t>
            </a:r>
            <a:endParaRPr lang="en-GB" sz="2200" dirty="0">
              <a:solidFill>
                <a:srgbClr val="0070C0"/>
              </a:solidFill>
            </a:endParaRPr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033120" y="188640"/>
            <a:ext cx="3362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No.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GRPE-65-27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(65</a:t>
            </a:r>
            <a:r>
              <a:rPr lang="en-US" sz="1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GRPE, 15 - 18 January 2012, agenda item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6578352" y="764704"/>
            <a:ext cx="28194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Transmitted 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UNECE secretariat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394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8784" y="274638"/>
            <a:ext cx="6401916" cy="1210146"/>
          </a:xfrm>
        </p:spPr>
        <p:txBody>
          <a:bodyPr>
            <a:normAutofit/>
          </a:bodyPr>
          <a:lstStyle/>
          <a:p>
            <a:pPr algn="l"/>
            <a:r>
              <a:rPr lang="en-GB" sz="3300" dirty="0" smtClean="0">
                <a:solidFill>
                  <a:schemeClr val="bg1"/>
                </a:solidFill>
              </a:rPr>
              <a:t>General </a:t>
            </a:r>
            <a:r>
              <a:rPr lang="en-GB" sz="3300" smtClean="0">
                <a:solidFill>
                  <a:schemeClr val="bg1"/>
                </a:solidFill>
              </a:rPr>
              <a:t>information and</a:t>
            </a:r>
            <a:br>
              <a:rPr lang="en-GB" sz="3300" smtClean="0">
                <a:solidFill>
                  <a:schemeClr val="bg1"/>
                </a:solidFill>
              </a:rPr>
            </a:br>
            <a:r>
              <a:rPr lang="en-GB" sz="3300" smtClean="0">
                <a:solidFill>
                  <a:schemeClr val="bg1"/>
                </a:solidFill>
              </a:rPr>
              <a:t>updated </a:t>
            </a:r>
            <a:r>
              <a:rPr lang="en-GB" sz="3300" dirty="0" smtClean="0">
                <a:solidFill>
                  <a:schemeClr val="bg1"/>
                </a:solidFill>
              </a:rPr>
              <a:t>agenda</a:t>
            </a:r>
            <a:endParaRPr lang="en-GB" sz="2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556792"/>
            <a:ext cx="8904194" cy="5069160"/>
          </a:xfrm>
        </p:spPr>
        <p:txBody>
          <a:bodyPr>
            <a:normAutofit fontScale="40000" lnSpcReduction="20000"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GB" sz="4000" dirty="0">
                <a:solidFill>
                  <a:srgbClr val="002060"/>
                </a:solidFill>
              </a:rPr>
              <a:t>Participants/Address list</a:t>
            </a:r>
          </a:p>
          <a:p>
            <a:pPr marL="266700"/>
            <a:r>
              <a:rPr lang="en-GB" sz="4000" dirty="0"/>
              <a:t>A provisional address list has been prepared: please check your coordinates (especially the email-address) and correct them, if necessary.</a:t>
            </a:r>
          </a:p>
          <a:p>
            <a:pPr marL="266700"/>
            <a:r>
              <a:rPr lang="en-GB" sz="4000" dirty="0"/>
              <a:t>If your name not listed fill out one of the registration forms annexed to the file.</a:t>
            </a:r>
          </a:p>
          <a:p>
            <a:pPr marL="266700"/>
            <a:r>
              <a:rPr lang="en-GB" sz="4000" dirty="0"/>
              <a:t>At the end of the session we will circulate the updated address list by email to all </a:t>
            </a:r>
            <a:r>
              <a:rPr lang="en-GB" sz="4000" dirty="0" smtClean="0"/>
              <a:t>participants.</a:t>
            </a:r>
          </a:p>
          <a:p>
            <a:pPr marL="266700" indent="-180975">
              <a:buFont typeface="Arial" pitchFamily="34" charset="0"/>
              <a:buChar char="•"/>
            </a:pPr>
            <a:endParaRPr lang="en-GB" sz="4000" dirty="0" smtClean="0">
              <a:solidFill>
                <a:srgbClr val="002060"/>
              </a:solidFill>
            </a:endParaRPr>
          </a:p>
          <a:p>
            <a:pPr marL="266700" indent="-180975">
              <a:buFont typeface="Arial" pitchFamily="34" charset="0"/>
              <a:buChar char="•"/>
            </a:pPr>
            <a:r>
              <a:rPr lang="en-GB" sz="4000" dirty="0" smtClean="0">
                <a:solidFill>
                  <a:srgbClr val="002060"/>
                </a:solidFill>
              </a:rPr>
              <a:t>Tax </a:t>
            </a:r>
            <a:r>
              <a:rPr lang="en-GB" sz="4000" dirty="0">
                <a:solidFill>
                  <a:srgbClr val="002060"/>
                </a:solidFill>
              </a:rPr>
              <a:t>free petrol coupons</a:t>
            </a:r>
          </a:p>
          <a:p>
            <a:pPr marL="266700"/>
            <a:r>
              <a:rPr lang="en-GB" sz="4000" dirty="0"/>
              <a:t>For delegates of Contracting Parties: </a:t>
            </a:r>
            <a:r>
              <a:rPr lang="en-GB" sz="4000" dirty="0" smtClean="0"/>
              <a:t>as usual, tax </a:t>
            </a:r>
            <a:r>
              <a:rPr lang="en-GB" sz="4000" dirty="0"/>
              <a:t>free petrol coupons are </a:t>
            </a:r>
            <a:r>
              <a:rPr lang="en-GB" sz="4000" dirty="0" smtClean="0"/>
              <a:t>available</a:t>
            </a:r>
          </a:p>
          <a:p>
            <a:pPr marL="266700"/>
            <a:r>
              <a:rPr lang="en-GB" sz="4000" dirty="0" smtClean="0"/>
              <a:t>Please </a:t>
            </a:r>
            <a:r>
              <a:rPr lang="en-GB" sz="4000" dirty="0"/>
              <a:t>fill in the details requested and return them to the </a:t>
            </a:r>
            <a:r>
              <a:rPr lang="en-GB" sz="4000" dirty="0" smtClean="0"/>
              <a:t>secretariat</a:t>
            </a:r>
          </a:p>
          <a:p>
            <a:pPr marL="266700"/>
            <a:r>
              <a:rPr lang="en-GB" sz="4000" dirty="0" smtClean="0"/>
              <a:t>A </a:t>
            </a:r>
            <a:r>
              <a:rPr lang="en-GB" sz="4000" dirty="0"/>
              <a:t>copy of the Passport and the car registration paper are needed for this </a:t>
            </a:r>
            <a:r>
              <a:rPr lang="en-GB" sz="4000" dirty="0" smtClean="0"/>
              <a:t>purpose</a:t>
            </a:r>
            <a:endParaRPr lang="en-GB" sz="4000" dirty="0"/>
          </a:p>
          <a:p>
            <a:pPr marL="266700" indent="-180975">
              <a:buFont typeface="Arial" pitchFamily="34" charset="0"/>
              <a:buChar char="•"/>
            </a:pPr>
            <a:endParaRPr lang="en-GB" sz="4000" dirty="0" smtClean="0">
              <a:solidFill>
                <a:srgbClr val="002060"/>
              </a:solidFill>
            </a:endParaRPr>
          </a:p>
          <a:p>
            <a:pPr marL="266700" indent="-180975">
              <a:buFont typeface="Arial" pitchFamily="34" charset="0"/>
              <a:buChar char="•"/>
            </a:pPr>
            <a:r>
              <a:rPr lang="en-GB" sz="4000" dirty="0" smtClean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4000" dirty="0" smtClean="0"/>
              <a:t>The </a:t>
            </a:r>
            <a:r>
              <a:rPr lang="en-GB" sz="4000" b="1" dirty="0"/>
              <a:t>next session</a:t>
            </a:r>
            <a:r>
              <a:rPr lang="en-GB" sz="4000" dirty="0"/>
              <a:t> of GRPE will be held from </a:t>
            </a:r>
            <a:r>
              <a:rPr lang="en-GB" sz="4000" b="1" dirty="0"/>
              <a:t>3 to 7 June </a:t>
            </a:r>
            <a:r>
              <a:rPr lang="en-GB" sz="4000" b="1" dirty="0" smtClean="0"/>
              <a:t>2013</a:t>
            </a:r>
            <a:endParaRPr lang="en-GB" sz="4000" dirty="0"/>
          </a:p>
          <a:p>
            <a:pPr marL="447675" indent="-180975">
              <a:buFont typeface="Arial" pitchFamily="34" charset="0"/>
              <a:buChar char="•"/>
            </a:pPr>
            <a:r>
              <a:rPr lang="en-GB" sz="4000" dirty="0" smtClean="0"/>
              <a:t>The </a:t>
            </a:r>
            <a:r>
              <a:rPr lang="en-GB" sz="4000" b="1" dirty="0"/>
              <a:t>deadline for the submission of official working documents</a:t>
            </a:r>
            <a:r>
              <a:rPr lang="en-GB" sz="4000" dirty="0"/>
              <a:t> is </a:t>
            </a:r>
            <a:r>
              <a:rPr lang="en-GB" sz="4000" b="1" dirty="0"/>
              <a:t>8 March </a:t>
            </a:r>
            <a:r>
              <a:rPr lang="en-GB" sz="4000" b="1" dirty="0" smtClean="0"/>
              <a:t>2013</a:t>
            </a:r>
            <a:endParaRPr lang="en-GB" sz="4000" dirty="0"/>
          </a:p>
          <a:p>
            <a:pPr marL="447675" indent="-180975">
              <a:buFont typeface="Arial" pitchFamily="34" charset="0"/>
              <a:buChar char="•"/>
            </a:pPr>
            <a:r>
              <a:rPr lang="en-GB" sz="4000" dirty="0" smtClean="0"/>
              <a:t>A </a:t>
            </a:r>
            <a:r>
              <a:rPr lang="en-GB" sz="4000" b="1" dirty="0"/>
              <a:t>high demand of rooms in the </a:t>
            </a:r>
            <a:r>
              <a:rPr lang="en-GB" sz="4000" b="1" dirty="0" err="1"/>
              <a:t>Palais</a:t>
            </a:r>
            <a:r>
              <a:rPr lang="en-GB" sz="4000" b="1" dirty="0"/>
              <a:t> des Nations in June</a:t>
            </a:r>
            <a:r>
              <a:rPr lang="en-GB" sz="4000" dirty="0"/>
              <a:t> may constrain the possibility to schedule some of the GRPE informal group meetings: </a:t>
            </a:r>
            <a:r>
              <a:rPr lang="en-GB" sz="4000" b="1" dirty="0"/>
              <a:t>it is recommended that Chairs and secretaries of informal working groups consider alternative venues and dates</a:t>
            </a:r>
            <a:r>
              <a:rPr lang="en-GB" sz="4000" dirty="0"/>
              <a:t> for such </a:t>
            </a:r>
            <a:r>
              <a:rPr lang="en-GB" sz="4000" dirty="0" smtClean="0"/>
              <a:t>meetings</a:t>
            </a:r>
            <a:endParaRPr lang="en-GB" sz="4000" dirty="0"/>
          </a:p>
          <a:p>
            <a:pPr marL="266700" indent="-180975">
              <a:buFont typeface="Arial" pitchFamily="34" charset="0"/>
              <a:buChar char="•"/>
            </a:pPr>
            <a:endParaRPr lang="en-GB" sz="4000" dirty="0" smtClean="0">
              <a:solidFill>
                <a:srgbClr val="002060"/>
              </a:solidFill>
            </a:endParaRPr>
          </a:p>
          <a:p>
            <a:pPr marL="266700" indent="-180975">
              <a:buFont typeface="Arial" pitchFamily="34" charset="0"/>
              <a:buChar char="•"/>
            </a:pPr>
            <a:r>
              <a:rPr lang="en-GB" sz="4000" dirty="0" smtClean="0">
                <a:solidFill>
                  <a:srgbClr val="002060"/>
                </a:solidFill>
              </a:rPr>
              <a:t>Updated agenda</a:t>
            </a:r>
            <a:endParaRPr lang="en-GB" sz="4000" dirty="0">
              <a:solidFill>
                <a:srgbClr val="002060"/>
              </a:solidFill>
            </a:endParaRPr>
          </a:p>
          <a:p>
            <a:pPr marL="266700"/>
            <a:r>
              <a:rPr lang="en-GB" sz="4000" dirty="0" smtClean="0"/>
              <a:t>See </a:t>
            </a:r>
            <a:r>
              <a:rPr lang="en-GB" sz="4000" dirty="0"/>
              <a:t>informal document </a:t>
            </a:r>
            <a:r>
              <a:rPr lang="en-GB" sz="4000" dirty="0"/>
              <a:t>GRPE-65-28 (</a:t>
            </a:r>
            <a:r>
              <a:rPr lang="en-GB" sz="4000" dirty="0">
                <a:hlinkClick r:id="rId2"/>
              </a:rPr>
              <a:t>http</a:t>
            </a:r>
            <a:r>
              <a:rPr lang="en-GB" sz="4000" dirty="0" smtClean="0">
                <a:hlinkClick r:id="rId2"/>
              </a:rPr>
              <a:t>://www.unece.org/fileadmin/DAM/trans/doc/2013/wp29grpe/GRPE-65-28.pdf</a:t>
            </a:r>
            <a:r>
              <a:rPr lang="en-GB" sz="4000" dirty="0" smtClean="0"/>
              <a:t>)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23572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241</Words>
  <Application>Microsoft Office PowerPoint</Application>
  <PresentationFormat>A4 Paper (210x297 mm)</PresentationFormat>
  <Paragraphs>27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General information and updated agenda</vt:lpstr>
      <vt:lpstr>General information and updated agenda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Clopt</dc:creator>
  <cp:lastModifiedBy>Pierpaolo Cazzola</cp:lastModifiedBy>
  <cp:revision>84</cp:revision>
  <dcterms:created xsi:type="dcterms:W3CDTF">2012-05-22T12:09:49Z</dcterms:created>
  <dcterms:modified xsi:type="dcterms:W3CDTF">2013-01-16T17:54:23Z</dcterms:modified>
</cp:coreProperties>
</file>