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284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>
        <p:scale>
          <a:sx n="100" d="100"/>
          <a:sy n="100" d="100"/>
        </p:scale>
        <p:origin x="-378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498" y="1556792"/>
            <a:ext cx="8810143" cy="2088232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Report on the last sessions of the World Forum for Harmonization of Vehicle Regulations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28497" y="3789040"/>
            <a:ext cx="8658962" cy="194421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/>
            <a:r>
              <a:rPr lang="en-GB" dirty="0" smtClean="0">
                <a:solidFill>
                  <a:srgbClr val="002060"/>
                </a:solidFill>
              </a:rPr>
              <a:t>UNECE secretariat</a:t>
            </a:r>
          </a:p>
          <a:p>
            <a:pPr algn="l"/>
            <a:endParaRPr lang="en-GB" sz="1600" dirty="0" smtClean="0">
              <a:solidFill>
                <a:srgbClr val="002060"/>
              </a:solidFill>
            </a:endParaRPr>
          </a:p>
          <a:p>
            <a:pPr algn="l"/>
            <a:r>
              <a:rPr lang="en-GB" sz="2200" dirty="0" smtClean="0">
                <a:solidFill>
                  <a:srgbClr val="0070C0"/>
                </a:solidFill>
              </a:rPr>
              <a:t>Working Party on Pollution and Energy (GRPE)</a:t>
            </a:r>
          </a:p>
          <a:p>
            <a:pPr algn="l"/>
            <a:r>
              <a:rPr lang="en-GB" sz="2200" dirty="0" smtClean="0">
                <a:solidFill>
                  <a:srgbClr val="0070C0"/>
                </a:solidFill>
              </a:rPr>
              <a:t>65</a:t>
            </a:r>
            <a:r>
              <a:rPr lang="en-GB" sz="2200" baseline="30000" dirty="0" smtClean="0">
                <a:solidFill>
                  <a:srgbClr val="0070C0"/>
                </a:solidFill>
              </a:rPr>
              <a:t>th</a:t>
            </a:r>
            <a:r>
              <a:rPr lang="en-GB" sz="2200" dirty="0" smtClean="0">
                <a:solidFill>
                  <a:srgbClr val="0070C0"/>
                </a:solidFill>
              </a:rPr>
              <a:t> session</a:t>
            </a:r>
          </a:p>
          <a:p>
            <a:pPr algn="l"/>
            <a:r>
              <a:rPr lang="en-GB" sz="2200" dirty="0" smtClean="0">
                <a:solidFill>
                  <a:srgbClr val="0070C0"/>
                </a:solidFill>
              </a:rPr>
              <a:t>Geneva, 15-18 January 2013</a:t>
            </a:r>
            <a:endParaRPr lang="en-GB" sz="2200" dirty="0">
              <a:solidFill>
                <a:srgbClr val="0070C0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033120" y="188640"/>
            <a:ext cx="3362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No. </a:t>
            </a:r>
            <a:r>
              <a:rPr lang="en-US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GRPE-65-24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(65</a:t>
            </a:r>
            <a:r>
              <a:rPr lang="en-US" sz="1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GRPE, 15 - 18 January 2012, agenda item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6578352" y="764704"/>
            <a:ext cx="2819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Transmitted 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UNECE secretariat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9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8784" y="274638"/>
            <a:ext cx="6401916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Report on the last sessions 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tx1"/>
                </a:solidFill>
              </a:rPr>
              <a:t>June 2012 and November 2012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56792"/>
            <a:ext cx="8904194" cy="5069160"/>
          </a:xfrm>
        </p:spPr>
        <p:txBody>
          <a:bodyPr>
            <a:normAutofit fontScale="3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6200" b="1" dirty="0" smtClean="0"/>
              <a:t>Implications for GRPE</a:t>
            </a:r>
          </a:p>
          <a:p>
            <a:pPr marL="266700" indent="-180975">
              <a:buFont typeface="Arial" pitchFamily="34" charset="0"/>
              <a:buChar char="•"/>
            </a:pPr>
            <a:r>
              <a:rPr lang="en-GB" sz="5200" dirty="0" smtClean="0">
                <a:solidFill>
                  <a:srgbClr val="002060"/>
                </a:solidFill>
              </a:rPr>
              <a:t>All documents transmitted by GRPE were adopted</a:t>
            </a:r>
          </a:p>
          <a:p>
            <a:pPr marL="266700" indent="-180975">
              <a:buFont typeface="Arial" pitchFamily="34" charset="0"/>
              <a:buChar char="•"/>
            </a:pPr>
            <a:r>
              <a:rPr lang="en-GB" sz="5200" dirty="0" smtClean="0">
                <a:solidFill>
                  <a:srgbClr val="002060"/>
                </a:solidFill>
              </a:rPr>
              <a:t>Carcinogenicity of diesel exhaust emissions</a:t>
            </a:r>
          </a:p>
          <a:p>
            <a:pPr marL="266700" lvl="1" indent="0">
              <a:buNone/>
            </a:pPr>
            <a:r>
              <a:rPr lang="en-GB" sz="4300" dirty="0" smtClean="0"/>
              <a:t>WP.29 recommended GRPE to provide comments</a:t>
            </a:r>
          </a:p>
          <a:p>
            <a:pPr marL="266700" indent="-180975">
              <a:buFont typeface="Arial" pitchFamily="34" charset="0"/>
              <a:buChar char="•"/>
            </a:pPr>
            <a:r>
              <a:rPr lang="en-GB" sz="5200" dirty="0" smtClean="0">
                <a:solidFill>
                  <a:srgbClr val="002060"/>
                </a:solidFill>
              </a:rPr>
              <a:t>International Whole Vehicle Type Approval (IWVTA)</a:t>
            </a:r>
          </a:p>
          <a:p>
            <a:pPr marL="266700" lvl="1" indent="0">
              <a:buNone/>
            </a:pPr>
            <a:r>
              <a:rPr lang="en-US" sz="4300" dirty="0" smtClean="0"/>
              <a:t>Two-step </a:t>
            </a:r>
            <a:r>
              <a:rPr lang="en-US" sz="4300" dirty="0"/>
              <a:t>process for the revision of UN </a:t>
            </a:r>
            <a:r>
              <a:rPr lang="en-US" sz="4300" dirty="0" smtClean="0"/>
              <a:t>Regulations:</a:t>
            </a:r>
            <a:endParaRPr lang="en-GB" sz="4300" dirty="0" smtClean="0"/>
          </a:p>
          <a:p>
            <a:pPr marL="447675" lvl="1" indent="-180975">
              <a:buFont typeface="Arial" pitchFamily="34" charset="0"/>
              <a:buChar char="•"/>
            </a:pPr>
            <a:r>
              <a:rPr lang="en-GB" sz="4300" dirty="0"/>
              <a:t>f</a:t>
            </a:r>
            <a:r>
              <a:rPr lang="en-GB" sz="4300" dirty="0" smtClean="0"/>
              <a:t>irst step: UN Regulations needing only minor amendments</a:t>
            </a:r>
          </a:p>
          <a:p>
            <a:pPr marL="447675" lvl="1" indent="-180975">
              <a:buFont typeface="Arial" pitchFamily="34" charset="0"/>
              <a:buChar char="•"/>
            </a:pPr>
            <a:r>
              <a:rPr lang="en-GB" sz="4300" dirty="0" smtClean="0"/>
              <a:t>second step: UN Regulations requiring substantial changes</a:t>
            </a:r>
          </a:p>
          <a:p>
            <a:pPr marL="266700" indent="-180975">
              <a:buFont typeface="Arial" pitchFamily="34" charset="0"/>
              <a:buChar char="•"/>
            </a:pPr>
            <a:r>
              <a:rPr lang="en-GB" sz="5200" dirty="0" smtClean="0">
                <a:solidFill>
                  <a:srgbClr val="002060"/>
                </a:solidFill>
              </a:rPr>
              <a:t>UN Regulation on recyclability</a:t>
            </a:r>
          </a:p>
          <a:p>
            <a:pPr marL="266700" lvl="1" indent="0">
              <a:buNone/>
            </a:pPr>
            <a:r>
              <a:rPr lang="en-GB" sz="4300" dirty="0" smtClean="0"/>
              <a:t>WP.29 recommended GRPE to consider the latest draft</a:t>
            </a:r>
            <a:endParaRPr lang="en-GB" sz="4300" dirty="0" smtClean="0">
              <a:solidFill>
                <a:srgbClr val="002060"/>
              </a:solidFill>
            </a:endParaRPr>
          </a:p>
          <a:p>
            <a:pPr marL="266700" indent="-180975">
              <a:buFont typeface="Arial" pitchFamily="34" charset="0"/>
              <a:buChar char="•"/>
            </a:pPr>
            <a:r>
              <a:rPr lang="en-GB" sz="5200" dirty="0" smtClean="0">
                <a:solidFill>
                  <a:srgbClr val="002060"/>
                </a:solidFill>
              </a:rPr>
              <a:t>Environmentally Friendly Vehicles (EFV)</a:t>
            </a:r>
          </a:p>
          <a:p>
            <a:pPr marL="266700" lvl="1" indent="0">
              <a:buNone/>
            </a:pPr>
            <a:r>
              <a:rPr lang="en-GB" sz="4300" dirty="0" smtClean="0"/>
              <a:t>Conclusion of the activities of informal working group and task force group</a:t>
            </a:r>
          </a:p>
          <a:p>
            <a:pPr marL="266700" indent="-180975">
              <a:buFont typeface="Arial" pitchFamily="34" charset="0"/>
              <a:buChar char="•"/>
            </a:pPr>
            <a:r>
              <a:rPr lang="en-GB" sz="5200" dirty="0">
                <a:solidFill>
                  <a:srgbClr val="002060"/>
                </a:solidFill>
              </a:rPr>
              <a:t>I</a:t>
            </a:r>
            <a:r>
              <a:rPr lang="en-GB" sz="5200" dirty="0" smtClean="0">
                <a:solidFill>
                  <a:srgbClr val="002060"/>
                </a:solidFill>
              </a:rPr>
              <a:t>nformal working group on Environmental and Propulsion Performance Requirements (EPPR) for L-category vehicles</a:t>
            </a:r>
          </a:p>
          <a:p>
            <a:pPr marL="266700" lvl="1" indent="0">
              <a:buNone/>
            </a:pPr>
            <a:r>
              <a:rPr lang="en-GB" sz="4300" dirty="0" smtClean="0"/>
              <a:t>WP.29 endorsed its establishment, under GRPE and with a mandate up to November 2016</a:t>
            </a:r>
          </a:p>
          <a:p>
            <a:pPr marL="266700" lvl="1" indent="0">
              <a:buNone/>
            </a:pPr>
            <a:r>
              <a:rPr lang="en-GB" sz="4300" dirty="0" smtClean="0"/>
              <a:t>WP.29 intends to confirm the approval of the mandate in March 2013, after the consideration of terms of reference and rules of procedures by GRPE</a:t>
            </a:r>
          </a:p>
          <a:p>
            <a:pPr marL="266700" indent="-180975">
              <a:buFont typeface="Arial" pitchFamily="34" charset="0"/>
              <a:buChar char="•"/>
            </a:pPr>
            <a:r>
              <a:rPr lang="en-GB" sz="5200" dirty="0">
                <a:solidFill>
                  <a:srgbClr val="002060"/>
                </a:solidFill>
              </a:rPr>
              <a:t>I</a:t>
            </a:r>
            <a:r>
              <a:rPr lang="en-GB" sz="5200" dirty="0" smtClean="0">
                <a:solidFill>
                  <a:srgbClr val="002060"/>
                </a:solidFill>
              </a:rPr>
              <a:t>nformal working group on Electric Vehicles and the Environment (EVE)</a:t>
            </a:r>
          </a:p>
          <a:p>
            <a:pPr marL="266700" lvl="1" indent="0">
              <a:buNone/>
            </a:pPr>
            <a:r>
              <a:rPr lang="en-GB" sz="4300" dirty="0"/>
              <a:t>U</a:t>
            </a:r>
            <a:r>
              <a:rPr lang="en-GB" sz="4300" dirty="0" smtClean="0"/>
              <a:t>pdated terms of reference to be considered by GRPE</a:t>
            </a:r>
            <a:endParaRPr lang="en-GB" sz="4300" dirty="0"/>
          </a:p>
          <a:p>
            <a:pPr marL="266700" indent="-180975">
              <a:buFont typeface="Arial" pitchFamily="34" charset="0"/>
              <a:buChar char="•"/>
            </a:pPr>
            <a:r>
              <a:rPr lang="en-GB" sz="5200" dirty="0" smtClean="0">
                <a:solidFill>
                  <a:srgbClr val="002060"/>
                </a:solidFill>
              </a:rPr>
              <a:t>Design/control principles of Advanced Driver Assistance Systems (ADAS) </a:t>
            </a:r>
          </a:p>
          <a:p>
            <a:pPr marL="266700" lvl="1" indent="0">
              <a:buNone/>
            </a:pPr>
            <a:r>
              <a:rPr lang="en-GB" sz="4300" dirty="0" smtClean="0"/>
              <a:t>WP.29 decision asked to all its subsidiary </a:t>
            </a:r>
            <a:r>
              <a:rPr lang="en-GB" sz="4300" dirty="0"/>
              <a:t>bodies (including GRPE) comments to harmonize minimum guidelines</a:t>
            </a:r>
            <a:endParaRPr lang="en-GB" sz="4300" dirty="0" smtClean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3572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252</Words>
  <Application>Microsoft Office PowerPoint</Application>
  <PresentationFormat>A4 Paper (210x297 mm)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Report on the last sessions of the World Forum for Harmonization of Vehicle Regulations</vt:lpstr>
      <vt:lpstr>Report on the last sessions of WP.29 June 2012 and November 2012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Pierpaolo Cazzola</cp:lastModifiedBy>
  <cp:revision>79</cp:revision>
  <dcterms:created xsi:type="dcterms:W3CDTF">2012-05-22T12:09:49Z</dcterms:created>
  <dcterms:modified xsi:type="dcterms:W3CDTF">2013-01-15T15:43:06Z</dcterms:modified>
</cp:coreProperties>
</file>