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29"/>
  </p:notesMasterIdLst>
  <p:sldIdLst>
    <p:sldId id="289" r:id="rId3"/>
    <p:sldId id="296" r:id="rId4"/>
    <p:sldId id="309" r:id="rId5"/>
    <p:sldId id="308" r:id="rId6"/>
    <p:sldId id="307" r:id="rId7"/>
    <p:sldId id="257" r:id="rId8"/>
    <p:sldId id="306" r:id="rId9"/>
    <p:sldId id="273" r:id="rId10"/>
    <p:sldId id="305" r:id="rId11"/>
    <p:sldId id="260" r:id="rId12"/>
    <p:sldId id="297" r:id="rId13"/>
    <p:sldId id="310" r:id="rId14"/>
    <p:sldId id="286" r:id="rId15"/>
    <p:sldId id="301" r:id="rId16"/>
    <p:sldId id="285" r:id="rId17"/>
    <p:sldId id="302" r:id="rId18"/>
    <p:sldId id="311" r:id="rId19"/>
    <p:sldId id="303" r:id="rId20"/>
    <p:sldId id="283" r:id="rId21"/>
    <p:sldId id="312" r:id="rId22"/>
    <p:sldId id="258" r:id="rId23"/>
    <p:sldId id="262" r:id="rId24"/>
    <p:sldId id="271" r:id="rId25"/>
    <p:sldId id="304" r:id="rId26"/>
    <p:sldId id="292" r:id="rId27"/>
    <p:sldId id="259" r:id="rId2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aper Offic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8" autoAdjust="0"/>
    <p:restoredTop sz="87226" autoAdjust="0"/>
  </p:normalViewPr>
  <p:slideViewPr>
    <p:cSldViewPr>
      <p:cViewPr>
        <p:scale>
          <a:sx n="80" d="100"/>
          <a:sy n="80" d="100"/>
        </p:scale>
        <p:origin x="-1554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6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9EDAD6-8BC0-487C-B672-4BFA7C0061C9}" type="datetimeFigureOut">
              <a:rPr lang="en-GB"/>
              <a:pPr>
                <a:defRPr/>
              </a:pPr>
              <a:t>06/11/2012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D1D090-9CBB-49BB-B630-5F9CA28812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20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D9DAFB-6AC7-4000-834D-4986036FEB83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z="1400" smtClean="0"/>
              <a:t>Proposed: No band overlap: e.g 712 must be 0.9%, 714 must be 1.0%. 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FCAD19-FDC7-4813-8EC5-27BC463951D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If cut-off intersection were a good measure of real-world visibility range, CIE TC4-45 would not have needed to generate a more complicated method!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452257-52F3-4DCC-B361-C17D7CAD77C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If cut-off intersection were a good measure of real-world visibility range, CIE TC4-45 would not have needed to generate a more complicated method!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2E6EB4-7F84-47A1-918E-7284915CD11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Reproduced from CIE report with 75m line added</a:t>
            </a:r>
          </a:p>
          <a:p>
            <a:pPr>
              <a:spcBef>
                <a:spcPct val="0"/>
              </a:spcBef>
            </a:pPr>
            <a:r>
              <a:rPr lang="en-GB" smtClean="0"/>
              <a:t>Headlamp 11: shallow gradient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BDB023-8551-4557-9A20-41B938A5D05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Headlamp 11: shallow gradient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60D43C-1E00-4873-B01A-01CFE4891AD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Headlamp 5 steep gradient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1ACA80-D000-47CB-B02F-B4F7847D2A4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Headlamp 5 steep gradient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D55991-8842-43E4-8CCC-3B954B12CB6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To recap up to here: proposal increases glare risk without guaranteeing improved visibility.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19B334-73BA-4D12-817D-5108914F01F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To recap up to here: proposal increases glare risk without guaranteeing improved visibility.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844BC8-4EB7-4B37-981C-1EC62EF7A1F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Lower table also shows what will need to be met for annual inspections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3D181C-45C1-4BCB-9808-5F199438D75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Note: proposal is for a Supplement: should be a new series of amendments since some currently acceptable systems would be rendered unapprovable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4BA17B-354E-403F-B952-8421A602F53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table also shows what will need to be met for annual inspections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F5AFC7-5192-407A-80DB-41696E42A15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z="1400" smtClean="0"/>
              <a:t>Chart shows current and proposed set aim and load tolerance (Type Approval) limits.</a:t>
            </a:r>
          </a:p>
          <a:p>
            <a:pPr>
              <a:spcBef>
                <a:spcPct val="0"/>
              </a:spcBef>
            </a:pPr>
            <a:r>
              <a:rPr lang="en-GB" sz="1400" smtClean="0"/>
              <a:t>Proposed Set point -0.9%</a:t>
            </a:r>
          </a:p>
          <a:p>
            <a:pPr>
              <a:spcBef>
                <a:spcPct val="0"/>
              </a:spcBef>
            </a:pPr>
            <a:r>
              <a:rPr lang="en-US" sz="1400" smtClean="0"/>
              <a:t>Proposed Tolerance allows deviation of  0.25% upwards, 0.4% downwards. 0.65% total.</a:t>
            </a:r>
          </a:p>
          <a:p>
            <a:pPr>
              <a:spcBef>
                <a:spcPct val="0"/>
              </a:spcBef>
            </a:pPr>
            <a:r>
              <a:rPr lang="en-US" sz="1400" smtClean="0"/>
              <a:t>Current (with 1.0% set aim) allows 0.5% upwards,  1.5% downwards</a:t>
            </a:r>
          </a:p>
          <a:p>
            <a:pPr>
              <a:spcBef>
                <a:spcPct val="0"/>
              </a:spcBef>
            </a:pPr>
            <a:r>
              <a:rPr lang="en-US" sz="1400" smtClean="0"/>
              <a:t>You would be lucky to get initial aiming repeatable to 0.1% s.d.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0B70C9-2316-4234-B92D-AA40C5FD7A2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z="1400" smtClean="0"/>
              <a:t>Not clear that 6.2.6.1.2 permits aim to fall outside tolerance limits, but assume it does.</a:t>
            </a:r>
            <a:endParaRPr lang="en-GB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9A1423-7F4F-4AD1-8960-522D108D88E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 Not clear whether this is the intention, but it would be unwise to anticipate GTB group findings.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5A7C9A-3ABC-4AC9-85EA-D28535243C9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 In practice, for commercial reasons, this is an option that no manufacturer could use. 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FB2792-7C23-4660-BBD1-62B6980B66E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DE56DF-E6EA-402F-9D33-3AE04AC6BD8B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ED3F0-18F5-4734-AF65-C306176156C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Summary of content</a:t>
            </a:r>
          </a:p>
          <a:p>
            <a:pPr>
              <a:spcBef>
                <a:spcPct val="0"/>
              </a:spcBef>
            </a:pPr>
            <a:r>
              <a:rPr lang="en-GB" smtClean="0"/>
              <a:t>First para 6.2.6.1.2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7A7DC8-46AF-4C37-B176-106DC79E07B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Summary of content</a:t>
            </a:r>
          </a:p>
          <a:p>
            <a:pPr>
              <a:spcBef>
                <a:spcPct val="0"/>
              </a:spcBef>
            </a:pPr>
            <a:r>
              <a:rPr lang="en-GB" smtClean="0"/>
              <a:t>First para is 6.2.6.1.2, </a:t>
            </a:r>
          </a:p>
          <a:p>
            <a:pPr>
              <a:spcBef>
                <a:spcPct val="0"/>
              </a:spcBef>
            </a:pPr>
            <a:r>
              <a:rPr lang="en-GB" smtClean="0"/>
              <a:t>second para Annex 9 1.3.2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7BA830-01D8-4310-828B-F90ED843C0D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Summary of content</a:t>
            </a:r>
          </a:p>
          <a:p>
            <a:pPr>
              <a:spcBef>
                <a:spcPct val="0"/>
              </a:spcBef>
            </a:pPr>
            <a:r>
              <a:rPr lang="en-GB" smtClean="0"/>
              <a:t>First para is 6.2.6.1.2, </a:t>
            </a:r>
          </a:p>
          <a:p>
            <a:pPr>
              <a:spcBef>
                <a:spcPct val="0"/>
              </a:spcBef>
            </a:pPr>
            <a:r>
              <a:rPr lang="en-GB" smtClean="0"/>
              <a:t>second para Annex 9 1.3.2, </a:t>
            </a:r>
          </a:p>
          <a:p>
            <a:pPr>
              <a:spcBef>
                <a:spcPct val="0"/>
              </a:spcBef>
            </a:pPr>
            <a:r>
              <a:rPr lang="en-GB" smtClean="0"/>
              <a:t>third para 6.2.6.1.3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14F5FF-A067-4099-A976-8E107865C85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Summary of content</a:t>
            </a:r>
          </a:p>
          <a:p>
            <a:pPr>
              <a:spcBef>
                <a:spcPct val="0"/>
              </a:spcBef>
            </a:pPr>
            <a:r>
              <a:rPr lang="en-GB" smtClean="0"/>
              <a:t>First para is 6.2.6.1.2, </a:t>
            </a:r>
          </a:p>
          <a:p>
            <a:pPr>
              <a:spcBef>
                <a:spcPct val="0"/>
              </a:spcBef>
            </a:pPr>
            <a:r>
              <a:rPr lang="en-GB" smtClean="0"/>
              <a:t>second para Annex 9 1.3.2, </a:t>
            </a:r>
          </a:p>
          <a:p>
            <a:pPr>
              <a:spcBef>
                <a:spcPct val="0"/>
              </a:spcBef>
            </a:pPr>
            <a:r>
              <a:rPr lang="en-GB" smtClean="0"/>
              <a:t>third para 6.2.6.1.3, </a:t>
            </a:r>
          </a:p>
          <a:p>
            <a:pPr>
              <a:spcBef>
                <a:spcPct val="0"/>
              </a:spcBef>
            </a:pPr>
            <a:r>
              <a:rPr lang="en-GB" smtClean="0"/>
              <a:t>fourth para 6.2.9, 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47A884-7D64-49CC-83F9-6642FF31F8E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Summary of content</a:t>
            </a:r>
          </a:p>
          <a:p>
            <a:pPr>
              <a:spcBef>
                <a:spcPct val="0"/>
              </a:spcBef>
            </a:pPr>
            <a:r>
              <a:rPr lang="en-GB" smtClean="0"/>
              <a:t>First para 6.2.6.1.2</a:t>
            </a:r>
          </a:p>
          <a:p>
            <a:pPr>
              <a:spcBef>
                <a:spcPct val="0"/>
              </a:spcBef>
            </a:pPr>
            <a:r>
              <a:rPr lang="en-GB" smtClean="0"/>
              <a:t>second para Annex 9 1.3.2, </a:t>
            </a:r>
          </a:p>
          <a:p>
            <a:pPr>
              <a:spcBef>
                <a:spcPct val="0"/>
              </a:spcBef>
            </a:pPr>
            <a:r>
              <a:rPr lang="en-GB" smtClean="0"/>
              <a:t>third para 6.2.6.1.3, </a:t>
            </a:r>
          </a:p>
          <a:p>
            <a:pPr>
              <a:spcBef>
                <a:spcPct val="0"/>
              </a:spcBef>
            </a:pPr>
            <a:r>
              <a:rPr lang="en-GB" smtClean="0"/>
              <a:t>fourth para 6.2.9, </a:t>
            </a:r>
          </a:p>
          <a:p>
            <a:pPr>
              <a:spcBef>
                <a:spcPct val="0"/>
              </a:spcBef>
            </a:pPr>
            <a:r>
              <a:rPr lang="en-GB" smtClean="0"/>
              <a:t>fifth para is 6.2.6.1.2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3AEAC2-0D76-42A2-97AF-7A6E9A503DB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Theoretical Range is Headlamp height / %inclination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478393-EFE6-4986-8F90-3D14C93585C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z="1400" smtClean="0"/>
              <a:t>Current: Between 800 and 1000,  manufacturer can choose which values to apply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5D25AE-0EA4-4596-8913-E985573B358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MT 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539750" y="3068638"/>
            <a:ext cx="8077200" cy="0"/>
          </a:xfrm>
          <a:prstGeom prst="line">
            <a:avLst/>
          </a:prstGeom>
          <a:noFill/>
          <a:ln w="9525">
            <a:solidFill>
              <a:srgbClr val="0D225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936104"/>
          </a:xfrm>
        </p:spPr>
        <p:txBody>
          <a:bodyPr/>
          <a:lstStyle>
            <a:lvl1pPr algn="l"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7545" y="2564904"/>
            <a:ext cx="8149207" cy="504056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67544" y="3068641"/>
            <a:ext cx="8149406" cy="720725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099B-334A-45CA-ADB3-1842839A353B}" type="datetimeFigureOut">
              <a:rPr lang="en-US"/>
              <a:pPr>
                <a:defRPr/>
              </a:pPr>
              <a:t>11/6/2012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170B-19C0-4B25-A024-E6DB44F9BB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E3FA9-09E8-45F9-8990-91362CF5D772}" type="datetimeFigureOut">
              <a:rPr lang="en-US"/>
              <a:pPr>
                <a:defRPr/>
              </a:pPr>
              <a:t>11/6/2012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2FFA-0E31-49F9-8121-A968B4453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C3483-0B16-47C2-AD56-0E564D6A7CAE}" type="datetimeFigureOut">
              <a:rPr lang="en-US"/>
              <a:pPr>
                <a:defRPr/>
              </a:pPr>
              <a:t>11/6/2012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D5990-8F1F-430C-A844-A9544370F3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2E22-7296-4C8D-B7FB-0A0AEBD133C5}" type="datetimeFigureOut">
              <a:rPr lang="en-US"/>
              <a:pPr>
                <a:defRPr/>
              </a:pPr>
              <a:t>11/6/2012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D2998-99C3-4FBA-90E5-2961A17EC6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58C0E-892D-4CBD-AD22-F86635A80444}" type="datetimeFigureOut">
              <a:rPr lang="en-US"/>
              <a:pPr>
                <a:defRPr/>
              </a:pPr>
              <a:t>11/6/2012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2575C-5418-4DC8-8F58-9160213412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274639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F547-895A-40E5-90E8-7D7D2C5F4077}" type="datetimeFigureOut">
              <a:rPr lang="en-US"/>
              <a:pPr>
                <a:defRPr/>
              </a:pPr>
              <a:t>11/6/2012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44A01-E8C6-4BF5-81E3-EF843E4862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M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/>
          <p:cNvSpPr txBox="1">
            <a:spLocks noChangeArrowheads="1"/>
          </p:cNvSpPr>
          <p:nvPr userDrawn="1"/>
        </p:nvSpPr>
        <p:spPr bwMode="auto">
          <a:xfrm>
            <a:off x="609600" y="6324600"/>
            <a:ext cx="4683125" cy="246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  <a:latin typeface="+mj-lt"/>
                <a:cs typeface="+mn-cs"/>
              </a:rPr>
              <a:t>THE SOCIETY 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OF MOTOR </a:t>
            </a:r>
            <a:r>
              <a:rPr lang="en-US" sz="1000" dirty="0" smtClean="0">
                <a:solidFill>
                  <a:schemeClr val="bg1"/>
                </a:solidFill>
                <a:latin typeface="+mj-lt"/>
                <a:cs typeface="+mn-cs"/>
              </a:rPr>
              <a:t>MANUFACTURERS 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AND TRADERS LIMITED</a:t>
            </a:r>
            <a:endParaRPr lang="en-US" sz="2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 userDrawn="1"/>
        </p:nvSpPr>
        <p:spPr bwMode="auto">
          <a:xfrm>
            <a:off x="8153400" y="6324600"/>
            <a:ext cx="7620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PAGE </a:t>
            </a:r>
            <a:fld id="{F6039C8F-78D2-4303-9E37-256E2E3667F8}" type="slidenum">
              <a:rPr lang="en-US" sz="1000">
                <a:solidFill>
                  <a:schemeClr val="bg1"/>
                </a:solidFill>
                <a:latin typeface="+mj-lt"/>
                <a:cs typeface="+mn-cs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9739" y="333375"/>
            <a:ext cx="7789862" cy="503238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9739" y="836616"/>
            <a:ext cx="7789862" cy="504155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59600" y="1556792"/>
            <a:ext cx="7920000" cy="4320058"/>
          </a:xfrm>
        </p:spPr>
        <p:txBody>
          <a:bodyPr>
            <a:normAutofit/>
          </a:bodyPr>
          <a:lstStyle>
            <a:lvl1pPr marL="342900" indent="-34290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b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76C43-7245-46F5-BC00-4FFD034C32A3}" type="datetimeFigureOut">
              <a:rPr lang="en-GB"/>
              <a:pPr>
                <a:defRPr/>
              </a:pPr>
              <a:t>06/11/2012</a:t>
            </a:fld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0FBE-46E6-45E5-A18E-68B53F4E3E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MT Paragra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 userDrawn="1"/>
        </p:nvSpPr>
        <p:spPr bwMode="auto">
          <a:xfrm>
            <a:off x="8153400" y="6324600"/>
            <a:ext cx="7620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PAGE </a:t>
            </a:r>
            <a:fld id="{3FEEC16F-58B3-4125-BA5A-B91A49552E38}" type="slidenum">
              <a:rPr lang="en-US" sz="1000">
                <a:solidFill>
                  <a:schemeClr val="bg1"/>
                </a:solidFill>
                <a:latin typeface="+mj-lt"/>
                <a:cs typeface="+mn-cs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 userDrawn="1"/>
        </p:nvSpPr>
        <p:spPr bwMode="auto">
          <a:xfrm>
            <a:off x="609600" y="6324600"/>
            <a:ext cx="4683125" cy="246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  <a:latin typeface="+mj-lt"/>
                <a:cs typeface="+mn-cs"/>
              </a:rPr>
              <a:t>THE SOCIETY 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OF MOTOR </a:t>
            </a:r>
            <a:r>
              <a:rPr lang="en-US" sz="1000" dirty="0" smtClean="0">
                <a:solidFill>
                  <a:schemeClr val="bg1"/>
                </a:solidFill>
                <a:latin typeface="+mj-lt"/>
                <a:cs typeface="+mn-cs"/>
              </a:rPr>
              <a:t>MANUFACTURERS 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AND TRADERS LIMITED</a:t>
            </a:r>
            <a:endParaRPr lang="en-US" sz="2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39739" y="333375"/>
            <a:ext cx="7789862" cy="503238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39739" y="836616"/>
            <a:ext cx="7789862" cy="504155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57200" y="1556792"/>
            <a:ext cx="7920000" cy="360000"/>
          </a:xfrm>
        </p:spPr>
        <p:txBody>
          <a:bodyPr>
            <a:normAutofit/>
          </a:bodyPr>
          <a:lstStyle>
            <a:lvl1pPr marL="0" indent="0"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800" b="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9600" y="1916832"/>
            <a:ext cx="7920000" cy="20891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59600" y="4149080"/>
            <a:ext cx="7920000" cy="36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459600" y="4509120"/>
            <a:ext cx="7920000" cy="12239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233A-8CA7-4CA3-AF74-2A18A384664F}" type="datetimeFigureOut">
              <a:rPr lang="en-GB"/>
              <a:pPr>
                <a:defRPr/>
              </a:pPr>
              <a:t>06/11/2012</a:t>
            </a:fld>
            <a:endParaRPr lang="en-GB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85D2-6C78-4A7A-8202-AB357EEB20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MT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 userDrawn="1"/>
        </p:nvSpPr>
        <p:spPr bwMode="auto">
          <a:xfrm>
            <a:off x="533400" y="3048000"/>
            <a:ext cx="8077200" cy="0"/>
          </a:xfrm>
          <a:prstGeom prst="line">
            <a:avLst/>
          </a:prstGeom>
          <a:noFill/>
          <a:ln w="9525">
            <a:solidFill>
              <a:srgbClr val="0D2255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2" y="2420938"/>
            <a:ext cx="7786688" cy="627062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53D7-4C1F-4511-BD2E-A8F323CECF7B}" type="datetimeFigureOut">
              <a:rPr lang="en-GB"/>
              <a:pPr>
                <a:defRPr/>
              </a:pPr>
              <a:t>06/11/2012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E67C-B259-438D-89EF-0495D9DE8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569A7-72C9-49ED-8649-AAA630A7FAF2}" type="datetimeFigureOut">
              <a:rPr lang="en-US"/>
              <a:pPr>
                <a:defRPr/>
              </a:pPr>
              <a:t>11/6/2012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85AD0-54FB-4E6E-998D-91FDBC9875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A354-59C0-4B36-A14B-8BCD7520DEC7}" type="datetimeFigureOut">
              <a:rPr lang="en-US"/>
              <a:pPr>
                <a:defRPr/>
              </a:pPr>
              <a:t>11/6/2012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F4B5-91F4-4CEF-A68A-522E18BF2C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2B90-9A23-456D-B9D1-3F50B742F23D}" type="datetimeFigureOut">
              <a:rPr lang="en-US"/>
              <a:pPr>
                <a:defRPr/>
              </a:pPr>
              <a:t>11/6/2012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5297-4335-488B-85FD-D906A1C573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DF64-02FC-4D55-97E3-D4B7CEDA7B72}" type="datetimeFigureOut">
              <a:rPr lang="en-US"/>
              <a:pPr>
                <a:defRPr/>
              </a:pPr>
              <a:t>11/6/2012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2056-B014-4170-A3CF-34FF34A48A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3433-E71F-4167-8D2A-A73FF505F42D}" type="datetimeFigureOut">
              <a:rPr lang="en-US"/>
              <a:pPr>
                <a:defRPr/>
              </a:pPr>
              <a:t>11/6/2012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81D4F-85C3-4534-8E92-A948DD673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A29B0B-9173-4FF6-94B3-F4DC2F42F71F}" type="datetimeFigureOut">
              <a:rPr lang="en-GB"/>
              <a:pPr>
                <a:defRPr/>
              </a:pPr>
              <a:t>06/11/2012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A29330-51DA-49CD-AE46-95AEE434C5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F2FD11-3E32-4186-815B-8EF18534CD8E}" type="datetimeFigureOut">
              <a:rPr lang="en-US"/>
              <a:pPr>
                <a:defRPr/>
              </a:pPr>
              <a:t>11/6/2012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8F3EDD-EC07-4EE4-8EB1-34CC83EFB7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5.png"/><Relationship Id="rId4" Type="http://schemas.openxmlformats.org/officeDocument/2006/relationships/image" Target="../media/image12.jpe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5.png"/><Relationship Id="rId4" Type="http://schemas.openxmlformats.org/officeDocument/2006/relationships/image" Target="../media/image12.jpe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2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4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775"/>
            <a:ext cx="8229600" cy="936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Comments on GRE/2012/27</a:t>
            </a:r>
            <a:r>
              <a:rPr lang="en-GB" sz="1800" dirty="0" smtClean="0"/>
              <a:t>(Lighting &amp; Signalling WG)</a:t>
            </a:r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313" y="2565400"/>
            <a:ext cx="8148637" cy="503238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Headlamp Initial Aiming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313" y="3068638"/>
            <a:ext cx="8148637" cy="72072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October 2012  </a:t>
            </a: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292725" y="476250"/>
            <a:ext cx="3200400" cy="80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8000" tIns="36000" rIns="18000" bIns="36000">
            <a:spAutoFit/>
          </a:bodyPr>
          <a:lstStyle/>
          <a:p>
            <a:pPr algn="r" eaLnBrk="0" hangingPunct="0"/>
            <a:r>
              <a:rPr lang="en-GB" sz="1600" u="sng">
                <a:ea typeface="ＭＳ Ｐゴシック" pitchFamily="34" charset="-128"/>
              </a:rPr>
              <a:t>Informal document No</a:t>
            </a:r>
            <a:r>
              <a:rPr lang="en-GB" sz="1600">
                <a:ea typeface="ＭＳ Ｐゴシック" pitchFamily="34" charset="-128"/>
              </a:rPr>
              <a:t>. </a:t>
            </a:r>
            <a:r>
              <a:rPr lang="en-GB" sz="1600" b="1">
                <a:ea typeface="ＭＳ Ｐゴシック" pitchFamily="34" charset="-128"/>
              </a:rPr>
              <a:t>GRE-68-20 </a:t>
            </a:r>
            <a:r>
              <a:rPr lang="en-GB" sz="1600">
                <a:ea typeface="ＭＳ Ｐゴシック" pitchFamily="34" charset="-128"/>
              </a:rPr>
              <a:t>(68th GRE, 15-18 October 2012,</a:t>
            </a:r>
          </a:p>
          <a:p>
            <a:pPr algn="r" eaLnBrk="0" hangingPunct="0"/>
            <a:r>
              <a:rPr lang="en-GB" sz="1600">
                <a:ea typeface="ＭＳ Ｐゴシック" pitchFamily="34" charset="-128"/>
              </a:rPr>
              <a:t> agenda item 4(c)(i))</a:t>
            </a:r>
          </a:p>
        </p:txBody>
      </p:sp>
      <p:pic>
        <p:nvPicPr>
          <p:cNvPr id="19461" name="Image 1" descr="oica-logo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145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2" name="TextBox 2"/>
          <p:cNvSpPr txBox="1">
            <a:spLocks noChangeArrowheads="1"/>
          </p:cNvSpPr>
          <p:nvPr/>
        </p:nvSpPr>
        <p:spPr bwMode="auto">
          <a:xfrm>
            <a:off x="250825" y="1341438"/>
            <a:ext cx="8713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/>
              <a:t>Under proposal,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/>
              <a:t>No overlap between height bands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/>
              <a:t>Most headlamps would be aimed higher than at present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/>
              <a:t>Risks increased glare.</a:t>
            </a:r>
          </a:p>
        </p:txBody>
      </p:sp>
      <p:sp>
        <p:nvSpPr>
          <p:cNvPr id="10263" name="TextBox 8"/>
          <p:cNvSpPr txBox="1">
            <a:spLocks noChangeArrowheads="1"/>
          </p:cNvSpPr>
          <p:nvPr/>
        </p:nvSpPr>
        <p:spPr bwMode="auto">
          <a:xfrm>
            <a:off x="571500" y="373063"/>
            <a:ext cx="7848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Proposed Initial nominal aim to correspond to  75m theoretical range</a:t>
            </a:r>
            <a:endParaRPr lang="en-GB" sz="2400"/>
          </a:p>
        </p:txBody>
      </p:sp>
      <p:graphicFrame>
        <p:nvGraphicFramePr>
          <p:cNvPr id="10261" name="Object 21"/>
          <p:cNvGraphicFramePr>
            <a:graphicFrameLocks noChangeAspect="1"/>
          </p:cNvGraphicFramePr>
          <p:nvPr/>
        </p:nvGraphicFramePr>
        <p:xfrm>
          <a:off x="1184275" y="2852738"/>
          <a:ext cx="3311525" cy="340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Worksheet" r:id="rId4" imgW="2047824" imgH="2104994" progId="">
                  <p:embed/>
                </p:oleObj>
              </mc:Choice>
              <mc:Fallback>
                <p:oleObj name="Worksheet" r:id="rId4" imgW="2047824" imgH="2104994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2852738"/>
                        <a:ext cx="3311525" cy="340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71950" y="3284538"/>
            <a:ext cx="305752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7030A0"/>
                </a:solidFill>
                <a:latin typeface="+mn-lt"/>
                <a:cs typeface="+mn-cs"/>
              </a:rPr>
              <a:t>&lt;sports car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7030A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&lt; normal family car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&lt;  van/SUV</a:t>
            </a:r>
            <a:endParaRPr lang="en-GB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1225" y="863600"/>
            <a:ext cx="7848600" cy="2984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  <a:cs typeface="+mn-cs"/>
              </a:rPr>
              <a:t>Theoretical Range </a:t>
            </a:r>
            <a:r>
              <a:rPr lang="en-GB" sz="2400" b="1" dirty="0" err="1">
                <a:latin typeface="+mn-lt"/>
                <a:cs typeface="+mn-cs"/>
              </a:rPr>
              <a:t>vs</a:t>
            </a:r>
            <a:r>
              <a:rPr lang="en-GB" sz="2400" b="1" dirty="0">
                <a:latin typeface="+mn-lt"/>
                <a:cs typeface="+mn-cs"/>
              </a:rPr>
              <a:t> real visibility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Is Theoretical Range a good measure of real visibility range?: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CIE TC4-45 generated a way to measure visibility range: it is significantly more complicated than simply the cut-off intersection, but correlates well with human perception.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1225" y="863600"/>
            <a:ext cx="7848600" cy="4924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  <a:cs typeface="+mn-cs"/>
              </a:rPr>
              <a:t>Theoretical Range vs. real visibility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Is Theoretical Range a good measure of real visibility range?: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CIE TC4-45 generated a way to measure visibility range: it is significantly more complicated than simply the cut-off intersection, but correlates well with human perception.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The following examples are taken from the CIE TC4-45 report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Two similar R98 headlamps, with similar mounting heights (715mm, 717mm)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Both are aimed at 1.0% down. This is  the same value of aim that would apply under the proposal for these headlamp heights.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Ranges are calculated according to TC4-45 method.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4" name="Group 18"/>
          <p:cNvGrpSpPr>
            <a:grpSpLocks/>
          </p:cNvGrpSpPr>
          <p:nvPr/>
        </p:nvGrpSpPr>
        <p:grpSpPr bwMode="auto">
          <a:xfrm>
            <a:off x="0" y="0"/>
            <a:ext cx="8440738" cy="6870700"/>
            <a:chOff x="0" y="0"/>
            <a:chExt cx="9144000" cy="6870700"/>
          </a:xfrm>
        </p:grpSpPr>
        <p:grpSp>
          <p:nvGrpSpPr>
            <p:cNvPr id="5148" name="Group 16"/>
            <p:cNvGrpSpPr>
              <a:grpSpLocks/>
            </p:cNvGrpSpPr>
            <p:nvPr/>
          </p:nvGrpSpPr>
          <p:grpSpPr bwMode="auto">
            <a:xfrm>
              <a:off x="0" y="0"/>
              <a:ext cx="9144000" cy="6870700"/>
              <a:chOff x="0" y="0"/>
              <a:chExt cx="9144000" cy="6870700"/>
            </a:xfrm>
          </p:grpSpPr>
          <p:pic>
            <p:nvPicPr>
              <p:cNvPr id="5150" name="Picture 2" descr="Porsche 91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9144000" cy="6870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1" name="Rectangle 19"/>
              <p:cNvSpPr>
                <a:spLocks noChangeArrowheads="1"/>
              </p:cNvSpPr>
              <p:nvPr/>
            </p:nvSpPr>
            <p:spPr bwMode="auto">
              <a:xfrm>
                <a:off x="0" y="6453188"/>
                <a:ext cx="3348038" cy="4048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aphicFrame>
            <p:nvGraphicFramePr>
              <p:cNvPr id="5143" name="Object 23"/>
              <p:cNvGraphicFramePr>
                <a:graphicFrameLocks noChangeAspect="1"/>
              </p:cNvGraphicFramePr>
              <p:nvPr/>
            </p:nvGraphicFramePr>
            <p:xfrm>
              <a:off x="2492375" y="5630863"/>
              <a:ext cx="6651625" cy="1227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45" name="Worksheet" r:id="rId5" imgW="7743767" imgH="1428935" progId="Excel.Sheet.8">
                      <p:embed/>
                    </p:oleObj>
                  </mc:Choice>
                  <mc:Fallback>
                    <p:oleObj name="Worksheet" r:id="rId5" imgW="7743767" imgH="1428935" progId="Excel.Sheet.8">
                      <p:embed/>
                      <p:pic>
                        <p:nvPicPr>
                          <p:cNvPr id="0" name="Picture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2375" y="5630863"/>
                            <a:ext cx="6651625" cy="122713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5152" name="Picture 2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23850" y="5229225"/>
                <a:ext cx="2700338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3" name="Picture 26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051050" y="908050"/>
                <a:ext cx="4249738" cy="371475"/>
              </a:xfrm>
              <a:prstGeom prst="rect">
                <a:avLst/>
              </a:prstGeom>
              <a:noFill/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</p:pic>
          <p:pic>
            <p:nvPicPr>
              <p:cNvPr id="5154" name="Picture 3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0"/>
                <a:ext cx="5372100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5" name="Picture 3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433763" y="3800475"/>
                <a:ext cx="5710237" cy="182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56" name="Picture 3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441700" y="3811588"/>
                <a:ext cx="21050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7" name="Text Box 38"/>
              <p:cNvSpPr txBox="1">
                <a:spLocks noChangeArrowheads="1"/>
              </p:cNvSpPr>
              <p:nvPr/>
            </p:nvSpPr>
            <p:spPr bwMode="auto">
              <a:xfrm>
                <a:off x="250825" y="188913"/>
                <a:ext cx="3673475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>
                    <a:latin typeface="Calibri" pitchFamily="34" charset="0"/>
                  </a:rPr>
                  <a:t>Glare intensities plotted on screen located at 50m from Car</a:t>
                </a:r>
              </a:p>
            </p:txBody>
          </p:sp>
          <p:sp>
            <p:nvSpPr>
              <p:cNvPr id="5158" name="Rectangle 41"/>
              <p:cNvSpPr>
                <a:spLocks noChangeArrowheads="1"/>
              </p:cNvSpPr>
              <p:nvPr/>
            </p:nvSpPr>
            <p:spPr bwMode="auto">
              <a:xfrm>
                <a:off x="3708400" y="4149725"/>
                <a:ext cx="5040313" cy="244475"/>
              </a:xfrm>
              <a:prstGeom prst="rect">
                <a:avLst/>
              </a:prstGeom>
              <a:solidFill>
                <a:srgbClr val="D3D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>
                    <a:latin typeface="Calibri" pitchFamily="34" charset="0"/>
                  </a:rPr>
                  <a:t>Illuminance values plotted on screen at 25m (0,0 is the Headlamp Optical Axis)</a:t>
                </a:r>
              </a:p>
            </p:txBody>
          </p:sp>
          <p:grpSp>
            <p:nvGrpSpPr>
              <p:cNvPr id="5159" name="Group 25"/>
              <p:cNvGrpSpPr>
                <a:grpSpLocks/>
              </p:cNvGrpSpPr>
              <p:nvPr/>
            </p:nvGrpSpPr>
            <p:grpSpPr bwMode="auto">
              <a:xfrm>
                <a:off x="214313" y="214313"/>
                <a:ext cx="3786187" cy="642937"/>
                <a:chOff x="214282" y="214290"/>
                <a:chExt cx="3786214" cy="642942"/>
              </a:xfrm>
            </p:grpSpPr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2285554" y="428604"/>
                  <a:ext cx="500455" cy="42862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214941" y="214290"/>
                  <a:ext cx="3785233" cy="21431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160" name="Text Box 43"/>
              <p:cNvSpPr txBox="1">
                <a:spLocks noChangeArrowheads="1"/>
              </p:cNvSpPr>
              <p:nvPr/>
            </p:nvSpPr>
            <p:spPr bwMode="auto">
              <a:xfrm>
                <a:off x="323850" y="5516563"/>
                <a:ext cx="1727200" cy="3968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>
                    <a:latin typeface="Calibri" pitchFamily="34" charset="0"/>
                  </a:rPr>
                  <a:t>Illuminance values plotted on road surface</a:t>
                </a:r>
              </a:p>
            </p:txBody>
          </p:sp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7286652" y="3833813"/>
                <a:ext cx="643193" cy="28575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2039" y="214313"/>
              <a:ext cx="142740" cy="6357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145" name="Group 23"/>
          <p:cNvGrpSpPr>
            <a:grpSpLocks/>
          </p:cNvGrpSpPr>
          <p:nvPr/>
        </p:nvGrpSpPr>
        <p:grpSpPr bwMode="auto">
          <a:xfrm>
            <a:off x="517525" y="1195388"/>
            <a:ext cx="8440738" cy="369887"/>
            <a:chOff x="560512" y="1196752"/>
            <a:chExt cx="9145016" cy="36933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60512" y="1412328"/>
              <a:ext cx="878554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7" name="TextBox 25"/>
            <p:cNvSpPr txBox="1">
              <a:spLocks noChangeArrowheads="1"/>
            </p:cNvSpPr>
            <p:nvPr/>
          </p:nvSpPr>
          <p:spPr bwMode="auto">
            <a:xfrm>
              <a:off x="9057456" y="1196752"/>
              <a:ext cx="64807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75m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2" name="Group 18"/>
          <p:cNvGrpSpPr>
            <a:grpSpLocks/>
          </p:cNvGrpSpPr>
          <p:nvPr/>
        </p:nvGrpSpPr>
        <p:grpSpPr bwMode="auto">
          <a:xfrm>
            <a:off x="0" y="0"/>
            <a:ext cx="8440738" cy="6870700"/>
            <a:chOff x="0" y="0"/>
            <a:chExt cx="9144000" cy="6870700"/>
          </a:xfrm>
        </p:grpSpPr>
        <p:grpSp>
          <p:nvGrpSpPr>
            <p:cNvPr id="7198" name="Group 16"/>
            <p:cNvGrpSpPr>
              <a:grpSpLocks/>
            </p:cNvGrpSpPr>
            <p:nvPr/>
          </p:nvGrpSpPr>
          <p:grpSpPr bwMode="auto">
            <a:xfrm>
              <a:off x="0" y="0"/>
              <a:ext cx="9144000" cy="6870700"/>
              <a:chOff x="0" y="0"/>
              <a:chExt cx="9144000" cy="6870700"/>
            </a:xfrm>
          </p:grpSpPr>
          <p:pic>
            <p:nvPicPr>
              <p:cNvPr id="7200" name="Picture 2" descr="Porsche 91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9144000" cy="6870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01" name="Rectangle 19"/>
              <p:cNvSpPr>
                <a:spLocks noChangeArrowheads="1"/>
              </p:cNvSpPr>
              <p:nvPr/>
            </p:nvSpPr>
            <p:spPr bwMode="auto">
              <a:xfrm>
                <a:off x="0" y="6453188"/>
                <a:ext cx="3348038" cy="4048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aphicFrame>
            <p:nvGraphicFramePr>
              <p:cNvPr id="7191" name="Object 23"/>
              <p:cNvGraphicFramePr>
                <a:graphicFrameLocks noChangeAspect="1"/>
              </p:cNvGraphicFramePr>
              <p:nvPr/>
            </p:nvGraphicFramePr>
            <p:xfrm>
              <a:off x="2492375" y="5630863"/>
              <a:ext cx="6651625" cy="1227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93" name="Worksheet" r:id="rId5" imgW="7743767" imgH="1428935" progId="Excel.Sheet.8">
                      <p:embed/>
                    </p:oleObj>
                  </mc:Choice>
                  <mc:Fallback>
                    <p:oleObj name="Worksheet" r:id="rId5" imgW="7743767" imgH="1428935" progId="Excel.Sheet.8">
                      <p:embed/>
                      <p:pic>
                        <p:nvPicPr>
                          <p:cNvPr id="0" name="Picture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2375" y="5630863"/>
                            <a:ext cx="6651625" cy="122713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202" name="Picture 2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23850" y="5229225"/>
                <a:ext cx="2700338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3" name="Picture 26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051050" y="908050"/>
                <a:ext cx="4249738" cy="371475"/>
              </a:xfrm>
              <a:prstGeom prst="rect">
                <a:avLst/>
              </a:prstGeom>
              <a:noFill/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</p:pic>
          <p:pic>
            <p:nvPicPr>
              <p:cNvPr id="7204" name="Picture 3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0"/>
                <a:ext cx="5372100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5" name="Picture 3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433763" y="3800475"/>
                <a:ext cx="5710237" cy="1824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06" name="Picture 3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441700" y="3811588"/>
                <a:ext cx="21050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07" name="Text Box 38"/>
              <p:cNvSpPr txBox="1">
                <a:spLocks noChangeArrowheads="1"/>
              </p:cNvSpPr>
              <p:nvPr/>
            </p:nvSpPr>
            <p:spPr bwMode="auto">
              <a:xfrm>
                <a:off x="250825" y="188913"/>
                <a:ext cx="3673475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>
                    <a:latin typeface="Calibri" pitchFamily="34" charset="0"/>
                  </a:rPr>
                  <a:t>Glare intensities plotted on screen located at 50m from Car</a:t>
                </a:r>
              </a:p>
            </p:txBody>
          </p:sp>
          <p:sp>
            <p:nvSpPr>
              <p:cNvPr id="7208" name="Rectangle 41"/>
              <p:cNvSpPr>
                <a:spLocks noChangeArrowheads="1"/>
              </p:cNvSpPr>
              <p:nvPr/>
            </p:nvSpPr>
            <p:spPr bwMode="auto">
              <a:xfrm>
                <a:off x="3708400" y="4149725"/>
                <a:ext cx="5040313" cy="244475"/>
              </a:xfrm>
              <a:prstGeom prst="rect">
                <a:avLst/>
              </a:prstGeom>
              <a:solidFill>
                <a:srgbClr val="D3D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>
                    <a:latin typeface="Calibri" pitchFamily="34" charset="0"/>
                  </a:rPr>
                  <a:t>Illuminance values plotted on screen at 25m (0,0 is the Headlamp Optical Axis)</a:t>
                </a:r>
              </a:p>
            </p:txBody>
          </p:sp>
          <p:grpSp>
            <p:nvGrpSpPr>
              <p:cNvPr id="7209" name="Group 25"/>
              <p:cNvGrpSpPr>
                <a:grpSpLocks/>
              </p:cNvGrpSpPr>
              <p:nvPr/>
            </p:nvGrpSpPr>
            <p:grpSpPr bwMode="auto">
              <a:xfrm>
                <a:off x="214313" y="214313"/>
                <a:ext cx="3786187" cy="642937"/>
                <a:chOff x="214282" y="214290"/>
                <a:chExt cx="3786214" cy="642942"/>
              </a:xfrm>
            </p:grpSpPr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2285554" y="428604"/>
                  <a:ext cx="500455" cy="42862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214941" y="214290"/>
                  <a:ext cx="3785233" cy="21431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7210" name="Text Box 43"/>
              <p:cNvSpPr txBox="1">
                <a:spLocks noChangeArrowheads="1"/>
              </p:cNvSpPr>
              <p:nvPr/>
            </p:nvSpPr>
            <p:spPr bwMode="auto">
              <a:xfrm>
                <a:off x="323850" y="5516563"/>
                <a:ext cx="1727200" cy="3968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>
                    <a:latin typeface="Calibri" pitchFamily="34" charset="0"/>
                  </a:rPr>
                  <a:t>Illuminance values plotted on road surface</a:t>
                </a:r>
              </a:p>
            </p:txBody>
          </p:sp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7286652" y="3833813"/>
                <a:ext cx="643193" cy="28575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2039" y="214313"/>
              <a:ext cx="142740" cy="6357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193" name="Group 23"/>
          <p:cNvGrpSpPr>
            <a:grpSpLocks/>
          </p:cNvGrpSpPr>
          <p:nvPr/>
        </p:nvGrpSpPr>
        <p:grpSpPr bwMode="auto">
          <a:xfrm>
            <a:off x="517525" y="1195388"/>
            <a:ext cx="8440738" cy="369887"/>
            <a:chOff x="560512" y="1196752"/>
            <a:chExt cx="9145016" cy="36933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60512" y="1412328"/>
              <a:ext cx="878554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97" name="TextBox 25"/>
            <p:cNvSpPr txBox="1">
              <a:spLocks noChangeArrowheads="1"/>
            </p:cNvSpPr>
            <p:nvPr/>
          </p:nvSpPr>
          <p:spPr bwMode="auto">
            <a:xfrm>
              <a:off x="9057456" y="1196752"/>
              <a:ext cx="64807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75m</a:t>
              </a:r>
            </a:p>
          </p:txBody>
        </p:sp>
      </p:grpSp>
      <p:sp>
        <p:nvSpPr>
          <p:cNvPr id="27" name="Rectangular Callout 26"/>
          <p:cNvSpPr/>
          <p:nvPr/>
        </p:nvSpPr>
        <p:spPr>
          <a:xfrm>
            <a:off x="7762875" y="188913"/>
            <a:ext cx="1063625" cy="719137"/>
          </a:xfrm>
          <a:prstGeom prst="wedgeRectCallout">
            <a:avLst>
              <a:gd name="adj1" fmla="val -227195"/>
              <a:gd name="adj2" fmla="val 131349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60m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</a:rPr>
              <a:t>forward Visibility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517525" y="2492375"/>
            <a:ext cx="1462088" cy="720725"/>
          </a:xfrm>
          <a:prstGeom prst="wedgeRectCallout">
            <a:avLst>
              <a:gd name="adj1" fmla="val 265533"/>
              <a:gd name="adj2" fmla="val -174290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</a:rPr>
              <a:t>Low gradient through the cutoff  = less glare sensitivity to initial aiming tolerances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8" name="Group 18"/>
          <p:cNvGrpSpPr>
            <a:grpSpLocks/>
          </p:cNvGrpSpPr>
          <p:nvPr/>
        </p:nvGrpSpPr>
        <p:grpSpPr bwMode="auto">
          <a:xfrm>
            <a:off x="0" y="0"/>
            <a:ext cx="8440738" cy="6870700"/>
            <a:chOff x="0" y="0"/>
            <a:chExt cx="9144000" cy="6870700"/>
          </a:xfrm>
        </p:grpSpPr>
        <p:grpSp>
          <p:nvGrpSpPr>
            <p:cNvPr id="6172" name="Group 16"/>
            <p:cNvGrpSpPr>
              <a:grpSpLocks/>
            </p:cNvGrpSpPr>
            <p:nvPr/>
          </p:nvGrpSpPr>
          <p:grpSpPr bwMode="auto">
            <a:xfrm>
              <a:off x="0" y="0"/>
              <a:ext cx="9144000" cy="6870700"/>
              <a:chOff x="0" y="0"/>
              <a:chExt cx="9144000" cy="6870700"/>
            </a:xfrm>
          </p:grpSpPr>
          <p:pic>
            <p:nvPicPr>
              <p:cNvPr id="6174" name="Picture 2" descr="Ford Focus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9144000" cy="6870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75" name="Rectangle 18"/>
              <p:cNvSpPr>
                <a:spLocks noChangeArrowheads="1"/>
              </p:cNvSpPr>
              <p:nvPr/>
            </p:nvSpPr>
            <p:spPr bwMode="auto">
              <a:xfrm>
                <a:off x="0" y="6453188"/>
                <a:ext cx="3348038" cy="4048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aphicFrame>
            <p:nvGraphicFramePr>
              <p:cNvPr id="6167" name="Object 23"/>
              <p:cNvGraphicFramePr>
                <a:graphicFrameLocks noChangeAspect="1"/>
              </p:cNvGraphicFramePr>
              <p:nvPr/>
            </p:nvGraphicFramePr>
            <p:xfrm>
              <a:off x="2492375" y="5630863"/>
              <a:ext cx="6651625" cy="1227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9" name="Worksheet" r:id="rId5" imgW="7743767" imgH="1428935" progId="Excel.Sheet.8">
                      <p:embed/>
                    </p:oleObj>
                  </mc:Choice>
                  <mc:Fallback>
                    <p:oleObj name="Worksheet" r:id="rId5" imgW="7743767" imgH="1428935" progId="Excel.Sheet.8">
                      <p:embed/>
                      <p:pic>
                        <p:nvPicPr>
                          <p:cNvPr id="0" name="Picture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2375" y="5630863"/>
                            <a:ext cx="6651625" cy="122713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6176" name="Picture 2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23850" y="5229225"/>
                <a:ext cx="2700338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7" name="Picture 25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051050" y="908050"/>
                <a:ext cx="4249738" cy="371475"/>
              </a:xfrm>
              <a:prstGeom prst="rect">
                <a:avLst/>
              </a:prstGeom>
              <a:noFill/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</p:pic>
          <p:pic>
            <p:nvPicPr>
              <p:cNvPr id="6178" name="Picture 2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0"/>
                <a:ext cx="7412038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9" name="Picture 3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438525" y="3822700"/>
                <a:ext cx="5705475" cy="1800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80" name="Picture 3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441700" y="3822700"/>
                <a:ext cx="21050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81" name="Text Box 38"/>
              <p:cNvSpPr txBox="1">
                <a:spLocks noChangeArrowheads="1"/>
              </p:cNvSpPr>
              <p:nvPr/>
            </p:nvSpPr>
            <p:spPr bwMode="auto">
              <a:xfrm>
                <a:off x="250825" y="188913"/>
                <a:ext cx="3673475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>
                    <a:latin typeface="Calibri" pitchFamily="34" charset="0"/>
                  </a:rPr>
                  <a:t>Glare intensities plotted on screen located at 50m from Car</a:t>
                </a:r>
              </a:p>
            </p:txBody>
          </p:sp>
          <p:sp>
            <p:nvSpPr>
              <p:cNvPr id="6182" name="Rectangle 41"/>
              <p:cNvSpPr>
                <a:spLocks noChangeArrowheads="1"/>
              </p:cNvSpPr>
              <p:nvPr/>
            </p:nvSpPr>
            <p:spPr bwMode="auto">
              <a:xfrm>
                <a:off x="3708400" y="4149725"/>
                <a:ext cx="5040313" cy="244475"/>
              </a:xfrm>
              <a:prstGeom prst="rect">
                <a:avLst/>
              </a:prstGeom>
              <a:solidFill>
                <a:srgbClr val="D3D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>
                    <a:latin typeface="Calibri" pitchFamily="34" charset="0"/>
                  </a:rPr>
                  <a:t>Illuminance values plotted on screen at 25m (0,0 is the Headlamp Optical Axis)</a:t>
                </a:r>
              </a:p>
            </p:txBody>
          </p:sp>
          <p:grpSp>
            <p:nvGrpSpPr>
              <p:cNvPr id="6183" name="Group 25"/>
              <p:cNvGrpSpPr>
                <a:grpSpLocks/>
              </p:cNvGrpSpPr>
              <p:nvPr/>
            </p:nvGrpSpPr>
            <p:grpSpPr bwMode="auto">
              <a:xfrm>
                <a:off x="214313" y="214313"/>
                <a:ext cx="3786187" cy="642937"/>
                <a:chOff x="214282" y="214290"/>
                <a:chExt cx="3786214" cy="642942"/>
              </a:xfrm>
            </p:grpSpPr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2285554" y="428604"/>
                  <a:ext cx="500455" cy="42862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214941" y="214290"/>
                  <a:ext cx="3785233" cy="21431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184" name="Text Box 43"/>
              <p:cNvSpPr txBox="1">
                <a:spLocks noChangeArrowheads="1"/>
              </p:cNvSpPr>
              <p:nvPr/>
            </p:nvSpPr>
            <p:spPr bwMode="auto">
              <a:xfrm>
                <a:off x="323850" y="5516563"/>
                <a:ext cx="1727200" cy="3968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>
                    <a:latin typeface="Calibri" pitchFamily="34" charset="0"/>
                  </a:rPr>
                  <a:t>Illuminance values plotted on road surface</a:t>
                </a:r>
              </a:p>
            </p:txBody>
          </p:sp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7286652" y="3857625"/>
                <a:ext cx="643193" cy="28575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2039" y="214313"/>
              <a:ext cx="142740" cy="6357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169" name="Group 23"/>
          <p:cNvGrpSpPr>
            <a:grpSpLocks/>
          </p:cNvGrpSpPr>
          <p:nvPr/>
        </p:nvGrpSpPr>
        <p:grpSpPr bwMode="auto">
          <a:xfrm>
            <a:off x="517525" y="1228725"/>
            <a:ext cx="8440738" cy="368300"/>
            <a:chOff x="560512" y="1196752"/>
            <a:chExt cx="9145016" cy="36933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60512" y="1413257"/>
              <a:ext cx="878554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1" name="TextBox 25"/>
            <p:cNvSpPr txBox="1">
              <a:spLocks noChangeArrowheads="1"/>
            </p:cNvSpPr>
            <p:nvPr/>
          </p:nvSpPr>
          <p:spPr bwMode="auto">
            <a:xfrm>
              <a:off x="9057456" y="1196752"/>
              <a:ext cx="64807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75m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6" name="Group 18"/>
          <p:cNvGrpSpPr>
            <a:grpSpLocks/>
          </p:cNvGrpSpPr>
          <p:nvPr/>
        </p:nvGrpSpPr>
        <p:grpSpPr bwMode="auto">
          <a:xfrm>
            <a:off x="0" y="-30163"/>
            <a:ext cx="8440738" cy="6870701"/>
            <a:chOff x="0" y="0"/>
            <a:chExt cx="9144000" cy="6870700"/>
          </a:xfrm>
        </p:grpSpPr>
        <p:grpSp>
          <p:nvGrpSpPr>
            <p:cNvPr id="8222" name="Group 16"/>
            <p:cNvGrpSpPr>
              <a:grpSpLocks/>
            </p:cNvGrpSpPr>
            <p:nvPr/>
          </p:nvGrpSpPr>
          <p:grpSpPr bwMode="auto">
            <a:xfrm>
              <a:off x="0" y="0"/>
              <a:ext cx="9144000" cy="6870700"/>
              <a:chOff x="0" y="0"/>
              <a:chExt cx="9144000" cy="6870700"/>
            </a:xfrm>
          </p:grpSpPr>
          <p:pic>
            <p:nvPicPr>
              <p:cNvPr id="8224" name="Picture 2" descr="Ford Focus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9144000" cy="6870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25" name="Rectangle 18"/>
              <p:cNvSpPr>
                <a:spLocks noChangeArrowheads="1"/>
              </p:cNvSpPr>
              <p:nvPr/>
            </p:nvSpPr>
            <p:spPr bwMode="auto">
              <a:xfrm>
                <a:off x="0" y="6453188"/>
                <a:ext cx="3348038" cy="40481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aphicFrame>
            <p:nvGraphicFramePr>
              <p:cNvPr id="8215" name="Object 23"/>
              <p:cNvGraphicFramePr>
                <a:graphicFrameLocks noChangeAspect="1"/>
              </p:cNvGraphicFramePr>
              <p:nvPr/>
            </p:nvGraphicFramePr>
            <p:xfrm>
              <a:off x="2492375" y="5630863"/>
              <a:ext cx="6651625" cy="1227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17" name="Worksheet" r:id="rId5" imgW="7743767" imgH="1428935" progId="Excel.Sheet.8">
                      <p:embed/>
                    </p:oleObj>
                  </mc:Choice>
                  <mc:Fallback>
                    <p:oleObj name="Worksheet" r:id="rId5" imgW="7743767" imgH="1428935" progId="Excel.Sheet.8">
                      <p:embed/>
                      <p:pic>
                        <p:nvPicPr>
                          <p:cNvPr id="0" name="Picture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2375" y="5630863"/>
                            <a:ext cx="6651625" cy="122713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8226" name="Picture 2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23850" y="5229225"/>
                <a:ext cx="2700338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7" name="Picture 25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051050" y="908050"/>
                <a:ext cx="4249738" cy="371475"/>
              </a:xfrm>
              <a:prstGeom prst="rect">
                <a:avLst/>
              </a:prstGeom>
              <a:noFill/>
              <a:ln w="9525">
                <a:solidFill>
                  <a:srgbClr val="CC0000"/>
                </a:solidFill>
                <a:miter lim="800000"/>
                <a:headEnd/>
                <a:tailEnd/>
              </a:ln>
            </p:spPr>
          </p:pic>
          <p:pic>
            <p:nvPicPr>
              <p:cNvPr id="8228" name="Picture 2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0"/>
                <a:ext cx="7412038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29" name="Picture 3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438525" y="3822700"/>
                <a:ext cx="5705475" cy="1800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0" name="Picture 3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441700" y="3822700"/>
                <a:ext cx="2105025" cy="20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31" name="Text Box 38"/>
              <p:cNvSpPr txBox="1">
                <a:spLocks noChangeArrowheads="1"/>
              </p:cNvSpPr>
              <p:nvPr/>
            </p:nvSpPr>
            <p:spPr bwMode="auto">
              <a:xfrm>
                <a:off x="250825" y="188913"/>
                <a:ext cx="3673475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>
                    <a:latin typeface="Calibri" pitchFamily="34" charset="0"/>
                  </a:rPr>
                  <a:t>Glare intensities plotted on screen located at 50m from Car</a:t>
                </a:r>
              </a:p>
            </p:txBody>
          </p:sp>
          <p:sp>
            <p:nvSpPr>
              <p:cNvPr id="8232" name="Rectangle 41"/>
              <p:cNvSpPr>
                <a:spLocks noChangeArrowheads="1"/>
              </p:cNvSpPr>
              <p:nvPr/>
            </p:nvSpPr>
            <p:spPr bwMode="auto">
              <a:xfrm>
                <a:off x="3708400" y="4149725"/>
                <a:ext cx="5040313" cy="244475"/>
              </a:xfrm>
              <a:prstGeom prst="rect">
                <a:avLst/>
              </a:prstGeom>
              <a:solidFill>
                <a:srgbClr val="D3D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000">
                    <a:latin typeface="Calibri" pitchFamily="34" charset="0"/>
                  </a:rPr>
                  <a:t>Illuminance values plotted on screen at 25m (0,0 is the Headlamp Optical Axis)</a:t>
                </a:r>
              </a:p>
            </p:txBody>
          </p:sp>
          <p:grpSp>
            <p:nvGrpSpPr>
              <p:cNvPr id="8233" name="Group 25"/>
              <p:cNvGrpSpPr>
                <a:grpSpLocks/>
              </p:cNvGrpSpPr>
              <p:nvPr/>
            </p:nvGrpSpPr>
            <p:grpSpPr bwMode="auto">
              <a:xfrm>
                <a:off x="214313" y="214313"/>
                <a:ext cx="3786187" cy="642937"/>
                <a:chOff x="214282" y="214290"/>
                <a:chExt cx="3786214" cy="642942"/>
              </a:xfrm>
            </p:grpSpPr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2285554" y="428605"/>
                  <a:ext cx="500455" cy="42862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214941" y="214290"/>
                  <a:ext cx="3785233" cy="21431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8234" name="Text Box 43"/>
              <p:cNvSpPr txBox="1">
                <a:spLocks noChangeArrowheads="1"/>
              </p:cNvSpPr>
              <p:nvPr/>
            </p:nvSpPr>
            <p:spPr bwMode="auto">
              <a:xfrm>
                <a:off x="323850" y="5516563"/>
                <a:ext cx="1727200" cy="39687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000">
                    <a:latin typeface="Calibri" pitchFamily="34" charset="0"/>
                  </a:rPr>
                  <a:t>Illuminance values plotted on road surface</a:t>
                </a:r>
              </a:p>
            </p:txBody>
          </p:sp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7286652" y="3857625"/>
                <a:ext cx="643193" cy="28575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2039" y="214313"/>
              <a:ext cx="142740" cy="6357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217" name="Group 23"/>
          <p:cNvGrpSpPr>
            <a:grpSpLocks/>
          </p:cNvGrpSpPr>
          <p:nvPr/>
        </p:nvGrpSpPr>
        <p:grpSpPr bwMode="auto">
          <a:xfrm>
            <a:off x="517525" y="1228725"/>
            <a:ext cx="8440738" cy="368300"/>
            <a:chOff x="560512" y="1196752"/>
            <a:chExt cx="9145016" cy="36933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60512" y="1413257"/>
              <a:ext cx="878554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21" name="TextBox 25"/>
            <p:cNvSpPr txBox="1">
              <a:spLocks noChangeArrowheads="1"/>
            </p:cNvSpPr>
            <p:nvPr/>
          </p:nvSpPr>
          <p:spPr bwMode="auto">
            <a:xfrm>
              <a:off x="9057456" y="1196752"/>
              <a:ext cx="64807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latin typeface="Calibri" pitchFamily="34" charset="0"/>
                </a:rPr>
                <a:t>75m</a:t>
              </a:r>
            </a:p>
          </p:txBody>
        </p:sp>
      </p:grpSp>
      <p:sp>
        <p:nvSpPr>
          <p:cNvPr id="28" name="Rectangular Callout 27"/>
          <p:cNvSpPr/>
          <p:nvPr/>
        </p:nvSpPr>
        <p:spPr>
          <a:xfrm>
            <a:off x="7762875" y="188913"/>
            <a:ext cx="1063625" cy="719137"/>
          </a:xfrm>
          <a:prstGeom prst="wedgeRectCallout">
            <a:avLst>
              <a:gd name="adj1" fmla="val -242647"/>
              <a:gd name="adj2" fmla="val 112245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tx1"/>
                </a:solidFill>
              </a:rPr>
              <a:t>85m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</a:rPr>
              <a:t>forward Visibility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430213" y="2392363"/>
            <a:ext cx="1463675" cy="935037"/>
          </a:xfrm>
          <a:prstGeom prst="wedgeRectCallout">
            <a:avLst>
              <a:gd name="adj1" fmla="val 279588"/>
              <a:gd name="adj2" fmla="val -145184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</a:rPr>
              <a:t>High gradient through the cutoff  = more glare sensitivity to initial aiming tolerances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1225" y="863600"/>
            <a:ext cx="7848600" cy="2154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  <a:cs typeface="+mn-cs"/>
              </a:rPr>
              <a:t>Theoretical Range vs. real visibility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Both lamps have a theoretical range of 75m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Sample 11 has TC4-45 visibility range of 60m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Sample  5 has TC4-45 visibility range of 85m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1225" y="863600"/>
            <a:ext cx="784860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  <a:cs typeface="+mn-cs"/>
              </a:rPr>
              <a:t>Theoretical Range vs. real visibility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Both lamps have a theoretical range of 75m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Sample 11 has TC4-45 visibility range of 60m</a:t>
            </a: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Sample  5 has TC4-45 visibility range of 85m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  <a:cs typeface="+mn-cs"/>
              </a:rPr>
              <a:t>Conclusion: theoretical range is a poor measure of real-world visibility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" name="TextBox 2"/>
          <p:cNvSpPr txBox="1">
            <a:spLocks noChangeArrowheads="1"/>
          </p:cNvSpPr>
          <p:nvPr/>
        </p:nvSpPr>
        <p:spPr bwMode="auto">
          <a:xfrm>
            <a:off x="611188" y="1628775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/>
              <a:t>Currently total load levelling tolerance is 2.0% approval, 2.6% CoP</a:t>
            </a:r>
          </a:p>
          <a:p>
            <a:pPr marL="285750" indent="-285750">
              <a:buFont typeface="Arial" charset="0"/>
              <a:buChar char="•"/>
            </a:pPr>
            <a:endParaRPr lang="en-GB"/>
          </a:p>
          <a:p>
            <a:pPr marL="285750" indent="-285750">
              <a:buFont typeface="Arial" charset="0"/>
              <a:buChar char="•"/>
            </a:pPr>
            <a:r>
              <a:rPr lang="en-GB"/>
              <a:t>Manufacturer may define initial aim to optimise levelling results</a:t>
            </a:r>
          </a:p>
          <a:p>
            <a:pPr lvl="1"/>
            <a:endParaRPr lang="en-GB"/>
          </a:p>
        </p:txBody>
      </p:sp>
      <p:sp>
        <p:nvSpPr>
          <p:cNvPr id="9268" name="TextBox 1"/>
          <p:cNvSpPr txBox="1">
            <a:spLocks noChangeArrowheads="1"/>
          </p:cNvSpPr>
          <p:nvPr/>
        </p:nvSpPr>
        <p:spPr bwMode="auto">
          <a:xfrm>
            <a:off x="257175" y="293688"/>
            <a:ext cx="8674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Tolerance with load levelling to be 50m to 100m theoretical range (6.2.6.1.2) for both approval and CoP</a:t>
            </a:r>
            <a:endParaRPr lang="en-GB" sz="2400"/>
          </a:p>
        </p:txBody>
      </p:sp>
      <p:graphicFrame>
        <p:nvGraphicFramePr>
          <p:cNvPr id="9265" name="Object 49"/>
          <p:cNvGraphicFramePr>
            <a:graphicFrameLocks noChangeAspect="1"/>
          </p:cNvGraphicFramePr>
          <p:nvPr/>
        </p:nvGraphicFramePr>
        <p:xfrm>
          <a:off x="1979613" y="2816225"/>
          <a:ext cx="423545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Worksheet" r:id="rId4" imgW="2257408" imgH="771642" progId="">
                  <p:embed/>
                </p:oleObj>
              </mc:Choice>
              <mc:Fallback>
                <p:oleObj name="Worksheet" r:id="rId4" imgW="2257408" imgH="771642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816225"/>
                        <a:ext cx="4235450" cy="144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6" name="Object 50"/>
          <p:cNvGraphicFramePr>
            <a:graphicFrameLocks noChangeAspect="1"/>
          </p:cNvGraphicFramePr>
          <p:nvPr/>
        </p:nvGraphicFramePr>
        <p:xfrm>
          <a:off x="1979613" y="4581525"/>
          <a:ext cx="4235450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Worksheet" r:id="rId6" imgW="2257408" imgH="771642" progId="">
                  <p:embed/>
                </p:oleObj>
              </mc:Choice>
              <mc:Fallback>
                <p:oleObj name="Worksheet" r:id="rId6" imgW="2257408" imgH="771642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581525"/>
                        <a:ext cx="4235450" cy="1446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5"/>
          <p:cNvSpPr txBox="1">
            <a:spLocks noChangeArrowheads="1"/>
          </p:cNvSpPr>
          <p:nvPr/>
        </p:nvSpPr>
        <p:spPr bwMode="auto">
          <a:xfrm>
            <a:off x="611188" y="2349500"/>
            <a:ext cx="784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GRE/2012/27 proposes changes to ECE R48 </a:t>
            </a:r>
            <a:r>
              <a:rPr lang="en-GB" sz="2000" b="1"/>
              <a:t>to improve the minimum range of visibility, and to replace the artificial 2000lm limit for automatic levelling with more appropriate glare control.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950" y="1773238"/>
            <a:ext cx="383222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Proposal is shown expressed as %.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Initial aim is defined by regulation</a:t>
            </a:r>
            <a:br>
              <a:rPr lang="en-GB" dirty="0">
                <a:latin typeface="+mn-lt"/>
                <a:cs typeface="+mn-cs"/>
              </a:rPr>
            </a:br>
            <a:endParaRPr lang="en-GB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Highest permitted aim with levelling  unchanged at -0.5%</a:t>
            </a:r>
            <a:br>
              <a:rPr lang="en-GB" dirty="0">
                <a:latin typeface="+mn-lt"/>
                <a:cs typeface="+mn-cs"/>
              </a:rPr>
            </a:br>
            <a:endParaRPr lang="en-GB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Corresponds to a reduction in load levelling  tolerance for most cars of </a:t>
            </a:r>
            <a:r>
              <a:rPr lang="en-GB" b="1" dirty="0">
                <a:latin typeface="+mn-lt"/>
                <a:cs typeface="+mn-cs"/>
              </a:rPr>
              <a:t>60-75%</a:t>
            </a:r>
          </a:p>
        </p:txBody>
      </p:sp>
      <p:sp>
        <p:nvSpPr>
          <p:cNvPr id="11278" name="TextBox 1"/>
          <p:cNvSpPr txBox="1">
            <a:spLocks noChangeArrowheads="1"/>
          </p:cNvSpPr>
          <p:nvPr/>
        </p:nvSpPr>
        <p:spPr bwMode="auto">
          <a:xfrm>
            <a:off x="257175" y="293688"/>
            <a:ext cx="8674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Tolerance with load levelling to be 50m to 100m theoretical range (6.2.6.1.2) for both approval and CoP</a:t>
            </a:r>
            <a:endParaRPr lang="en-GB" sz="2400"/>
          </a:p>
        </p:txBody>
      </p:sp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4356100" y="1916113"/>
          <a:ext cx="4406900" cy="363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Worksheet" r:id="rId4" imgW="3057441" imgH="2524048" progId="">
                  <p:embed/>
                </p:oleObj>
              </mc:Choice>
              <mc:Fallback>
                <p:oleObj name="Worksheet" r:id="rId4" imgW="3057441" imgH="2524048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916113"/>
                        <a:ext cx="4406900" cy="363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3"/>
          <p:cNvSpPr txBox="1">
            <a:spLocks noChangeArrowheads="1"/>
          </p:cNvSpPr>
          <p:nvPr/>
        </p:nvSpPr>
        <p:spPr bwMode="auto">
          <a:xfrm>
            <a:off x="488950" y="293688"/>
            <a:ext cx="8674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Tolerance with load levelling</a:t>
            </a:r>
          </a:p>
          <a:p>
            <a:endParaRPr lang="en-GB" sz="2400"/>
          </a:p>
        </p:txBody>
      </p:sp>
      <p:sp>
        <p:nvSpPr>
          <p:cNvPr id="67586" name="TextBox 4"/>
          <p:cNvSpPr txBox="1">
            <a:spLocks noChangeArrowheads="1"/>
          </p:cNvSpPr>
          <p:nvPr/>
        </p:nvSpPr>
        <p:spPr bwMode="auto">
          <a:xfrm>
            <a:off x="179388" y="5513388"/>
            <a:ext cx="88931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/>
              <a:t>To consistently meet CoP  requirements, initial aim and levelling system need to be repeatable with a standard deviation of better than 0.1%. </a:t>
            </a:r>
            <a:br>
              <a:rPr lang="en-GB"/>
            </a:br>
            <a:r>
              <a:rPr lang="en-GB"/>
              <a:t>Repeatability of suspension system alone is not this good.</a:t>
            </a:r>
          </a:p>
          <a:p>
            <a:pPr marL="742950" lvl="1" indent="-285750">
              <a:buFont typeface="Arial" charset="0"/>
              <a:buChar char="•"/>
            </a:pPr>
            <a:endParaRPr lang="en-GB" sz="2000" b="1"/>
          </a:p>
        </p:txBody>
      </p:sp>
      <p:sp>
        <p:nvSpPr>
          <p:cNvPr id="67587" name="TextBox 5"/>
          <p:cNvSpPr txBox="1">
            <a:spLocks noChangeArrowheads="1"/>
          </p:cNvSpPr>
          <p:nvPr/>
        </p:nvSpPr>
        <p:spPr bwMode="auto">
          <a:xfrm>
            <a:off x="755650" y="2060575"/>
            <a:ext cx="1851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600"/>
          </a:p>
          <a:p>
            <a:r>
              <a:rPr lang="en-GB" sz="1600" b="1"/>
              <a:t>Example for 650mm high passenger car headlamp</a:t>
            </a:r>
            <a:endParaRPr lang="en-GB" sz="1600"/>
          </a:p>
        </p:txBody>
      </p:sp>
      <p:pic>
        <p:nvPicPr>
          <p:cNvPr id="67588" name="Picture 92"/>
          <p:cNvPicPr>
            <a:picLocks noChangeAspect="1" noChangeArrowheads="1"/>
          </p:cNvPicPr>
          <p:nvPr/>
        </p:nvPicPr>
        <p:blipFill>
          <a:blip r:embed="rId3"/>
          <a:srcRect t="18251" b="9901"/>
          <a:stretch>
            <a:fillRect/>
          </a:stretch>
        </p:blipFill>
        <p:spPr bwMode="auto">
          <a:xfrm>
            <a:off x="2801938" y="836613"/>
            <a:ext cx="5586412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2"/>
          <p:cNvSpPr txBox="1">
            <a:spLocks noChangeArrowheads="1"/>
          </p:cNvSpPr>
          <p:nvPr/>
        </p:nvSpPr>
        <p:spPr bwMode="auto">
          <a:xfrm>
            <a:off x="395288" y="404813"/>
            <a:ext cx="82804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6.2.6.1.3 requires that if, under loading conditions of Annex 5, aim falls above the 100m range, glare must be measured</a:t>
            </a:r>
            <a:br>
              <a:rPr lang="en-GB" sz="2400" b="1"/>
            </a:br>
            <a:endParaRPr lang="en-GB" sz="2400" b="1"/>
          </a:p>
          <a:p>
            <a:pPr marL="742950" lvl="1" indent="-285750">
              <a:buFont typeface="Arial" charset="0"/>
              <a:buChar char="•"/>
            </a:pPr>
            <a:r>
              <a:rPr lang="en-GB"/>
              <a:t>This is assessing the glare with the headlamp aimed as it would be under Annex 5 load conditions. Measurement to take place during headlamp type approval. </a:t>
            </a:r>
            <a:br>
              <a:rPr lang="en-GB"/>
            </a:br>
            <a:endParaRPr lang="en-GB"/>
          </a:p>
          <a:p>
            <a:pPr marL="1200150" lvl="2" indent="-285750">
              <a:buFont typeface="Arial" charset="0"/>
              <a:buChar char="•"/>
            </a:pPr>
            <a:r>
              <a:rPr lang="en-GB"/>
              <a:t>But at time of headlamp Type Approval, R48 inspection has not taken place, so the aim of the headlamp under Annex 5 conditions is not known.</a:t>
            </a:r>
            <a:r>
              <a:rPr lang="en-GB" b="1"/>
              <a:t/>
            </a:r>
            <a:br>
              <a:rPr lang="en-GB" b="1"/>
            </a:br>
            <a:endParaRPr lang="en-GB" b="1"/>
          </a:p>
          <a:p>
            <a:pPr marL="742950" lvl="1" indent="-285750">
              <a:buFont typeface="Arial" charset="0"/>
              <a:buChar char="•"/>
            </a:pP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549275"/>
            <a:ext cx="7321550" cy="535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  <a:cs typeface="+mn-cs"/>
              </a:rPr>
              <a:t>Deletion of 2000lm requirement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+mn-lt"/>
                <a:cs typeface="+mn-cs"/>
              </a:rPr>
              <a:t/>
            </a:r>
            <a:br>
              <a:rPr lang="en-GB" sz="2000" b="1" dirty="0">
                <a:latin typeface="+mn-lt"/>
                <a:cs typeface="+mn-cs"/>
              </a:rPr>
            </a:br>
            <a:endParaRPr lang="en-GB" sz="2000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  <a:cs typeface="+mn-cs"/>
              </a:rPr>
              <a:t>Current regulation </a:t>
            </a:r>
            <a:r>
              <a:rPr lang="en-GB" sz="2000" dirty="0" err="1">
                <a:latin typeface="+mn-lt"/>
                <a:cs typeface="+mn-cs"/>
              </a:rPr>
              <a:t>para</a:t>
            </a:r>
            <a:r>
              <a:rPr lang="en-GB" sz="2000" dirty="0">
                <a:latin typeface="+mn-lt"/>
                <a:cs typeface="+mn-cs"/>
              </a:rPr>
              <a:t> 6.2.9 prohibits the use of </a:t>
            </a:r>
            <a:r>
              <a:rPr lang="en-GB" sz="2000" dirty="0" err="1">
                <a:latin typeface="+mn-lt"/>
                <a:cs typeface="+mn-cs"/>
              </a:rPr>
              <a:t>para</a:t>
            </a:r>
            <a:r>
              <a:rPr lang="en-GB" sz="2000" dirty="0">
                <a:latin typeface="+mn-lt"/>
                <a:cs typeface="+mn-cs"/>
              </a:rPr>
              <a:t> 6.2.2.2 manual levelling option with LED or &gt;2000lm light sources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Proposal deletes this prohibition</a:t>
            </a:r>
            <a:br>
              <a:rPr lang="en-GB" dirty="0">
                <a:latin typeface="+mn-lt"/>
                <a:cs typeface="+mn-cs"/>
              </a:rPr>
            </a:br>
            <a:endParaRPr lang="en-GB" dirty="0">
              <a:latin typeface="+mn-lt"/>
              <a:cs typeface="+mn-cs"/>
            </a:endParaRPr>
          </a:p>
          <a:p>
            <a:pPr marL="1200150" lvl="2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Provided that 50-100m theoretical range can be achieved by manual levelling, manual levelling would be permissible for any headlamp.</a:t>
            </a:r>
            <a:br>
              <a:rPr lang="en-GB" dirty="0">
                <a:latin typeface="+mn-lt"/>
                <a:cs typeface="+mn-cs"/>
              </a:rPr>
            </a:br>
            <a:endParaRPr lang="en-GB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GTB working group is currently reviewing visibility and glare: it would be better to await their outcome.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  <a:cs typeface="+mn-cs"/>
              </a:rPr>
              <a:t/>
            </a:r>
            <a:br>
              <a:rPr lang="en-GB" b="1" dirty="0">
                <a:latin typeface="+mn-lt"/>
                <a:cs typeface="+mn-cs"/>
              </a:rPr>
            </a:br>
            <a:endParaRPr lang="en-GB" dirty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Box 1"/>
          <p:cNvSpPr txBox="1">
            <a:spLocks noChangeArrowheads="1"/>
          </p:cNvSpPr>
          <p:nvPr/>
        </p:nvSpPr>
        <p:spPr bwMode="auto">
          <a:xfrm>
            <a:off x="822325" y="549275"/>
            <a:ext cx="73215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Warning message</a:t>
            </a:r>
            <a:r>
              <a:rPr lang="en-GB" sz="2000" b="1"/>
              <a:t/>
            </a:r>
            <a:br>
              <a:rPr lang="en-GB" sz="2000" b="1"/>
            </a:br>
            <a:endParaRPr lang="en-GB" sz="2000" b="1"/>
          </a:p>
          <a:p>
            <a:pPr marL="742950" lvl="1" indent="-285750">
              <a:buFont typeface="Arial" charset="0"/>
              <a:buChar char="•"/>
            </a:pPr>
            <a:r>
              <a:rPr lang="en-GB" sz="2000"/>
              <a:t>If theoretical range under Annex 5 loading conditions falls below 50m but above 25m, a warning notice is to be placed in the car, declaring the minimum theoretical range as a minimum ”visibility distance”</a:t>
            </a:r>
          </a:p>
          <a:p>
            <a:pPr marL="742950" lvl="1" indent="-285750">
              <a:buFont typeface="Arial" charset="0"/>
              <a:buChar char="•"/>
            </a:pPr>
            <a:endParaRPr lang="en-GB" sz="2000" b="1"/>
          </a:p>
          <a:p>
            <a:pPr marL="1657350" lvl="3" indent="-285750">
              <a:buFont typeface="Arial" charset="0"/>
              <a:buChar char="•"/>
            </a:pPr>
            <a:r>
              <a:rPr lang="en-GB" sz="2000"/>
              <a:t>Visibility distance does not correlate directly with theoretical range (see above).</a:t>
            </a:r>
            <a:r>
              <a:rPr lang="en-GB" b="1"/>
              <a:t/>
            </a:r>
            <a:br>
              <a:rPr lang="en-GB" b="1"/>
            </a:br>
            <a:endParaRPr lang="en-GB"/>
          </a:p>
          <a:p>
            <a:pPr marL="742950" lvl="1" indent="-285750">
              <a:buFont typeface="Arial" charset="0"/>
              <a:buChar char="•"/>
            </a:pP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8313" y="908050"/>
            <a:ext cx="8135937" cy="526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103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prstClr val="black"/>
                </a:solidFill>
                <a:latin typeface="+mn-lt"/>
                <a:cs typeface="+mn-cs"/>
              </a:rPr>
              <a:t>     GRE/2012/21 proposed changes to ECE R48 </a:t>
            </a:r>
            <a:r>
              <a:rPr lang="en-GB" sz="2000" b="1" dirty="0">
                <a:solidFill>
                  <a:prstClr val="black"/>
                </a:solidFill>
                <a:latin typeface="+mn-lt"/>
                <a:cs typeface="+mn-cs"/>
              </a:rPr>
              <a:t>(1 of 3)</a:t>
            </a:r>
            <a:r>
              <a:rPr lang="en-GB" sz="2200" b="1" dirty="0">
                <a:solidFill>
                  <a:prstClr val="black"/>
                </a:solidFill>
                <a:latin typeface="+mn-lt"/>
                <a:cs typeface="+mn-cs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536575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latin typeface="+mn-lt"/>
                <a:cs typeface="+mn-cs"/>
              </a:rPr>
              <a:t>To redefine the initial aim and static </a:t>
            </a:r>
            <a:r>
              <a:rPr lang="en-GB" sz="2000" b="1" dirty="0">
                <a:solidFill>
                  <a:prstClr val="black"/>
                </a:solidFill>
                <a:latin typeface="+mn-lt"/>
                <a:cs typeface="+mn-cs"/>
              </a:rPr>
              <a:t>load-levelling requirements of dip beam headlamps in terms of theoretical range on the road rather than the current % downward inclination.</a:t>
            </a:r>
            <a:br>
              <a:rPr lang="en-GB" sz="2000" b="1" dirty="0">
                <a:solidFill>
                  <a:prstClr val="black"/>
                </a:solidFill>
                <a:latin typeface="+mn-lt"/>
                <a:cs typeface="+mn-cs"/>
              </a:rPr>
            </a:br>
            <a:endParaRPr lang="en-GB" sz="20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268288" lvl="1" indent="182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prstClr val="black"/>
                </a:solidFill>
                <a:latin typeface="+mn-lt"/>
                <a:cs typeface="+mn-cs"/>
              </a:rPr>
              <a:t>Conclusion:</a:t>
            </a:r>
          </a:p>
          <a:p>
            <a:pPr marL="268288" lvl="1" indent="18256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622300" lvl="2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+mn-lt"/>
                <a:cs typeface="+mn-cs"/>
              </a:rPr>
              <a:t>Redefining the aim point will raise the aim for most passenger cars</a:t>
            </a:r>
            <a:br>
              <a:rPr lang="en-GB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en-GB" dirty="0">
                <a:solidFill>
                  <a:prstClr val="black"/>
                </a:solidFill>
                <a:latin typeface="+mn-lt"/>
                <a:cs typeface="+mn-cs"/>
              </a:rPr>
              <a:t>	This may not give the desired visibility range</a:t>
            </a:r>
            <a:br>
              <a:rPr lang="en-GB" dirty="0">
                <a:solidFill>
                  <a:prstClr val="black"/>
                </a:solidFill>
                <a:latin typeface="+mn-lt"/>
                <a:cs typeface="+mn-cs"/>
              </a:rPr>
            </a:br>
            <a:endParaRPr lang="en-GB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622300" lvl="2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+mn-lt"/>
                <a:cs typeface="+mn-cs"/>
              </a:rPr>
              <a:t>To prevent this causing increased glare, aiming and levelling tolerances must be tightened</a:t>
            </a:r>
          </a:p>
          <a:p>
            <a:pPr marL="622300" lvl="2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1079500" lvl="3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+mn-lt"/>
                <a:cs typeface="+mn-cs"/>
              </a:rPr>
              <a:t>Industry needs aiming and levelling capability data to identify if this tolerance tightening is practicable.</a:t>
            </a:r>
          </a:p>
          <a:p>
            <a:pPr marL="804863" lvl="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2420938"/>
            <a:ext cx="7786688" cy="627062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Thank You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1225" y="863600"/>
            <a:ext cx="7848600" cy="187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  <a:cs typeface="+mn-cs"/>
              </a:rPr>
              <a:t>Proposed changes: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latin typeface="+mn-lt"/>
                <a:cs typeface="+mn-cs"/>
              </a:rPr>
              <a:t>To redefine the initial aim and static load-levelling requirements of dip beam cut-off in terms of theoretical range on the road rather than the current % downward inclination.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1225" y="863600"/>
            <a:ext cx="7848600" cy="270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  <a:cs typeface="+mn-cs"/>
              </a:rPr>
              <a:t>Proposed changes: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latin typeface="+mn-lt"/>
                <a:cs typeface="+mn-cs"/>
              </a:rPr>
              <a:t>To redefine the initial aim and static load-levelling requirements of dip beam cut-off in terms of theoretical range on the road rather than the current % downward inclination.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latin typeface="+mn-lt"/>
                <a:cs typeface="+mn-cs"/>
              </a:rPr>
              <a:t>To reduce aiming tolerance, and delete the additional aiming tolerance in </a:t>
            </a:r>
            <a:r>
              <a:rPr lang="en-GB" b="1" dirty="0" err="1">
                <a:latin typeface="+mn-lt"/>
                <a:cs typeface="+mn-cs"/>
              </a:rPr>
              <a:t>CoP</a:t>
            </a:r>
            <a:r>
              <a:rPr lang="en-GB" b="1" dirty="0">
                <a:latin typeface="+mn-lt"/>
                <a:cs typeface="+mn-cs"/>
              </a:rPr>
              <a:t>, aligning it with the approval requirement.</a:t>
            </a:r>
            <a:br>
              <a:rPr lang="en-GB" b="1" dirty="0">
                <a:latin typeface="+mn-lt"/>
                <a:cs typeface="+mn-cs"/>
              </a:rPr>
            </a:br>
            <a:endParaRPr lang="en-GB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1225" y="863600"/>
            <a:ext cx="7848600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  <a:cs typeface="+mn-cs"/>
              </a:rPr>
              <a:t>Proposed changes: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latin typeface="+mn-lt"/>
                <a:cs typeface="+mn-cs"/>
              </a:rPr>
              <a:t>To redefine the initial aim and static load-levelling requirements of dip beam cut-off in terms of theoretical range on the road rather than the current % downward inclination.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latin typeface="+mn-lt"/>
                <a:cs typeface="+mn-cs"/>
              </a:rPr>
              <a:t>To reduce aiming tolerance, and delete the additional aiming tolerance in </a:t>
            </a:r>
            <a:r>
              <a:rPr lang="en-GB" b="1" dirty="0" err="1">
                <a:latin typeface="+mn-lt"/>
                <a:cs typeface="+mn-cs"/>
              </a:rPr>
              <a:t>CoP</a:t>
            </a:r>
            <a:r>
              <a:rPr lang="en-GB" b="1" dirty="0">
                <a:latin typeface="+mn-lt"/>
                <a:cs typeface="+mn-cs"/>
              </a:rPr>
              <a:t>, aligning it with the approval requirement.</a:t>
            </a:r>
            <a:br>
              <a:rPr lang="en-GB" b="1" dirty="0">
                <a:latin typeface="+mn-lt"/>
                <a:cs typeface="+mn-cs"/>
              </a:rPr>
            </a:br>
            <a:endParaRPr lang="en-GB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latin typeface="+mn-lt"/>
                <a:cs typeface="+mn-cs"/>
              </a:rPr>
              <a:t>To add a requirement to measure glare values in loaded   conditions as part of both Type Approval and </a:t>
            </a:r>
            <a:r>
              <a:rPr lang="en-GB" b="1" dirty="0" err="1">
                <a:latin typeface="+mn-lt"/>
                <a:cs typeface="+mn-cs"/>
              </a:rPr>
              <a:t>CoP</a:t>
            </a:r>
            <a:r>
              <a:rPr lang="en-GB" b="1" dirty="0">
                <a:latin typeface="+mn-lt"/>
                <a:cs typeface="+mn-cs"/>
              </a:rPr>
              <a:t>, if the resultant aim falls outside permitted tolerance.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1225" y="863600"/>
            <a:ext cx="7848600" cy="4646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  <a:cs typeface="+mn-cs"/>
              </a:rPr>
              <a:t>Proposed changes: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latin typeface="+mn-lt"/>
                <a:cs typeface="+mn-cs"/>
              </a:rPr>
              <a:t>To redefine the initial aim and static load-levelling requirements of dip beam cut-off in terms of theoretical range on the road rather than the current % downward inclination.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latin typeface="+mn-lt"/>
                <a:cs typeface="+mn-cs"/>
              </a:rPr>
              <a:t>To reduce aiming tolerance, and delete the additional aiming tolerance in </a:t>
            </a:r>
            <a:r>
              <a:rPr lang="en-GB" b="1" dirty="0" err="1">
                <a:latin typeface="+mn-lt"/>
                <a:cs typeface="+mn-cs"/>
              </a:rPr>
              <a:t>CoP</a:t>
            </a:r>
            <a:r>
              <a:rPr lang="en-GB" b="1" dirty="0">
                <a:latin typeface="+mn-lt"/>
                <a:cs typeface="+mn-cs"/>
              </a:rPr>
              <a:t>, aligning it with the approval requirement.</a:t>
            </a:r>
            <a:br>
              <a:rPr lang="en-GB" b="1" dirty="0">
                <a:latin typeface="+mn-lt"/>
                <a:cs typeface="+mn-cs"/>
              </a:rPr>
            </a:br>
            <a:endParaRPr lang="en-GB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latin typeface="+mn-lt"/>
                <a:cs typeface="+mn-cs"/>
              </a:rPr>
              <a:t>To add a requirement to measure glare values in loaded   conditions as part of both Type Approval and </a:t>
            </a:r>
            <a:r>
              <a:rPr lang="en-GB" b="1" dirty="0" err="1">
                <a:latin typeface="+mn-lt"/>
                <a:cs typeface="+mn-cs"/>
              </a:rPr>
              <a:t>CoP</a:t>
            </a:r>
            <a:r>
              <a:rPr lang="en-GB" b="1" dirty="0">
                <a:latin typeface="+mn-lt"/>
                <a:cs typeface="+mn-cs"/>
              </a:rPr>
              <a:t>, if the resultant aim falls outside permitted tolerance.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latin typeface="+mn-lt"/>
                <a:cs typeface="+mn-cs"/>
              </a:rPr>
              <a:t>To delete the reference to 2000lm as a threshold for automatic levelling.</a:t>
            </a:r>
            <a:br>
              <a:rPr lang="en-GB" b="1" dirty="0">
                <a:latin typeface="+mn-lt"/>
                <a:cs typeface="+mn-cs"/>
              </a:rPr>
            </a:br>
            <a:endParaRPr lang="en-GB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1225" y="863600"/>
            <a:ext cx="7848600" cy="547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  <a:cs typeface="+mn-cs"/>
              </a:rPr>
              <a:t>Proposed changes: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latin typeface="+mn-lt"/>
                <a:cs typeface="+mn-cs"/>
              </a:rPr>
              <a:t>To redefine the initial aim and static load-levelling requirements of dip beam cut-off in terms of theoretical range on the road rather than the current % downward inclination.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latin typeface="+mn-lt"/>
                <a:cs typeface="+mn-cs"/>
              </a:rPr>
              <a:t>To reduce aiming tolerance, and delete the additional aiming tolerance in </a:t>
            </a:r>
            <a:r>
              <a:rPr lang="en-GB" b="1" dirty="0" err="1">
                <a:latin typeface="+mn-lt"/>
                <a:cs typeface="+mn-cs"/>
              </a:rPr>
              <a:t>CoP</a:t>
            </a:r>
            <a:r>
              <a:rPr lang="en-GB" b="1" dirty="0">
                <a:latin typeface="+mn-lt"/>
                <a:cs typeface="+mn-cs"/>
              </a:rPr>
              <a:t>, aligning it with the approval requirement.</a:t>
            </a:r>
            <a:br>
              <a:rPr lang="en-GB" b="1" dirty="0">
                <a:latin typeface="+mn-lt"/>
                <a:cs typeface="+mn-cs"/>
              </a:rPr>
            </a:br>
            <a:endParaRPr lang="en-GB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latin typeface="+mn-lt"/>
                <a:cs typeface="+mn-cs"/>
              </a:rPr>
              <a:t>To add a requirement to measure glare values in loaded   conditions as part of both Type Approval and </a:t>
            </a:r>
            <a:r>
              <a:rPr lang="en-GB" b="1" dirty="0" err="1">
                <a:latin typeface="+mn-lt"/>
                <a:cs typeface="+mn-cs"/>
              </a:rPr>
              <a:t>CoP</a:t>
            </a:r>
            <a:r>
              <a:rPr lang="en-GB" b="1" dirty="0">
                <a:latin typeface="+mn-lt"/>
                <a:cs typeface="+mn-cs"/>
              </a:rPr>
              <a:t>, if the resultant aim falls outside permitted tolerance.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latin typeface="+mn-lt"/>
                <a:cs typeface="+mn-cs"/>
              </a:rPr>
              <a:t>To delete the reference to 2000lm as a threshold for automatic levelling.</a:t>
            </a:r>
            <a:br>
              <a:rPr lang="en-GB" b="1" dirty="0">
                <a:latin typeface="+mn-lt"/>
                <a:cs typeface="+mn-cs"/>
              </a:rPr>
            </a:br>
            <a:endParaRPr lang="en-GB" b="1" dirty="0"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latin typeface="+mn-lt"/>
                <a:cs typeface="+mn-cs"/>
              </a:rPr>
              <a:t>To add a visible warning to the driver, defining what is the minimum visibility distance, if theoretical range is less than 50m.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323850" y="950913"/>
            <a:ext cx="8674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Proposed Initial nominal aim to correspond to  75m theoretical range</a:t>
            </a:r>
            <a:endParaRPr lang="en-GB" sz="2400"/>
          </a:p>
        </p:txBody>
      </p:sp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989138"/>
            <a:ext cx="8399463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611188" y="4149725"/>
            <a:ext cx="68389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/>
              <a:t>Specified % inclination is ( Headlamp height / 75 ) as a %, rounded to nearest 0.1%.</a:t>
            </a:r>
          </a:p>
          <a:p>
            <a:pPr marL="285750" indent="-285750">
              <a:buFont typeface="Arial" charset="0"/>
              <a:buChar char="•"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2"/>
          <p:cNvSpPr txBox="1">
            <a:spLocks noChangeArrowheads="1"/>
          </p:cNvSpPr>
          <p:nvPr/>
        </p:nvSpPr>
        <p:spPr bwMode="auto">
          <a:xfrm>
            <a:off x="571500" y="1844675"/>
            <a:ext cx="71310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000"/>
              <a:t>Currently: initial aim is specified by the manufacturer, within permitted limits dependent on lamp height. Height bands overlap for tolerance.</a:t>
            </a:r>
          </a:p>
          <a:p>
            <a:pPr marL="285750" indent="-285750">
              <a:buFont typeface="Arial" charset="0"/>
              <a:buChar char="•"/>
            </a:pPr>
            <a:endParaRPr lang="en-GB"/>
          </a:p>
        </p:txBody>
      </p:sp>
      <p:sp>
        <p:nvSpPr>
          <p:cNvPr id="35842" name="TextBox 8"/>
          <p:cNvSpPr txBox="1">
            <a:spLocks noChangeArrowheads="1"/>
          </p:cNvSpPr>
          <p:nvPr/>
        </p:nvSpPr>
        <p:spPr bwMode="auto">
          <a:xfrm>
            <a:off x="571500" y="373063"/>
            <a:ext cx="7848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/>
              <a:t>Proposed Initial nominal aim to correspond to  75m theoretical range</a:t>
            </a:r>
            <a:endParaRPr lang="en-GB" sz="240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24075" y="3284538"/>
          <a:ext cx="3816424" cy="1190349"/>
        </p:xfrm>
        <a:graphic>
          <a:graphicData uri="http://schemas.openxmlformats.org/drawingml/2006/table">
            <a:tbl>
              <a:tblPr/>
              <a:tblGrid>
                <a:gridCol w="1152128"/>
                <a:gridCol w="1080120"/>
                <a:gridCol w="1584176"/>
              </a:tblGrid>
              <a:tr h="3967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 height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height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%down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1.0% to 1.5%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1.5% to 2.0%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MT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SMMT PowerPoint Template</Template>
  <TotalTime>2955</TotalTime>
  <Words>1415</Words>
  <Application>Microsoft Office PowerPoint</Application>
  <PresentationFormat>On-screen Show (4:3)</PresentationFormat>
  <Paragraphs>223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SMMT PowerPoint Template</vt:lpstr>
      <vt:lpstr>1_Office Theme</vt:lpstr>
      <vt:lpstr>Worksheet</vt:lpstr>
      <vt:lpstr>Comments on GRE/2012/27(Lighting &amp; Signalling WG)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lawrek</dc:creator>
  <cp:lastModifiedBy>Guichard</cp:lastModifiedBy>
  <cp:revision>161</cp:revision>
  <cp:lastPrinted>2012-10-15T10:18:19Z</cp:lastPrinted>
  <dcterms:created xsi:type="dcterms:W3CDTF">2011-06-21T11:10:16Z</dcterms:created>
  <dcterms:modified xsi:type="dcterms:W3CDTF">2012-11-06T10:51:26Z</dcterms:modified>
</cp:coreProperties>
</file>