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0" r:id="rId4"/>
    <p:sldId id="271" r:id="rId5"/>
    <p:sldId id="275" r:id="rId6"/>
    <p:sldId id="266" r:id="rId7"/>
    <p:sldId id="267" r:id="rId8"/>
    <p:sldId id="268" r:id="rId9"/>
    <p:sldId id="276" r:id="rId10"/>
    <p:sldId id="278" r:id="rId11"/>
    <p:sldId id="279" r:id="rId12"/>
    <p:sldId id="272" r:id="rId13"/>
    <p:sldId id="269" r:id="rId14"/>
    <p:sldId id="265" r:id="rId15"/>
    <p:sldId id="281" r:id="rId16"/>
    <p:sldId id="282" r:id="rId17"/>
    <p:sldId id="264" r:id="rId18"/>
    <p:sldId id="257" r:id="rId19"/>
    <p:sldId id="261" r:id="rId20"/>
    <p:sldId id="263" r:id="rId21"/>
    <p:sldId id="273" r:id="rId22"/>
    <p:sldId id="274" r:id="rId23"/>
    <p:sldId id="25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C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5" d="100"/>
          <a:sy n="135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BD201D-8C16-4C21-BABB-2E78E6B720A2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1E7953-E4BE-40B6-A380-51AFE9AF848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51DD3F-C6D4-4D59-BDA4-3A74AC6096F3}" type="slidenum">
              <a:rPr lang="en-A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A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64C540-7B3B-430C-87ED-73BAA744C89B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D546D7-CCCD-41C9-BE77-E4851B7EC1A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F80425-69B7-493E-B07E-A495631A7841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EE6907-C279-4B1D-B05F-1F2DBFC5E0B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59463"/>
            <a:ext cx="9144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imag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5813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CD6CDE-C92C-4717-8427-E6A72F9D673D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073DF6-A03E-4157-8FED-66AEE95CC50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7AB1BC-73BC-4718-A433-73EE515ECD62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CA467-1F53-4459-BE71-97DAB3B1FAD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46D7B0-9961-4862-883A-CAD76BCC6D52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1B6956-7C69-43BD-A4E8-19F3928B840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245371-26D0-4964-867F-2847FC0A4E20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118421-FEAB-4B26-A774-56423A58F87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D54F71-A79D-4430-A010-22589B0CB512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7B6D32-71EC-4A57-B90F-E14E7A8BAB5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935B94-89C8-46A0-B7D7-45A210DE6E2A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67CC01-A484-42A5-AF03-07276C6B7BA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1E425B-F252-4D67-AB37-85DC44580D7B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D5EBB0-3262-4969-B3DC-74332335041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BAF5E8-976E-428C-A51C-4401AD3A0506}" type="datetimeFigureOut">
              <a:rPr lang="en-US"/>
              <a:pPr>
                <a:defRPr/>
              </a:pPr>
              <a:t>12/6/2010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D7B3D3-C271-4F96-A856-54D25247370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371600" y="21431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 smtClean="0">
                <a:solidFill>
                  <a:srgbClr val="041C43"/>
                </a:solidFill>
              </a:rPr>
              <a:t>Pole Side Impact GTR:</a:t>
            </a:r>
            <a:br>
              <a:rPr lang="en-US" sz="3600" smtClean="0">
                <a:solidFill>
                  <a:srgbClr val="041C43"/>
                </a:solidFill>
              </a:rPr>
            </a:br>
            <a:r>
              <a:rPr lang="en-US" sz="3600" smtClean="0">
                <a:solidFill>
                  <a:srgbClr val="041C43"/>
                </a:solidFill>
              </a:rPr>
              <a:t>Assessment of Safety Need:</a:t>
            </a:r>
            <a:br>
              <a:rPr lang="en-US" sz="3600" smtClean="0">
                <a:solidFill>
                  <a:srgbClr val="041C43"/>
                </a:solidFill>
              </a:rPr>
            </a:br>
            <a:r>
              <a:rPr lang="en-US" sz="3600" smtClean="0">
                <a:solidFill>
                  <a:srgbClr val="041C43"/>
                </a:solidFill>
              </a:rPr>
              <a:t>Initial Data Collection</a:t>
            </a:r>
            <a:endParaRPr lang="en-AU" sz="3600" smtClean="0">
              <a:solidFill>
                <a:srgbClr val="041C43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43200" y="40005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sz="2400" smtClean="0">
              <a:solidFill>
                <a:srgbClr val="041C43"/>
              </a:solidFill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41C43"/>
                </a:solidFill>
              </a:rPr>
              <a:t>Robert Hogan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041C43"/>
                </a:solidFill>
              </a:rPr>
              <a:t>Department of Infrastructure and Transport</a:t>
            </a:r>
            <a:endParaRPr lang="en-AU" sz="2400" smtClean="0">
              <a:solidFill>
                <a:srgbClr val="041C43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092950" y="33337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AU" b="1">
                <a:solidFill>
                  <a:schemeClr val="bg1"/>
                </a:solidFill>
              </a:rPr>
              <a:t>PSI-01-07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Chart 1"/>
          <p:cNvGraphicFramePr>
            <a:graphicFrameLocks/>
          </p:cNvGraphicFramePr>
          <p:nvPr/>
        </p:nvGraphicFramePr>
        <p:xfrm>
          <a:off x="1428750" y="571500"/>
          <a:ext cx="7358063" cy="4889500"/>
        </p:xfrm>
        <a:graphic>
          <a:graphicData uri="http://schemas.openxmlformats.org/presentationml/2006/ole">
            <p:oleObj spid="_x0000_s23553" r:id="rId3" imgW="7358510" imgH="4889416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Chart 1"/>
          <p:cNvGraphicFramePr>
            <a:graphicFrameLocks/>
          </p:cNvGraphicFramePr>
          <p:nvPr/>
        </p:nvGraphicFramePr>
        <p:xfrm>
          <a:off x="1428750" y="571500"/>
          <a:ext cx="7358063" cy="4889500"/>
        </p:xfrm>
        <a:graphic>
          <a:graphicData uri="http://schemas.openxmlformats.org/presentationml/2006/ole">
            <p:oleObj spid="_x0000_s24577" r:id="rId3" imgW="7358510" imgH="4889416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1428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Victoria (Australian state)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525" y="1214438"/>
            <a:ext cx="8229600" cy="45259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2009, there were 31 four-wheeled vehicle occupant fatalities in pole side impacts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20 in other side impacts and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38 in rollovers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These figures were 10.7%, 6.8% and 13.1% respectively of Victoria’s road toll, and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15.8%, 10.2% and 19.4% respectively of occupant fatalities in four-wheeled vehicles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Of these numbers, 25, 17 and 23 were in M1 vehicles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16.7%, 11.3% and 15.3% of occupant fatalities in M1 vehicles</a:t>
            </a: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New Zealand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525" y="1357313"/>
            <a:ext cx="8229600" cy="4525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2009, there were 7 four-wheeled vehicle occupant fatalities in pole side impacts (fairly typical)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41 in other side impacts and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89 in rollovers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These figures were 1.8%, 10.7% and 23.2% respectively of New Zealand’s road toll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2.4%, 13.9% and 30.2% respectively of occupant fatalities in four-wheeled vehicles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1428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Republic of Korea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71525" y="12144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In 2009, there were 204 four-wheeled vehicle occupant fatalities in pole side impacts </a:t>
            </a:r>
          </a:p>
          <a:p>
            <a:r>
              <a:rPr lang="en-US" smtClean="0">
                <a:solidFill>
                  <a:srgbClr val="041C43"/>
                </a:solidFill>
              </a:rPr>
              <a:t>1,024 in other side impacts and </a:t>
            </a:r>
          </a:p>
          <a:p>
            <a:r>
              <a:rPr lang="en-US" smtClean="0">
                <a:solidFill>
                  <a:srgbClr val="041C43"/>
                </a:solidFill>
              </a:rPr>
              <a:t>190 in rollovers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These figures were 3.5%, 17.5% and 3.25% respectively of the ROK’s road toll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10.3%, 51.8% and 9.6% respectively of occupant fatalities in four-wheeled vehicles</a:t>
            </a:r>
          </a:p>
          <a:p>
            <a:pPr>
              <a:buFont typeface="Arial" charset="0"/>
              <a:buNone/>
            </a:pPr>
            <a:r>
              <a:rPr lang="en-US" sz="1500" smtClean="0">
                <a:solidFill>
                  <a:srgbClr val="041C43"/>
                </a:solidFill>
              </a:rPr>
              <a:t>	(NB: pole impacts = all impacts with fixed objects)</a:t>
            </a:r>
            <a:endParaRPr lang="en-AU" sz="1500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Chart 1"/>
          <p:cNvGraphicFramePr>
            <a:graphicFrameLocks/>
          </p:cNvGraphicFramePr>
          <p:nvPr/>
        </p:nvGraphicFramePr>
        <p:xfrm>
          <a:off x="1357313" y="571500"/>
          <a:ext cx="7429500" cy="4889500"/>
        </p:xfrm>
        <a:graphic>
          <a:graphicData uri="http://schemas.openxmlformats.org/presentationml/2006/ole">
            <p:oleObj spid="_x0000_s29697" r:id="rId3" imgW="7425572" imgH="488941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Chart 1"/>
          <p:cNvGraphicFramePr>
            <a:graphicFrameLocks/>
          </p:cNvGraphicFramePr>
          <p:nvPr/>
        </p:nvGraphicFramePr>
        <p:xfrm>
          <a:off x="1428750" y="571500"/>
          <a:ext cx="7358063" cy="4889500"/>
        </p:xfrm>
        <a:graphic>
          <a:graphicData uri="http://schemas.openxmlformats.org/presentationml/2006/ole">
            <p:oleObj spid="_x0000_s30721" r:id="rId3" imgW="7358510" imgH="488941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42963" y="7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Japan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42963" y="11430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Data is for M1 vehicles</a:t>
            </a:r>
          </a:p>
          <a:p>
            <a:r>
              <a:rPr lang="en-US" smtClean="0">
                <a:solidFill>
                  <a:srgbClr val="041C43"/>
                </a:solidFill>
              </a:rPr>
              <a:t>60 reported fatalities from pole side impacts and 254 reported fatalities from other side impacts in the period 2005-07  - 1.3% and 5.4% respectively of fatalities in M1 vehicles in that period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Fatality figures do not include people not wearing seatbelts – about 50% of the Japanese road toll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The definition of pole is restricted and does not include trees</a:t>
            </a:r>
          </a:p>
          <a:p>
            <a:pPr lvl="1"/>
            <a:endParaRPr lang="en-AU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85813" y="7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Europe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813" y="1143000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Awaiting data from all countries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APROSYS (2009) reported approximately 10,000 car occupant fatalities in side impact crashes in Europe annually.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Germany in 2008, 931 fatalities  were due to collisions with trees – 20.8% of the road toll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large majority of cases (810/907), passenger cars responsible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Germany is to provide fuller statistics, but likely that over half of the collisions were pole side impacts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UK in 2009, at least 265 fatalities were due to pole impacts – 11.9% of the road toll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41C43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Vehicle Coverage - 1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525" y="1357313"/>
            <a:ext cx="8229600" cy="4525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period 2000-2006 in Australia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M1 (93.4%) and N1 (6.5%) vehicles accounted for 100% of four-wheeled occupant fatalities in pole side impacts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M1 (93.3%) and N1 (5.3%) vehicles accounted for 98.6% of four-wheeled occupant fatalities in other side impacts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M1 (80.6%) and N1 (8.4%) vehicles accounted for 89.0% of four-wheeled occupant fatalities in rollovers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41C43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period 2000-2009 in the US, passenger cars and light trucks accounted for 98.9%, 97.7% and 94.3% respectively of pole side impact, other side impact and rollover occupant fatalities in four-wheeled vehicles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41C43"/>
              </a:solidFill>
            </a:endParaRP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71588" y="274638"/>
            <a:ext cx="787241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Data request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271588" y="1600200"/>
            <a:ext cx="787241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Focus of data request: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Up to date statistics covering a number of regions/countries – to gauge the magnitude of the problem </a:t>
            </a:r>
            <a:r>
              <a:rPr lang="en-US" sz="2000" smtClean="0">
                <a:solidFill>
                  <a:srgbClr val="041C43"/>
                </a:solidFill>
              </a:rPr>
              <a:t>(older data in GRSP paper)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Time series – allowing assessment of the impact of positive safety developments, including ESC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Categories of vehicles –  enabling consideration of which vehicles should be covered by a GTR</a:t>
            </a:r>
          </a:p>
          <a:p>
            <a:endParaRPr lang="en-AU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Vehicle Coverage - 2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71525" y="13573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Side impacts and rollovers present a similar hazard for N1 vehicles as for M1 vehicles</a:t>
            </a:r>
          </a:p>
          <a:p>
            <a:endParaRPr lang="en-US" smtClean="0">
              <a:solidFill>
                <a:srgbClr val="041C43"/>
              </a:solidFill>
            </a:endParaRPr>
          </a:p>
          <a:p>
            <a:r>
              <a:rPr lang="en-US" smtClean="0">
                <a:solidFill>
                  <a:srgbClr val="041C43"/>
                </a:solidFill>
              </a:rPr>
              <a:t>In the period 2000-2006 in Australia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12.1% of occupant fatalities in N1 vehicles were in pole side impacts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13.1% in other side impacts, and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26.5% in rollovers</a:t>
            </a:r>
            <a:endParaRPr lang="en-AU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Trends over time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525" y="16002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Australia road fatalities decreased by 11.8% between 2000 and 2006 and four-wheeled vehicle occupant fatalities by 15.2%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same period M1 occupant fatalities decreased in pole side impacts and other side impacts by 18.7% and 35.0% and increased in rollovers by 19.5%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The M1 category is the most likely to reflect improvements due to ESC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41C43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Victoria road fatalities decreased by 28.7% between 2000 and 2009 and four-wheeled vehicle occupant fatalities by 30.7%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same period M1 occupant fatalities decreased in pole side impacts, other side impacts and rollovers by 40.4%, 59.5% and 39.4% respectively (small numbers)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Trends over time - 2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42875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New Zealand road fatalities decreased by 16.8% between 2000 and 2009 and four-wheeled vehicle occupant fatalities by 21.3%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same period all four-wheeled vehicle occupant fatalities decreased in pole side impacts and other side impacts by 22.2% and 43.8% and increased in rollovers by 11.3% (small numbers)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41C43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US road fatalities decreased by 19.4% between 2000 and 2009 and four-wheeled vehicle occupant fatalities by 27.6%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In the same period passenger car/light truck occupant fatalities decreased in pole side impacts, other side impacts and rollovers by 16.2%, 37.2% and 17.0% respectively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041C43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Germany, total road fatalities decreased by 40.3% in the period 2000 to 2008, while fatalities with trees decreased by 44.8%</a:t>
            </a:r>
            <a:endParaRPr lang="en-AU" dirty="0" smtClean="0">
              <a:solidFill>
                <a:srgbClr val="041C43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Next steps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71525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Complete initial data collection by end December</a:t>
            </a:r>
          </a:p>
          <a:p>
            <a:r>
              <a:rPr lang="en-US" smtClean="0">
                <a:solidFill>
                  <a:srgbClr val="041C43"/>
                </a:solidFill>
              </a:rPr>
              <a:t>Analyse – serious injuries as well as fatalities</a:t>
            </a:r>
          </a:p>
          <a:p>
            <a:r>
              <a:rPr lang="en-US" smtClean="0">
                <a:solidFill>
                  <a:srgbClr val="041C43"/>
                </a:solidFill>
              </a:rPr>
              <a:t>Consider further more detailed data requirements (including age, gender, body region injured)</a:t>
            </a:r>
            <a:endParaRPr lang="en-AU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5725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Data Issues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5725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Issues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Number of countries still to provide data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Data is very patchy in terms of vehicle categories and years covered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Definitions vary (especially for injury figures and vehicle categories)</a:t>
            </a:r>
          </a:p>
          <a:p>
            <a:r>
              <a:rPr lang="en-US" smtClean="0">
                <a:solidFill>
                  <a:srgbClr val="041C43"/>
                </a:solidFill>
              </a:rPr>
              <a:t>In the time available, analysis has focused on fatalities</a:t>
            </a:r>
          </a:p>
          <a:p>
            <a:endParaRPr lang="en-AU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42963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Preliminary Analysis - 1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2963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Fatality levels from pole side impacts vary from country to country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although there may be coding issues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Other side impacts are still a very significant source of fatalities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Rollovers are </a:t>
            </a:r>
            <a:r>
              <a:rPr lang="en-US" smtClean="0">
                <a:solidFill>
                  <a:srgbClr val="041C43"/>
                </a:solidFill>
              </a:rPr>
              <a:t>a very significant </a:t>
            </a:r>
            <a:r>
              <a:rPr lang="en-US" dirty="0" smtClean="0">
                <a:solidFill>
                  <a:srgbClr val="041C43"/>
                </a:solidFill>
              </a:rPr>
              <a:t>source of fatalities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The limited data available suggest M1 fatalities greatly outnumber N1 fatalities, but together the constitute nearly all pole side impact fatalities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indicating a GTR may sensibly cover both</a:t>
            </a:r>
          </a:p>
          <a:p>
            <a:pPr lvl="2" fontAlgn="auto">
              <a:spcAft>
                <a:spcPts val="0"/>
              </a:spcAft>
              <a:buFont typeface="Arial"/>
              <a:buNone/>
              <a:defRPr/>
            </a:pP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85813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Preliminary Analysis - 2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85813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Data from a number of countries suggest pole side impact fatalities have decreased marginally more than the general road toll</a:t>
            </a:r>
          </a:p>
          <a:p>
            <a:pPr lvl="1"/>
            <a:r>
              <a:rPr lang="en-US" smtClean="0">
                <a:solidFill>
                  <a:srgbClr val="041C43"/>
                </a:solidFill>
              </a:rPr>
              <a:t>but in countries where they have been a major issue, they remain a major issue</a:t>
            </a:r>
          </a:p>
          <a:p>
            <a:r>
              <a:rPr lang="en-US" smtClean="0">
                <a:solidFill>
                  <a:srgbClr val="041C43"/>
                </a:solidFill>
              </a:rPr>
              <a:t>Other side impact fatalities show a greater decrease</a:t>
            </a:r>
          </a:p>
          <a:p>
            <a:r>
              <a:rPr lang="en-US" smtClean="0">
                <a:solidFill>
                  <a:srgbClr val="041C43"/>
                </a:solidFill>
              </a:rPr>
              <a:t>Rollover fatalities have increased in several countries</a:t>
            </a:r>
          </a:p>
          <a:p>
            <a:endParaRPr lang="en-AU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United States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525" y="16002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2009, there were 1,371 four-wheeled vehicle occupant fatalities in pole side impacts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4,872 in other side impacts and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8,794 in rollovers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These figures are 4.1%, 14.4% and 26.0% respectively of the US’ road toll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5.7%, 20.4% and 36.8% respectively of four-wheeled occupant fatalities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Of these numbers, 1,353, 4,746 and 8,267 were in passenger cars/small trucks 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5.8%, 20.3% and 35.6% of occupant fatalities in these types of vehicles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041C43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041C43"/>
                </a:solidFill>
              </a:rPr>
              <a:t>	(pole = pole/tree/shrub/fire hydrant)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85813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Canada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85813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In 2007, there were 16 M1 and N1 vehicle occupant fatalities in pole side impacts </a:t>
            </a:r>
          </a:p>
          <a:p>
            <a:r>
              <a:rPr lang="en-US" smtClean="0">
                <a:solidFill>
                  <a:srgbClr val="041C43"/>
                </a:solidFill>
              </a:rPr>
              <a:t>353 in other side impacts and </a:t>
            </a:r>
          </a:p>
          <a:p>
            <a:r>
              <a:rPr lang="en-US" smtClean="0">
                <a:solidFill>
                  <a:srgbClr val="041C43"/>
                </a:solidFill>
              </a:rPr>
              <a:t>273 in rollovers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mtClean="0">
                <a:solidFill>
                  <a:srgbClr val="041C43"/>
                </a:solidFill>
              </a:rPr>
              <a:t>These figures were 0.6%, 12.8% and 9.9% respectively of Canada’s road toll</a:t>
            </a:r>
          </a:p>
          <a:p>
            <a:endParaRPr lang="en-AU" smtClean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71525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41C43"/>
                </a:solidFill>
              </a:rPr>
              <a:t>Australia</a:t>
            </a:r>
            <a:endParaRPr lang="en-AU" smtClean="0">
              <a:solidFill>
                <a:srgbClr val="04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525" y="1285875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In 2006, there were 161 four-wheeled vehicle occupant fatalities in pole side impacts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172 in other side impacts and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317 in rollovers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These figures were 10.4%, 10.7% and 19.8% respectively of Australia’s road toll, and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41C43"/>
                </a:solidFill>
              </a:rPr>
              <a:t>14.7%, 15.7% and 29.0% respectively of occupant fatalities in four-wheeled vehicles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Of these numbers, 149, 157 and 253 were in M1 vehicles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41C43"/>
                </a:solidFill>
              </a:rPr>
              <a:t>16.3%, 17.2% and 27.8% of occupant fatalities in M1 vehicles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dirty="0">
              <a:solidFill>
                <a:srgbClr val="041C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Chart 1"/>
          <p:cNvGraphicFramePr>
            <a:graphicFrameLocks/>
          </p:cNvGraphicFramePr>
          <p:nvPr/>
        </p:nvGraphicFramePr>
        <p:xfrm>
          <a:off x="1357313" y="571500"/>
          <a:ext cx="7429500" cy="4889500"/>
        </p:xfrm>
        <a:graphic>
          <a:graphicData uri="http://schemas.openxmlformats.org/presentationml/2006/ole">
            <p:oleObj spid="_x0000_s22529" r:id="rId3" imgW="7425572" imgH="488941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IT Powerpoint template">
  <a:themeElements>
    <a:clrScheme name="Custom 1">
      <a:dk1>
        <a:sysClr val="windowText" lastClr="000000"/>
      </a:dk1>
      <a:lt1>
        <a:sysClr val="window" lastClr="FFFFFF"/>
      </a:lt1>
      <a:dk2>
        <a:srgbClr val="0D2C3E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rk1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1122</Words>
  <Application>Microsoft Office PowerPoint</Application>
  <PresentationFormat>On-screen Show (4:3)</PresentationFormat>
  <Paragraphs>118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 Narrow</vt:lpstr>
      <vt:lpstr>Arial</vt:lpstr>
      <vt:lpstr>Georgia</vt:lpstr>
      <vt:lpstr>Calibri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DOIT Powerpoint template</vt:lpstr>
      <vt:lpstr>Microsoft Excel Chart</vt:lpstr>
      <vt:lpstr>Pole Side Impact GTR: Assessment of Safety Need: Initial Data Collection</vt:lpstr>
      <vt:lpstr>Data request</vt:lpstr>
      <vt:lpstr>Data Issues</vt:lpstr>
      <vt:lpstr>Preliminary Analysis - 1</vt:lpstr>
      <vt:lpstr>Preliminary Analysis - 2</vt:lpstr>
      <vt:lpstr>United States</vt:lpstr>
      <vt:lpstr>Canada</vt:lpstr>
      <vt:lpstr>Australia</vt:lpstr>
      <vt:lpstr>Slide 9</vt:lpstr>
      <vt:lpstr>Slide 10</vt:lpstr>
      <vt:lpstr>Slide 11</vt:lpstr>
      <vt:lpstr>Victoria (Australian state)</vt:lpstr>
      <vt:lpstr>New Zealand</vt:lpstr>
      <vt:lpstr>Republic of Korea</vt:lpstr>
      <vt:lpstr>Slide 15</vt:lpstr>
      <vt:lpstr>Slide 16</vt:lpstr>
      <vt:lpstr>Japan</vt:lpstr>
      <vt:lpstr>Europe</vt:lpstr>
      <vt:lpstr>Vehicle Coverage - 1</vt:lpstr>
      <vt:lpstr>Vehicle Coverage - 2</vt:lpstr>
      <vt:lpstr>Trends over time</vt:lpstr>
      <vt:lpstr>Trends over time - 2</vt:lpstr>
      <vt:lpstr>Next steps</vt:lpstr>
    </vt:vector>
  </TitlesOfParts>
  <Company>Infrastructure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Side Impact GTR: Assessment of Safety Need: Initial Data</dc:title>
  <dc:creator>Robert Hogan</dc:creator>
  <cp:lastModifiedBy>Gianotti</cp:lastModifiedBy>
  <cp:revision>85</cp:revision>
  <dcterms:created xsi:type="dcterms:W3CDTF">2010-11-13T15:06:02Z</dcterms:created>
  <dcterms:modified xsi:type="dcterms:W3CDTF">2010-12-06T15:10:37Z</dcterms:modified>
</cp:coreProperties>
</file>