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8000663" cy="251999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7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4A18"/>
    <a:srgbClr val="318DDE"/>
    <a:srgbClr val="F87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" y="-2580"/>
      </p:cViewPr>
      <p:guideLst>
        <p:guide orient="horz" pos="7937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017A-ED2F-4655-90AE-A5F3D53E8E2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ece.org/publications/oes/welcome.html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unece.org/trade/agr/standard/dry/DDP-Standards.html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DF5E25-5AAF-427C-BF50-45B53E3F13E7}"/>
              </a:ext>
            </a:extLst>
          </p:cNvPr>
          <p:cNvGrpSpPr/>
          <p:nvPr/>
        </p:nvGrpSpPr>
        <p:grpSpPr>
          <a:xfrm>
            <a:off x="328470" y="1902254"/>
            <a:ext cx="17342166" cy="2394818"/>
            <a:chOff x="267517" y="626534"/>
            <a:chExt cx="9067238" cy="12521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03E400-1BB9-419A-A647-298764A7234D}"/>
                </a:ext>
              </a:extLst>
            </p:cNvPr>
            <p:cNvGrpSpPr/>
            <p:nvPr/>
          </p:nvGrpSpPr>
          <p:grpSpPr>
            <a:xfrm>
              <a:off x="267517" y="626534"/>
              <a:ext cx="9067238" cy="1252115"/>
              <a:chOff x="53681" y="785232"/>
              <a:chExt cx="9503201" cy="125211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0A3073-61B6-41B1-9D73-CEA524BBA96C}"/>
                  </a:ext>
                </a:extLst>
              </p:cNvPr>
              <p:cNvSpPr/>
              <p:nvPr/>
            </p:nvSpPr>
            <p:spPr>
              <a:xfrm>
                <a:off x="53681" y="1556084"/>
                <a:ext cx="9503201" cy="481263"/>
              </a:xfrm>
              <a:prstGeom prst="rect">
                <a:avLst/>
              </a:prstGeom>
              <a:solidFill>
                <a:srgbClr val="318D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B171671-3E7F-4766-A8F3-194A98358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753" y="785232"/>
                <a:ext cx="1433111" cy="1235182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ED7D8D-6E3E-41E7-9776-0197F3B255FB}"/>
                </a:ext>
              </a:extLst>
            </p:cNvPr>
            <p:cNvSpPr txBox="1"/>
            <p:nvPr/>
          </p:nvSpPr>
          <p:spPr>
            <a:xfrm>
              <a:off x="398850" y="1461370"/>
              <a:ext cx="3659163" cy="337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600" b="1" spc="3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DEFINITION &amp; CLASSIFICATION</a:t>
              </a:r>
              <a:endParaRPr lang="en-US" sz="3600" b="1" spc="3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" name="Metin kutusu 4">
            <a:extLst>
              <a:ext uri="{FF2B5EF4-FFF2-40B4-BE49-F238E27FC236}">
                <a16:creationId xmlns:a16="http://schemas.microsoft.com/office/drawing/2014/main" id="{1F1E96DF-EDF7-43C0-8AB5-89EA12BF8718}"/>
              </a:ext>
            </a:extLst>
          </p:cNvPr>
          <p:cNvSpPr txBox="1"/>
          <p:nvPr/>
        </p:nvSpPr>
        <p:spPr>
          <a:xfrm>
            <a:off x="328000" y="4519374"/>
            <a:ext cx="17342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tr-TR" sz="2400" dirty="0">
                <a:latin typeface="Arial Narrow" panose="020B0606020202030204" pitchFamily="34" charset="0"/>
              </a:rPr>
              <a:t>The UNECE standard applies to inshell </a:t>
            </a:r>
            <a:r>
              <a:rPr lang="en-US" sz="2400" dirty="0">
                <a:latin typeface="Arial Narrow" panose="020B0606020202030204" pitchFamily="34" charset="0"/>
              </a:rPr>
              <a:t>walnuts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tr-TR" sz="2400" dirty="0">
                <a:latin typeface="Arial Narrow" panose="020B0606020202030204" pitchFamily="34" charset="0"/>
              </a:rPr>
              <a:t> free from outer husks, of varieties (cultivars) grown from </a:t>
            </a:r>
            <a:r>
              <a:rPr lang="en-US" sz="2400" i="1" dirty="0">
                <a:latin typeface="Arial Narrow" panose="020B0606020202030204" pitchFamily="34" charset="0"/>
              </a:rPr>
              <a:t>Juglans regia </a:t>
            </a:r>
            <a:r>
              <a:rPr lang="en-US" sz="2400" dirty="0">
                <a:latin typeface="Arial Narrow" panose="020B0606020202030204" pitchFamily="34" charset="0"/>
              </a:rPr>
              <a:t>L.,</a:t>
            </a:r>
            <a:r>
              <a:rPr lang="tr-TR" sz="2400" dirty="0">
                <a:latin typeface="Arial Narrow" panose="020B0606020202030204" pitchFamily="34" charset="0"/>
              </a:rPr>
              <a:t> intended for direct consumption or for food when intended to be mixed with other products for direct consumption without further processing. </a:t>
            </a:r>
          </a:p>
          <a:p>
            <a:pPr algn="just"/>
            <a:r>
              <a:rPr lang="tr-TR" sz="2400" dirty="0">
                <a:latin typeface="Arial Narrow" panose="020B0606020202030204" pitchFamily="34" charset="0"/>
              </a:rPr>
              <a:t>It does not apply to inshell</a:t>
            </a:r>
            <a:r>
              <a:rPr lang="en-US" sz="2400" dirty="0">
                <a:latin typeface="Arial Narrow" panose="020B0606020202030204" pitchFamily="34" charset="0"/>
              </a:rPr>
              <a:t> walnuts</a:t>
            </a:r>
            <a:r>
              <a:rPr lang="tr-TR" sz="2400" dirty="0">
                <a:latin typeface="Arial Narrow" panose="020B0606020202030204" pitchFamily="34" charset="0"/>
              </a:rPr>
              <a:t> that are processed by salting, sugaring, flavouring, roasting or for industrial processing.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latin typeface="Arial Narrow" panose="020B0606020202030204" pitchFamily="34" charset="0"/>
              </a:rPr>
              <a:t>Inshell </a:t>
            </a:r>
            <a:r>
              <a:rPr lang="en-US" sz="2400">
                <a:latin typeface="Arial Narrow" panose="020B0606020202030204" pitchFamily="34" charset="0"/>
              </a:rPr>
              <a:t>walnuts</a:t>
            </a:r>
            <a:r>
              <a:rPr lang="tr-TR" sz="2400">
                <a:latin typeface="Arial Narrow" panose="020B0606020202030204" pitchFamily="34" charset="0"/>
              </a:rPr>
              <a:t> </a:t>
            </a:r>
            <a:r>
              <a:rPr lang="tr-TR" sz="2400" dirty="0">
                <a:latin typeface="Arial Narrow" panose="020B0606020202030204" pitchFamily="34" charset="0"/>
              </a:rPr>
              <a:t>are classified into the following </a:t>
            </a:r>
            <a:r>
              <a:rPr lang="tr-TR" sz="2400" b="1" dirty="0">
                <a:latin typeface="Arial Narrow" panose="020B0606020202030204" pitchFamily="34" charset="0"/>
              </a:rPr>
              <a:t>three classes: Extra Class, Class I and Class II. </a:t>
            </a:r>
            <a:br>
              <a:rPr lang="de-DE" sz="2400" b="1" dirty="0"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0000"/>
                </a:solidFill>
              </a:rPr>
              <a:t>The classification is determined in accordance with the defects allowed in the Standard's section "IV, Provisions concerning tolerances“.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DB1B2-B8E1-4A07-875B-87D1694F7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4" y="993262"/>
            <a:ext cx="5450244" cy="16733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12EE97-3746-4653-A6D5-4D678731CD4B}"/>
              </a:ext>
            </a:extLst>
          </p:cNvPr>
          <p:cNvGrpSpPr/>
          <p:nvPr/>
        </p:nvGrpSpPr>
        <p:grpSpPr>
          <a:xfrm>
            <a:off x="5844198" y="893568"/>
            <a:ext cx="11757037" cy="2062102"/>
            <a:chOff x="71249" y="55655"/>
            <a:chExt cx="5604647" cy="8255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0ED662-D4AD-4F13-BE65-4A478FE25189}"/>
                </a:ext>
              </a:extLst>
            </p:cNvPr>
            <p:cNvSpPr txBox="1"/>
            <p:nvPr/>
          </p:nvSpPr>
          <p:spPr>
            <a:xfrm>
              <a:off x="71249" y="55655"/>
              <a:ext cx="5567244" cy="82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4000" b="1" spc="300" dirty="0">
                  <a:latin typeface="Arial Narrow" panose="020B0606020202030204" pitchFamily="34" charset="0"/>
                </a:rPr>
                <a:t>COMMERCIAL AND MARKETING QUALITY OF</a:t>
              </a:r>
            </a:p>
            <a:p>
              <a:pPr algn="r"/>
              <a:r>
                <a:rPr lang="tr-TR" sz="8800" b="1" spc="350" dirty="0">
                  <a:solidFill>
                    <a:srgbClr val="8C4A18"/>
                  </a:solidFill>
                  <a:latin typeface="Arial Narrow" panose="020B0606020202030204" pitchFamily="34" charset="0"/>
                </a:rPr>
                <a:t>INSHELL </a:t>
              </a:r>
              <a:r>
                <a:rPr lang="en-US" sz="8800" b="1" spc="350" dirty="0">
                  <a:solidFill>
                    <a:srgbClr val="8C4A18"/>
                  </a:solidFill>
                  <a:latin typeface="Arial Narrow" panose="020B0606020202030204" pitchFamily="34" charset="0"/>
                </a:rPr>
                <a:t>WALNUTS</a:t>
              </a:r>
              <a:endParaRPr lang="en-US" sz="8800" spc="350" dirty="0">
                <a:solidFill>
                  <a:srgbClr val="8C4A1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EA909D-BFDF-45A7-BC3C-67177CA7BE9E}"/>
                </a:ext>
              </a:extLst>
            </p:cNvPr>
            <p:cNvSpPr txBox="1"/>
            <p:nvPr/>
          </p:nvSpPr>
          <p:spPr>
            <a:xfrm>
              <a:off x="5454137" y="287765"/>
              <a:ext cx="221759" cy="308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>
                  <a:solidFill>
                    <a:srgbClr val="8C4A18"/>
                  </a:solidFill>
                </a:rPr>
                <a:t>*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3FF53A-A0C8-4E32-A8EA-CCF224519D1E}"/>
              </a:ext>
            </a:extLst>
          </p:cNvPr>
          <p:cNvSpPr txBox="1"/>
          <p:nvPr/>
        </p:nvSpPr>
        <p:spPr>
          <a:xfrm>
            <a:off x="328002" y="7008296"/>
            <a:ext cx="17342165" cy="646331"/>
          </a:xfrm>
          <a:prstGeom prst="rect">
            <a:avLst/>
          </a:prstGeom>
          <a:solidFill>
            <a:srgbClr val="8C4A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QUALITY DEFECTS</a:t>
            </a:r>
            <a:endParaRPr lang="en-US" sz="3600" b="1" spc="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89CA788-596C-4C6E-9360-C228EF130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10814"/>
              </p:ext>
            </p:extLst>
          </p:nvPr>
        </p:nvGraphicFramePr>
        <p:xfrm>
          <a:off x="330042" y="24287357"/>
          <a:ext cx="1734216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2166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561340">
                <a:tc>
                  <a:txBody>
                    <a:bodyPr/>
                    <a:lstStyle/>
                    <a:p>
                      <a:pPr marL="60325" indent="0" algn="l">
                        <a:buFont typeface="Arial" pitchFamily="34" charset="0"/>
                        <a:buNone/>
                      </a:pPr>
                      <a:r>
                        <a:rPr lang="tr-TR" sz="1700" b="0" i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The UNECE standard for inshell</a:t>
                      </a:r>
                      <a:r>
                        <a:rPr lang="tr-TR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walnuts</a:t>
                      </a:r>
                      <a:r>
                        <a:rPr lang="tr-TR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tr-TR" sz="1700" b="0" i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and an electronic version of this poster can be retreived from the following addresses.</a:t>
                      </a:r>
                      <a:r>
                        <a:rPr lang="tr-TR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         </a:t>
                      </a:r>
                      <a:r>
                        <a:rPr lang="tr-TR" sz="1700" b="1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Standard</a:t>
                      </a:r>
                      <a:r>
                        <a:rPr lang="fr-CH" sz="170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fr-CH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hlinkClick r:id="rId5"/>
                        </a:rPr>
                        <a:t>https://www.unece.org/trade/agr/standard/dry/DDP-Standards.html</a:t>
                      </a:r>
                      <a:endParaRPr lang="tr-TR" sz="17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60325" indent="0" algn="l">
                        <a:buFont typeface="Arial" pitchFamily="34" charset="0"/>
                        <a:buNone/>
                      </a:pPr>
                      <a:r>
                        <a:rPr lang="tr-TR" sz="1700" b="1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Poster</a:t>
                      </a:r>
                      <a:r>
                        <a:rPr lang="tr-TR" sz="170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fr-CH" sz="170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fr-CH" sz="17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6"/>
                        </a:rPr>
                        <a:t>https://www.unece.org/publications/oes/welcome.html</a:t>
                      </a:r>
                      <a:endParaRPr lang="en-US" sz="17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38047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255EC7-6F0C-4F47-A05F-B7381A9AC001}"/>
              </a:ext>
            </a:extLst>
          </p:cNvPr>
          <p:cNvCxnSpPr/>
          <p:nvPr/>
        </p:nvCxnSpPr>
        <p:spPr>
          <a:xfrm>
            <a:off x="6358202" y="989871"/>
            <a:ext cx="0" cy="16767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6A8E05B-1FD3-481C-9030-71672B920B2C}"/>
              </a:ext>
            </a:extLst>
          </p:cNvPr>
          <p:cNvSpPr/>
          <p:nvPr/>
        </p:nvSpPr>
        <p:spPr>
          <a:xfrm>
            <a:off x="328000" y="7995231"/>
            <a:ext cx="5344380" cy="2924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313F7E-79A6-4ADA-A447-F207C16C1729}"/>
              </a:ext>
            </a:extLst>
          </p:cNvPr>
          <p:cNvSpPr/>
          <p:nvPr/>
        </p:nvSpPr>
        <p:spPr>
          <a:xfrm>
            <a:off x="6326892" y="7995231"/>
            <a:ext cx="5344380" cy="292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15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415E66-EC29-4461-AD2D-73230C5063D3}"/>
              </a:ext>
            </a:extLst>
          </p:cNvPr>
          <p:cNvSpPr/>
          <p:nvPr/>
        </p:nvSpPr>
        <p:spPr>
          <a:xfrm>
            <a:off x="12325784" y="7995230"/>
            <a:ext cx="5344380" cy="292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17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0C30C-512D-4E6E-AC6F-F0642A8D8B28}"/>
              </a:ext>
            </a:extLst>
          </p:cNvPr>
          <p:cNvSpPr/>
          <p:nvPr/>
        </p:nvSpPr>
        <p:spPr>
          <a:xfrm>
            <a:off x="217714" y="12070309"/>
            <a:ext cx="5344380" cy="297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7C6E5-1DEE-413F-AC10-58D89D531557}"/>
              </a:ext>
            </a:extLst>
          </p:cNvPr>
          <p:cNvSpPr/>
          <p:nvPr/>
        </p:nvSpPr>
        <p:spPr>
          <a:xfrm>
            <a:off x="6326892" y="12088214"/>
            <a:ext cx="5344380" cy="297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5A5503-1C90-464F-B597-ED197AB8C892}"/>
              </a:ext>
            </a:extLst>
          </p:cNvPr>
          <p:cNvSpPr/>
          <p:nvPr/>
        </p:nvSpPr>
        <p:spPr>
          <a:xfrm>
            <a:off x="12325784" y="12085862"/>
            <a:ext cx="5344380" cy="297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13 ( The two in the middle)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894DB-B553-4D53-BEDF-D20C04511D44}"/>
              </a:ext>
            </a:extLst>
          </p:cNvPr>
          <p:cNvSpPr/>
          <p:nvPr/>
        </p:nvSpPr>
        <p:spPr>
          <a:xfrm>
            <a:off x="328000" y="16263315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30AA7C-0756-4CD0-A092-D4063A8935C2}"/>
              </a:ext>
            </a:extLst>
          </p:cNvPr>
          <p:cNvSpPr/>
          <p:nvPr/>
        </p:nvSpPr>
        <p:spPr>
          <a:xfrm>
            <a:off x="6326892" y="16263316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WALNUT KERNELS, Photo 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1D2B27-5AFE-471A-BD69-8F61A877FA7F}"/>
              </a:ext>
            </a:extLst>
          </p:cNvPr>
          <p:cNvSpPr/>
          <p:nvPr/>
        </p:nvSpPr>
        <p:spPr>
          <a:xfrm>
            <a:off x="12256855" y="16214929"/>
            <a:ext cx="5344380" cy="292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56DD9A-6AA8-4468-878A-41C451094AC3}"/>
              </a:ext>
            </a:extLst>
          </p:cNvPr>
          <p:cNvSpPr/>
          <p:nvPr/>
        </p:nvSpPr>
        <p:spPr>
          <a:xfrm>
            <a:off x="6358202" y="11013015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MOULD ON SHELL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8BC32-3B53-4C41-9DF9-058645995A31}"/>
              </a:ext>
            </a:extLst>
          </p:cNvPr>
          <p:cNvSpPr/>
          <p:nvPr/>
        </p:nvSpPr>
        <p:spPr>
          <a:xfrm>
            <a:off x="12325784" y="11009543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DAMAGED BY PESTS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781DFE-E62C-4509-B9FB-C186856EBEA3}"/>
              </a:ext>
            </a:extLst>
          </p:cNvPr>
          <p:cNvSpPr/>
          <p:nvPr/>
        </p:nvSpPr>
        <p:spPr>
          <a:xfrm>
            <a:off x="217714" y="1512071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ON SHELL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3E5F6E-ED3C-41F5-9EFC-C2A750A6CE9F}"/>
              </a:ext>
            </a:extLst>
          </p:cNvPr>
          <p:cNvSpPr/>
          <p:nvPr/>
        </p:nvSpPr>
        <p:spPr>
          <a:xfrm>
            <a:off x="6326892" y="15128854"/>
            <a:ext cx="5344380" cy="620378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DAMAGED SHELL, EXPOSED KERNEL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FEDEF7-0C31-4668-B015-46103EE645CD}"/>
              </a:ext>
            </a:extLst>
          </p:cNvPr>
          <p:cNvSpPr/>
          <p:nvPr/>
        </p:nvSpPr>
        <p:spPr>
          <a:xfrm>
            <a:off x="12325784" y="1512071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NOT SUFFICIENTLY DEVELOPED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5A9B83-4A7D-4B6D-9DEF-D7DA8FB3AEDE}"/>
              </a:ext>
            </a:extLst>
          </p:cNvPr>
          <p:cNvSpPr/>
          <p:nvPr/>
        </p:nvSpPr>
        <p:spPr>
          <a:xfrm>
            <a:off x="328000" y="1921689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 SHELL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D1EF06-B3F3-4DD1-B16A-81CF0A02E55E}"/>
              </a:ext>
            </a:extLst>
          </p:cNvPr>
          <p:cNvSpPr/>
          <p:nvPr/>
        </p:nvSpPr>
        <p:spPr>
          <a:xfrm>
            <a:off x="12256855" y="19165433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MOULD ON KERNEL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DF050E-5036-4543-977E-EBD7499C5576}"/>
              </a:ext>
            </a:extLst>
          </p:cNvPr>
          <p:cNvSpPr/>
          <p:nvPr/>
        </p:nvSpPr>
        <p:spPr>
          <a:xfrm>
            <a:off x="328000" y="23254429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 DAMAGE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4518CB-6862-4824-9992-9CB08A20AD36}"/>
              </a:ext>
            </a:extLst>
          </p:cNvPr>
          <p:cNvSpPr/>
          <p:nvPr/>
        </p:nvSpPr>
        <p:spPr>
          <a:xfrm>
            <a:off x="328000" y="20361876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18 (One in the middle + right)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17FA17-C4F3-4C2F-948A-1899A3DD4CA9}"/>
              </a:ext>
            </a:extLst>
          </p:cNvPr>
          <p:cNvSpPr/>
          <p:nvPr/>
        </p:nvSpPr>
        <p:spPr>
          <a:xfrm>
            <a:off x="6326892" y="20361877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21F579-1F05-4595-B3DF-FFBFB513ECA0}"/>
              </a:ext>
            </a:extLst>
          </p:cNvPr>
          <p:cNvSpPr/>
          <p:nvPr/>
        </p:nvSpPr>
        <p:spPr>
          <a:xfrm>
            <a:off x="6358202" y="2332597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ADHERING HULL / HUSK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839006-E5AD-4C7C-A5B2-5D6F57C6B6E2}"/>
              </a:ext>
            </a:extLst>
          </p:cNvPr>
          <p:cNvSpPr/>
          <p:nvPr/>
        </p:nvSpPr>
        <p:spPr>
          <a:xfrm>
            <a:off x="6358202" y="19200130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BLEMISHES AND DISCOLOURATION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73E6A1-1AD5-4FCB-BA28-1E24AA376858}"/>
              </a:ext>
            </a:extLst>
          </p:cNvPr>
          <p:cNvSpPr/>
          <p:nvPr/>
        </p:nvSpPr>
        <p:spPr>
          <a:xfrm>
            <a:off x="12256855" y="20344968"/>
            <a:ext cx="5344380" cy="292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Explanatory Brochure UNECE  Standard on the marketing and commercial quality control of INSHELL WALNUTS, Photo 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409573-EAF6-478D-965E-11952E199530}"/>
              </a:ext>
            </a:extLst>
          </p:cNvPr>
          <p:cNvSpPr/>
          <p:nvPr/>
        </p:nvSpPr>
        <p:spPr>
          <a:xfrm>
            <a:off x="12256855" y="2330919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STAINS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58CAEE-3C00-4EF0-B36A-C671A7725046}"/>
              </a:ext>
            </a:extLst>
          </p:cNvPr>
          <p:cNvSpPr/>
          <p:nvPr/>
        </p:nvSpPr>
        <p:spPr>
          <a:xfrm>
            <a:off x="393954" y="11013015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FREE OF BLEMISHES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6417DD2-446D-4BAE-9092-0D004686E7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68" y="16146016"/>
            <a:ext cx="3100644" cy="29478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122E1C-A542-461F-9A94-E27A99042E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67675" y="15714379"/>
            <a:ext cx="2161032" cy="359968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4502813-3F18-480E-85EC-143B9321BD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9583" r="387" b="1824"/>
          <a:stretch/>
        </p:blipFill>
        <p:spPr>
          <a:xfrm>
            <a:off x="328000" y="11935246"/>
            <a:ext cx="5344380" cy="30516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22C6BC3-71EC-427A-89F7-0D0007238E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31" y="11851312"/>
            <a:ext cx="4005322" cy="3003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82AE23-07E9-4230-B775-4882BAAA89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3"/>
          <a:stretch/>
        </p:blipFill>
        <p:spPr>
          <a:xfrm>
            <a:off x="1330852" y="16153644"/>
            <a:ext cx="3599688" cy="29749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876828-A97C-48BE-ABD1-18ECC6CE716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>
          <a:xfrm>
            <a:off x="7849905" y="20501131"/>
            <a:ext cx="2495569" cy="26988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D3C1758-7E41-4432-909F-DBEB41AFCA1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r="25040"/>
          <a:stretch/>
        </p:blipFill>
        <p:spPr>
          <a:xfrm>
            <a:off x="12688351" y="11998165"/>
            <a:ext cx="4834423" cy="29436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5F735C-9FF4-4238-A782-C9AB406F0A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5" y="20120873"/>
            <a:ext cx="4381597" cy="2973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825CAC-3009-43B3-BC74-BE18D476FD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3" y="7704107"/>
            <a:ext cx="3589157" cy="32936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FA89C8-A664-497B-AC65-78BC859584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24" y="7922602"/>
            <a:ext cx="3691088" cy="288820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2BCE6F2-AB1C-4549-8D7A-F90E4ABDED4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3" t="8348" r="10903" b="16440"/>
          <a:stretch/>
        </p:blipFill>
        <p:spPr>
          <a:xfrm>
            <a:off x="12821450" y="7957490"/>
            <a:ext cx="3277002" cy="3010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B16A623-824D-430B-9D84-B2741F7147A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/>
          <a:stretch/>
        </p:blipFill>
        <p:spPr>
          <a:xfrm>
            <a:off x="1215583" y="20387447"/>
            <a:ext cx="3873407" cy="28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Photos_Pistachio Poster Layout_June2019</Template>
  <TotalTime>471</TotalTime>
  <Words>417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Demenegi</dc:creator>
  <cp:lastModifiedBy>Stephen Hatem</cp:lastModifiedBy>
  <cp:revision>33</cp:revision>
  <cp:lastPrinted>2019-06-28T07:50:19Z</cp:lastPrinted>
  <dcterms:created xsi:type="dcterms:W3CDTF">2019-06-27T09:56:48Z</dcterms:created>
  <dcterms:modified xsi:type="dcterms:W3CDTF">2020-07-30T08:41:40Z</dcterms:modified>
</cp:coreProperties>
</file>