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90" r:id="rId2"/>
    <p:sldMasterId id="2147483702" r:id="rId3"/>
    <p:sldMasterId id="2147483674" r:id="rId4"/>
    <p:sldMasterId id="2147483714" r:id="rId5"/>
    <p:sldMasterId id="2147483726" r:id="rId6"/>
    <p:sldMasterId id="2147483738" r:id="rId7"/>
    <p:sldMasterId id="2147483660" r:id="rId8"/>
    <p:sldMasterId id="2147483661" r:id="rId9"/>
  </p:sldMasterIdLst>
  <p:notesMasterIdLst>
    <p:notesMasterId r:id="rId36"/>
  </p:notesMasterIdLst>
  <p:sldIdLst>
    <p:sldId id="256" r:id="rId10"/>
    <p:sldId id="277" r:id="rId11"/>
    <p:sldId id="291" r:id="rId12"/>
    <p:sldId id="293" r:id="rId13"/>
    <p:sldId id="299" r:id="rId14"/>
    <p:sldId id="300" r:id="rId15"/>
    <p:sldId id="302" r:id="rId16"/>
    <p:sldId id="294" r:id="rId17"/>
    <p:sldId id="301" r:id="rId18"/>
    <p:sldId id="295" r:id="rId19"/>
    <p:sldId id="303" r:id="rId20"/>
    <p:sldId id="296" r:id="rId21"/>
    <p:sldId id="305" r:id="rId22"/>
    <p:sldId id="306" r:id="rId23"/>
    <p:sldId id="308" r:id="rId24"/>
    <p:sldId id="309" r:id="rId25"/>
    <p:sldId id="310" r:id="rId26"/>
    <p:sldId id="311" r:id="rId27"/>
    <p:sldId id="297" r:id="rId28"/>
    <p:sldId id="312" r:id="rId29"/>
    <p:sldId id="313" r:id="rId30"/>
    <p:sldId id="298" r:id="rId31"/>
    <p:sldId id="314" r:id="rId32"/>
    <p:sldId id="316" r:id="rId33"/>
    <p:sldId id="315" r:id="rId34"/>
    <p:sldId id="2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5C"/>
    <a:srgbClr val="FF8D83"/>
    <a:srgbClr val="FFFFFF"/>
    <a:srgbClr val="EC4841"/>
    <a:srgbClr val="766B67"/>
    <a:srgbClr val="887D79"/>
    <a:srgbClr val="FF4535"/>
    <a:srgbClr val="80808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43F83-4CA1-4CE5-8C82-8E08B16DB6E5}" type="datetimeFigureOut">
              <a:rPr lang="en-GB" smtClean="0"/>
              <a:t>11/06/2014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B8C-D8F5-42E9-B7B6-EA2FB7A1609D}" type="slidenum">
              <a:rPr lang="en-GB" smtClean="0"/>
              <a:t>‹#›</a:t>
            </a:fld>
            <a:endParaRPr lang="en-GB"/>
          </a:p>
        </p:txBody>
      </p:sp>
    </p:spTree>
    <p:extLst>
      <p:ext uri="{BB962C8B-B14F-4D97-AF65-F5344CB8AC3E}">
        <p14:creationId xmlns:p14="http://schemas.microsoft.com/office/powerpoint/2010/main" val="24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D5BB8C-D8F5-42E9-B7B6-EA2FB7A1609D}" type="slidenum">
              <a:rPr lang="en-GB" smtClean="0"/>
              <a:t>6</a:t>
            </a:fld>
            <a:endParaRPr lang="en-GB"/>
          </a:p>
        </p:txBody>
      </p:sp>
    </p:spTree>
    <p:extLst>
      <p:ext uri="{BB962C8B-B14F-4D97-AF65-F5344CB8AC3E}">
        <p14:creationId xmlns:p14="http://schemas.microsoft.com/office/powerpoint/2010/main" val="409906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 PWC study called “Paying Taxes” found that, based</a:t>
            </a:r>
            <a:r>
              <a:rPr lang="en-US" baseline="0" dirty="0" smtClean="0"/>
              <a:t> on a survey, most European companies have to wait 1 to 3 three months for their VAT refunds. The European average time to refund is well below the global average and slightly below the OECD average.</a:t>
            </a:r>
          </a:p>
        </p:txBody>
      </p:sp>
      <p:sp>
        <p:nvSpPr>
          <p:cNvPr id="4" name="Foliennummernplatzhalter 3"/>
          <p:cNvSpPr>
            <a:spLocks noGrp="1"/>
          </p:cNvSpPr>
          <p:nvPr>
            <p:ph type="sldNum" sz="quarter" idx="10"/>
          </p:nvPr>
        </p:nvSpPr>
        <p:spPr/>
        <p:txBody>
          <a:bodyPr/>
          <a:lstStyle/>
          <a:p>
            <a:fld id="{C3D5BB8C-D8F5-42E9-B7B6-EA2FB7A1609D}" type="slidenum">
              <a:rPr lang="en-GB" smtClean="0"/>
              <a:t>24</a:t>
            </a:fld>
            <a:endParaRPr lang="en-GB"/>
          </a:p>
        </p:txBody>
      </p:sp>
    </p:spTree>
    <p:extLst>
      <p:ext uri="{BB962C8B-B14F-4D97-AF65-F5344CB8AC3E}">
        <p14:creationId xmlns:p14="http://schemas.microsoft.com/office/powerpoint/2010/main" val="255071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83F5BB-449C-4FF8-B4D7-F1B2BD7D213B}"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8728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324227-6CF2-48F1-91D6-D31B63FF9687}"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1200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DA040-6352-4AF5-8436-3EAFA64EC107}"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5191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FA8CD6-6684-41F2-8A85-8C9FB6CBCA49}"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2674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3D1A12-1FEB-4530-8A00-A57F90BB1E67}"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24032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0FBD-634C-46E5-A38A-F0E3E7C9B49C}"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20243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E2E1D-2BED-4E58-8ECF-2A76AEBC8C1E}"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012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B4190-3571-43CE-BDEF-D914828B73CD}"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324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E189F-6DB4-4C20-AE28-A3984D87B031}"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86492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1C93-AC22-47CA-98F7-4B45C4FB488F}"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5274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8B34-7FDC-470B-BF05-EEDF824D4201}"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690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36B603-EC59-441B-A907-E704EBA9EFC9}"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82052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62B0-81F3-4362-9705-3185E70CA223}"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0088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F2066E-43FD-49A9-B65E-5CAE7C9B3A6E}"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60605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062C6E-4D6C-4DB7-930D-7D6AAC0090EE}"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3779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74F5B4-2A55-42A0-9761-68598814CC82}"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5623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16783-723A-40EF-A1B8-888FB3B23DE8}"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0995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DE0F4-CD41-4828-9F45-C09FF7CA67C4}"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1768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D8871A-0155-431E-A4A9-D56FA6941384}"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845288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C69EA7-456A-422C-B51D-23A8FD746AF3}"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64482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37A6-5653-42BC-9C87-06F48B63ED13}"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2282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4A1F3-AB07-4A38-ABB6-75B06FABAFE5}"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96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D9F0E-9401-43C8-86BB-752F1E76A4D2}"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5028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01B76-C8AE-42DD-BF61-E7947C40444A}"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80604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34171-EA21-4DF1-9C26-002FFA9F1FC0}"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16738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8AAE6-DFA4-4035-96EA-2B78180F4469}"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40983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DE087-4AB1-4303-A454-5F84B3FC5838}"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188006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5769C-8B09-4AE6-8CC9-C606D1F45D02}"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1080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898C2-3D23-4560-B6AE-111A710830B1}"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5528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8B21-05E5-46DA-BD44-AC11EC12001B}"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3849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0AE5D-76C7-4CFC-8CAC-6F733D8CC0A9}"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7817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AF3A-5C91-40AE-A40A-46D8ECCBE9E2}"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352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27684-3EF4-4FDB-A136-AB6603670F78}"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863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58762D-6599-4754-898D-4B4794DDDB4F}"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1035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3075-4161-43AB-8666-4C9B921131BD}"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9440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4C6B3-F78B-4B9D-9702-22885E6EF146}"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8078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BF7A-54ED-4F58-B919-10C9B45F01BE}"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44656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B3338-91B0-4C11-A3D9-719237ABFA85}"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9408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00148-CD13-4451-BDDF-2A4BA3BB1F00}"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42065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378163-2F6B-44CE-8701-C03AC9E1A1CD}"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4937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25151C-3812-4954-8646-8997412E9EEC}"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34523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4FBC2-662B-451F-8DB3-943C4C735648}"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829140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47EEB-89DE-45E4-8671-3C32322C35DA}"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048577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71108-813F-4F6D-9DD2-D70FCC8843FD}"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1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959F6-F9C6-4E75-ADC0-6B72441C7A6C}"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20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B388F5-710F-4883-BC1A-C784677D6311}"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063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FFD8E-0381-4162-B018-876CB75C6C84}"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29188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066A3-A4D8-440A-9A50-E5BDCAD17CF6}"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2348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005CD-43B0-4652-A116-57E8BD42233E}"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8341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E5BC-80A5-4D61-9231-3BD2A9B5F743}"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7002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D5A0-B075-4663-8B52-EC147C119A0E}"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36770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9586D-B5D7-44F1-8574-DADADEA57651}"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50584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2EE7A9-B5DD-4A21-BBEA-63248E24743C}"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017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F1FB-EDC0-4576-8287-9D7EC0C16489}"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15295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E7283-A744-4C48-AD1F-7E422046B354}"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957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E1AAB-6AC0-4865-9E47-08F07ED52B60}"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097582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8B545-5DBB-40C1-AD63-4412172F5271}"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005500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5AE9F7-511A-47BD-B3E6-4B33A6BB38E2}"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80290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AC396-6044-470C-98D2-4CDC3FA9FF96}"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850124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4E31D-245B-41A0-B4D1-0DE9478C5D6F}"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04698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95864-10EE-4061-BD33-0F07AD4A0689}"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00312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EBD1-07FA-4899-BD26-B9722252E54F}"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14699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FC60B-DCCF-4785-96B3-52D5C5F8A71B}"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56554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E9EC5-3FD0-4B5E-8700-37DEB4EF47FB}"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10932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519FA-7471-4B77-9C9F-4460D808E523}"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22683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6160-BAE6-406B-9FD0-FE606042F62F}"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850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C9DB-B467-4A37-BDBB-09235EF6E370}"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96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A3D9B-FDEE-4EDF-9509-69A9DD78286D}"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04513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9C703-37EA-4E16-A8D4-B1A01C4C0F28}" type="datetime1">
              <a:rPr lang="en-GB" smtClean="0"/>
              <a:t>11/06/2014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47601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0F1DC1-2698-44FE-86A6-56CE45160883}" type="datetime1">
              <a:rPr lang="en-GB" smtClean="0"/>
              <a:t>11/06/2014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859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BDCE-C4FE-43A8-BC4C-7BACD605E771}" type="datetime1">
              <a:rPr lang="en-GB" smtClean="0"/>
              <a:t>11/06/2014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8499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7AF-C034-4030-864D-1DC0FD630C74}"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28095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D302C-C7A2-4009-A915-E64558617931}"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23479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881C8-3B6C-436F-8F6D-7E5DC14396C0}"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7536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58F1CB-29F2-4C52-B35D-512E3B85DB6D}" type="datetime1">
              <a:rPr lang="en-GB" smtClean="0"/>
              <a:t>11/06/2014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041000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 y="685800"/>
            <a:ext cx="9144000" cy="6172200"/>
          </a:xfrm>
          <a:prstGeom prst="rect">
            <a:avLst/>
          </a:prstGeom>
          <a:solidFill>
            <a:srgbClr val="EC4841"/>
          </a:solidFill>
          <a:ln>
            <a:noFill/>
          </a:ln>
          <a:effectLst/>
          <a:extLst/>
        </p:spPr>
        <p:txBody>
          <a:bodyPr wrap="none" anchor="ctr"/>
          <a:lstStyle/>
          <a:p>
            <a:endParaRPr lang="en-GB"/>
          </a:p>
        </p:txBody>
      </p:sp>
      <p:sp>
        <p:nvSpPr>
          <p:cNvPr id="2" name="Title 1"/>
          <p:cNvSpPr>
            <a:spLocks noGrp="1"/>
          </p:cNvSpPr>
          <p:nvPr>
            <p:ph type="title" hasCustomPrompt="1"/>
          </p:nvPr>
        </p:nvSpPr>
        <p:spPr>
          <a:xfrm>
            <a:off x="685801" y="3279848"/>
            <a:ext cx="7772400" cy="1362075"/>
          </a:xfrm>
        </p:spPr>
        <p:txBody>
          <a:bodyPr anchor="t"/>
          <a:lstStyle>
            <a:lvl1pPr algn="ctr">
              <a:defRPr sz="4000" b="1" cap="none">
                <a:solidFill>
                  <a:schemeClr val="bg1"/>
                </a:solidFill>
                <a:latin typeface="Cambria" pitchFamily="18" charset="0"/>
                <a:cs typeface="HELvetic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373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CD2F9-52BE-430E-89F0-F6EBD7DBE5D5}"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5248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298B-2BA9-4E4B-B8A5-640D3EED8787}" type="datetime1">
              <a:rPr lang="en-GB" smtClean="0"/>
              <a:t>11/06/2014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935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93F564F-C846-4A37-BE3B-1789D91244B6}"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778713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descr="sfondi slides-10.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B86E5CF5-1C9A-4061-9C6D-8B2C629C5628}"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1551611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sfondi slides-2.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ED9B3388-59B6-4F7E-BFBA-773A7E8E55B0}"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9042165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spcBef>
          <a:spcPct val="0"/>
        </a:spcBef>
        <a:buNone/>
        <a:defRPr sz="1400" b="1" kern="1200">
          <a:solidFill>
            <a:schemeClr val="bg1"/>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3.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50B579E5-85E6-4BFE-AD6C-AA4C5BE8C2FB}"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406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4" descr="sfondi slides-11.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C493692-561B-4809-B80C-FC9F35036CAB}"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37897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descr="sfondi slides-4.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1ACF6CC1-641F-4601-9EDC-5A92613FF6F3}"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054498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9.tif                                            007765C3 enzo casa                      7C2683C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402EF80A-F5A1-4099-8840-9A2354E0DCD6}"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080065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89" r:id="rId12"/>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AEA5E-D63D-440B-9C5D-3AD5D0A2C86A}" type="datetime1">
              <a:rPr lang="en-GB" smtClean="0"/>
              <a:t>11/06/2014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B606A-EF12-48AB-B4C4-F7CE8EF271BA}" type="slidenum">
              <a:rPr lang="en-GB" smtClean="0"/>
              <a:t>‹#›</a:t>
            </a:fld>
            <a:endParaRPr lang="en-GB"/>
          </a:p>
        </p:txBody>
      </p:sp>
    </p:spTree>
    <p:extLst>
      <p:ext uri="{BB962C8B-B14F-4D97-AF65-F5344CB8AC3E}">
        <p14:creationId xmlns:p14="http://schemas.microsoft.com/office/powerpoint/2010/main" val="2234402130"/>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258" y="608730"/>
            <a:ext cx="7773485" cy="114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258" y="1981042"/>
            <a:ext cx="7773485" cy="4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257" y="6249270"/>
            <a:ext cx="1905388"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ABDEC93-0E8B-4536-A992-12E689906D5F}" type="datetime1">
              <a:rPr lang="en-GB" smtClean="0"/>
              <a:t>11/06/2014</a:t>
            </a:fld>
            <a:endParaRPr lang="es-ES_tradnl"/>
          </a:p>
        </p:txBody>
      </p:sp>
      <p:sp>
        <p:nvSpPr>
          <p:cNvPr id="1029" name="Rectangle 5"/>
          <p:cNvSpPr>
            <a:spLocks noGrp="1" noChangeArrowheads="1"/>
          </p:cNvSpPr>
          <p:nvPr>
            <p:ph type="ftr" sz="quarter" idx="3"/>
          </p:nvPr>
        </p:nvSpPr>
        <p:spPr bwMode="auto">
          <a:xfrm>
            <a:off x="3123968" y="6249270"/>
            <a:ext cx="2896065"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smtClean="0"/>
              <a:t>Confidencial. Reservats tots els drets.</a:t>
            </a:r>
            <a:endParaRPr lang="es-ES_tradnl"/>
          </a:p>
        </p:txBody>
      </p:sp>
      <p:sp>
        <p:nvSpPr>
          <p:cNvPr id="1030" name="Rectangle 6"/>
          <p:cNvSpPr>
            <a:spLocks noGrp="1" noChangeArrowheads="1"/>
          </p:cNvSpPr>
          <p:nvPr>
            <p:ph type="sldNum" sz="quarter" idx="4"/>
          </p:nvPr>
        </p:nvSpPr>
        <p:spPr bwMode="auto">
          <a:xfrm>
            <a:off x="6553356" y="6249270"/>
            <a:ext cx="1905387"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A54FEB-92E4-4978-8045-368F529BCB61}" type="slidenum">
              <a:rPr lang="es-ES_tradnl"/>
              <a:pPr/>
              <a:t>‹#›</a:t>
            </a:fld>
            <a:endParaRPr lang="es-ES_tradnl"/>
          </a:p>
        </p:txBody>
      </p:sp>
      <p:pic>
        <p:nvPicPr>
          <p:cNvPr id="7" name="Picture 2" descr="foto_07.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10278"/>
      </p:ext>
    </p:extLst>
  </p:cSld>
  <p:clrMap bg1="lt1" tx1="dk1" bg2="lt2" tx2="dk2" accent1="accent1" accent2="accent2" accent3="accent3" accent4="accent4" accent5="accent5" accent6="accent6" hlink="hlink" folHlink="folHlink"/>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4.jpeg"/><Relationship Id="rId2" Type="http://schemas.openxmlformats.org/officeDocument/2006/relationships/image" Target="../media/image11.png"/><Relationship Id="rId16" Type="http://schemas.openxmlformats.org/officeDocument/2006/relationships/hyperlink" Target="http://images.google.com/imgres?imgurl=http://www.dof.gov.my/fpengetahuan/splam/logo_splam2.gif&amp;imgrefurl=http://www.dof.gov.my/fpengetahuan/splam/&amp;h=255&amp;w=250&amp;sz=36&amp;tbnid=dNu-fWFXJ7-PTM:&amp;tbnh=106&amp;tbnw=103&amp;hl=es&amp;start=1&amp;prev=/images?q=SPLAM+malaysia&amp;svnum=10&amp;hl=es&amp;lr=&amp;safe=off" TargetMode="External"/><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3.jpeg"/><Relationship Id="rId10" Type="http://schemas.openxmlformats.org/officeDocument/2006/relationships/image" Target="../media/image19.png"/><Relationship Id="rId19" Type="http://schemas.openxmlformats.org/officeDocument/2006/relationships/image" Target="../media/image26.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hyperlink" Target="http://images.google.com/imgres?imgurl=http://soiltrg05.tripod.com/Logosalm.jpg&amp;imgrefurl=http://soiltrg05.tripod.com/SALM.htm&amp;h=231&amp;w=235&amp;sz=10&amp;tbnid=26c87Tc0WhGJbM:&amp;tbnh=102&amp;tbnw=104&amp;hl=es&amp;start=2&amp;prev=/images?q=salm+malaysia&amp;svnum=10&amp;hl=es&amp;lr=&amp;safe=off&amp;sa=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heiner@syntesa.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Red kiwi fruit sl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1800" dirty="0">
                <a:solidFill>
                  <a:srgbClr val="FFFFFF"/>
                </a:solidFill>
              </a:rPr>
              <a:t>Fresh fruit and vegetable exports from Greece: </a:t>
            </a:r>
            <a:r>
              <a:rPr lang="en-GB" sz="1800" dirty="0" smtClean="0">
                <a:solidFill>
                  <a:srgbClr val="FFFFFF"/>
                </a:solidFill>
              </a:rPr>
              <a:t>solutions</a:t>
            </a:r>
            <a:endParaRPr lang="en-GB" sz="1800" dirty="0">
              <a:solidFill>
                <a:srgbClr val="FFFFFF"/>
              </a:solidFill>
            </a:endParaRPr>
          </a:p>
        </p:txBody>
      </p:sp>
      <p:sp>
        <p:nvSpPr>
          <p:cNvPr id="3" name="Subtitle 2"/>
          <p:cNvSpPr>
            <a:spLocks noGrp="1"/>
          </p:cNvSpPr>
          <p:nvPr>
            <p:ph type="subTitle" idx="1"/>
          </p:nvPr>
        </p:nvSpPr>
        <p:spPr>
          <a:xfrm>
            <a:off x="3519376" y="3620386"/>
            <a:ext cx="5205524" cy="1752600"/>
          </a:xfrm>
        </p:spPr>
        <p:txBody>
          <a:bodyPr>
            <a:normAutofit/>
          </a:bodyPr>
          <a:lstStyle/>
          <a:p>
            <a:r>
              <a:rPr lang="en-GB" sz="4000" b="1" dirty="0" smtClean="0">
                <a:solidFill>
                  <a:srgbClr val="FFFFFF"/>
                </a:solidFill>
              </a:rPr>
              <a:t>Towards solutions</a:t>
            </a:r>
            <a:endParaRPr lang="en-GB" sz="4000" b="1" dirty="0">
              <a:solidFill>
                <a:srgbClr val="FFFFFF"/>
              </a:solidFill>
            </a:endParaRPr>
          </a:p>
        </p:txBody>
      </p:sp>
    </p:spTree>
    <p:extLst>
      <p:ext uri="{BB962C8B-B14F-4D97-AF65-F5344CB8AC3E}">
        <p14:creationId xmlns:p14="http://schemas.microsoft.com/office/powerpoint/2010/main" val="13743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services</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PROBLEM</a:t>
            </a:r>
          </a:p>
          <a:p>
            <a:r>
              <a:rPr lang="en-GB" dirty="0"/>
              <a:t>There is very little practical research that smaller producers and exporters can benefit </a:t>
            </a:r>
            <a:r>
              <a:rPr lang="en-GB" dirty="0" smtClean="0"/>
              <a:t>from</a:t>
            </a:r>
          </a:p>
          <a:p>
            <a:r>
              <a:rPr lang="en-GB" dirty="0" smtClean="0"/>
              <a:t>Applied research in general lacking; most research activities at universities are of an academic nature</a:t>
            </a:r>
            <a:endParaRPr lang="en-GB" b="1" dirty="0" smtClean="0">
              <a:solidFill>
                <a:srgbClr val="FF8D83"/>
              </a:solidFill>
            </a:endParaRPr>
          </a:p>
          <a:p>
            <a:pPr marL="0" indent="0">
              <a:buNone/>
            </a:pPr>
            <a:endParaRPr lang="en-GB" b="1" dirty="0" smtClean="0">
              <a:solidFill>
                <a:srgbClr val="FF8D83"/>
              </a:solidFill>
            </a:endParaRPr>
          </a:p>
          <a:p>
            <a:pPr marL="0" indent="0">
              <a:buNone/>
            </a:pPr>
            <a:r>
              <a:rPr lang="en-GB" b="1" dirty="0" smtClean="0">
                <a:solidFill>
                  <a:srgbClr val="FF8D83"/>
                </a:solidFill>
              </a:rPr>
              <a:t>INTERNATIONAL COMPARISON</a:t>
            </a:r>
          </a:p>
          <a:p>
            <a:r>
              <a:rPr lang="en-GB" dirty="0" smtClean="0"/>
              <a:t>Some countries operate public research institutes (NO, ES, …) as a source for innovation</a:t>
            </a:r>
          </a:p>
          <a:p>
            <a:r>
              <a:rPr lang="en-GB" dirty="0" smtClean="0"/>
              <a:t>Some countries operate extension services (ES, AUS, …) as knowledge distributors</a:t>
            </a:r>
          </a:p>
          <a:p>
            <a:r>
              <a:rPr lang="en-GB" dirty="0" smtClean="0"/>
              <a:t>Some countries have implemented innovation promotion programmes or agencies in agriculture (UK, AUS, …)</a:t>
            </a:r>
          </a:p>
          <a:p>
            <a:r>
              <a:rPr lang="en-GB" dirty="0" smtClean="0"/>
              <a:t>Funding is either public or mixed levy/tax based</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10</a:t>
            </a:fld>
            <a:endParaRPr lang="en-GB"/>
          </a:p>
        </p:txBody>
      </p:sp>
    </p:spTree>
    <p:extLst>
      <p:ext uri="{BB962C8B-B14F-4D97-AF65-F5344CB8AC3E}">
        <p14:creationId xmlns:p14="http://schemas.microsoft.com/office/powerpoint/2010/main" val="3556489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solution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Privately run Service Centres are an interesting option (see South Africa), especially when operating smallholder development programmes</a:t>
            </a:r>
          </a:p>
          <a:p>
            <a:pPr>
              <a:spcBef>
                <a:spcPts val="2000"/>
              </a:spcBef>
            </a:pPr>
            <a:r>
              <a:rPr lang="en-GB" dirty="0" smtClean="0"/>
              <a:t>Such Service Centres should in the longer term be accredited by MRDF</a:t>
            </a:r>
          </a:p>
          <a:p>
            <a:pPr>
              <a:spcBef>
                <a:spcPts val="2000"/>
              </a:spcBef>
            </a:pPr>
            <a:r>
              <a:rPr lang="en-GB" dirty="0" smtClean="0"/>
              <a:t>In order to facilitate creation of such Service Centres, establishment of a training programme should be studied</a:t>
            </a:r>
          </a:p>
          <a:p>
            <a:pPr>
              <a:spcBef>
                <a:spcPts val="2000"/>
              </a:spcBef>
            </a:pPr>
            <a:r>
              <a:rPr lang="en-GB" dirty="0" smtClean="0"/>
              <a:t>Objectives of the Service Centres</a:t>
            </a:r>
          </a:p>
          <a:p>
            <a:pPr lvl="1">
              <a:spcBef>
                <a:spcPts val="500"/>
              </a:spcBef>
            </a:pPr>
            <a:r>
              <a:rPr lang="en-GB" dirty="0" smtClean="0"/>
              <a:t>Technical assistance to farmers, in particular smallholders</a:t>
            </a:r>
          </a:p>
          <a:p>
            <a:pPr lvl="1">
              <a:spcBef>
                <a:spcPts val="500"/>
              </a:spcBef>
            </a:pPr>
            <a:r>
              <a:rPr lang="en-GB" dirty="0" smtClean="0"/>
              <a:t>Distribution of knowledge from research</a:t>
            </a:r>
          </a:p>
          <a:p>
            <a:pPr lvl="1">
              <a:spcBef>
                <a:spcPts val="500"/>
              </a:spcBef>
            </a:pPr>
            <a:r>
              <a:rPr lang="en-GB" dirty="0" smtClean="0"/>
              <a:t>Dissemination of knowledge with respect to latest legal requirements</a:t>
            </a:r>
          </a:p>
          <a:p>
            <a:pPr lvl="1">
              <a:spcBef>
                <a:spcPts val="500"/>
              </a:spcBef>
            </a:pPr>
            <a:r>
              <a:rPr lang="en-GB" dirty="0" smtClean="0"/>
              <a:t>Assistance with 3</a:t>
            </a:r>
            <a:r>
              <a:rPr lang="en-GB" baseline="30000" dirty="0" smtClean="0"/>
              <a:t>rd</a:t>
            </a:r>
            <a:r>
              <a:rPr lang="en-GB" dirty="0" smtClean="0"/>
              <a:t> party certification schemes and their implementation</a:t>
            </a:r>
          </a:p>
          <a:p>
            <a:pPr lvl="1">
              <a:spcBef>
                <a:spcPts val="500"/>
              </a:spcBef>
            </a:pPr>
            <a:r>
              <a:rPr lang="en-GB" dirty="0" smtClean="0"/>
              <a:t>Link to agricultural universities and research centres to promote applied research</a:t>
            </a:r>
          </a:p>
          <a:p>
            <a:pPr>
              <a:spcBef>
                <a:spcPts val="2000"/>
              </a:spcBef>
            </a:pPr>
            <a:r>
              <a:rPr lang="en-GB" dirty="0" smtClean="0"/>
              <a:t>MRDF to invite large exporters to promote the idea of Service Centres</a:t>
            </a:r>
          </a:p>
          <a:p>
            <a:pPr lvl="1">
              <a:spcBef>
                <a:spcPts val="500"/>
              </a:spcBef>
            </a:pPr>
            <a:r>
              <a:rPr lang="en-GB" dirty="0" smtClean="0"/>
              <a:t>Funds could come from levies raised by Export Promotion Agency </a:t>
            </a:r>
          </a:p>
        </p:txBody>
      </p:sp>
      <p:sp>
        <p:nvSpPr>
          <p:cNvPr id="4" name="Slide Number Placeholder 3"/>
          <p:cNvSpPr>
            <a:spLocks noGrp="1"/>
          </p:cNvSpPr>
          <p:nvPr>
            <p:ph type="sldNum" sz="quarter" idx="12"/>
          </p:nvPr>
        </p:nvSpPr>
        <p:spPr/>
        <p:txBody>
          <a:bodyPr/>
          <a:lstStyle/>
          <a:p>
            <a:fld id="{1920EEC7-98E1-4CEF-92AF-B9255C82647E}" type="slidenum">
              <a:rPr lang="en-GB" smtClean="0"/>
              <a:t>11</a:t>
            </a:fld>
            <a:endParaRPr lang="en-GB"/>
          </a:p>
        </p:txBody>
      </p:sp>
    </p:spTree>
    <p:extLst>
      <p:ext uri="{BB962C8B-B14F-4D97-AF65-F5344CB8AC3E}">
        <p14:creationId xmlns:p14="http://schemas.microsoft.com/office/powerpoint/2010/main" val="205705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supply chain</a:t>
            </a:r>
            <a:endParaRPr lang="en-GB" dirty="0"/>
          </a:p>
        </p:txBody>
      </p:sp>
      <p:sp>
        <p:nvSpPr>
          <p:cNvPr id="3" name="Content Placeholder 2"/>
          <p:cNvSpPr>
            <a:spLocks noGrp="1"/>
          </p:cNvSpPr>
          <p:nvPr>
            <p:ph idx="1"/>
          </p:nvPr>
        </p:nvSpPr>
        <p:spPr>
          <a:xfrm>
            <a:off x="457200" y="1169580"/>
            <a:ext cx="8229600" cy="5186769"/>
          </a:xfrm>
        </p:spPr>
        <p:txBody>
          <a:bodyPr>
            <a:normAutofit/>
          </a:bodyPr>
          <a:lstStyle/>
          <a:p>
            <a:pPr marL="0" indent="0">
              <a:buNone/>
            </a:pPr>
            <a:r>
              <a:rPr lang="en-GB" b="1" dirty="0" smtClean="0">
                <a:solidFill>
                  <a:srgbClr val="FF8D83"/>
                </a:solidFill>
              </a:rPr>
              <a:t>PROBLEM</a:t>
            </a:r>
          </a:p>
          <a:p>
            <a:r>
              <a:rPr lang="en-GB" dirty="0" smtClean="0"/>
              <a:t>The electronic supply chain has shown in several places its use in assuring compliance, providing marketing information and supporting claims such as organic, sustainable </a:t>
            </a:r>
            <a:r>
              <a:rPr lang="en-GB" dirty="0" err="1" smtClean="0"/>
              <a:t>etc</a:t>
            </a:r>
            <a:endParaRPr lang="en-GB" dirty="0" smtClean="0"/>
          </a:p>
          <a:p>
            <a:r>
              <a:rPr lang="en-GB" dirty="0" smtClean="0"/>
              <a:t>Linked with public systems, the electronic supply chain also increases the efficiency of e.g. the export process</a:t>
            </a:r>
          </a:p>
          <a:p>
            <a:r>
              <a:rPr lang="en-GB" dirty="0"/>
              <a:t>The </a:t>
            </a:r>
            <a:r>
              <a:rPr lang="en-GB" dirty="0" smtClean="0"/>
              <a:t>backbone of such an electronic supply chain are </a:t>
            </a:r>
            <a:r>
              <a:rPr lang="en-GB" b="1" dirty="0" smtClean="0"/>
              <a:t>food information management systems</a:t>
            </a:r>
            <a:endParaRPr lang="en-GB" b="1" dirty="0"/>
          </a:p>
          <a:p>
            <a:pPr marL="0" indent="0">
              <a:buNone/>
            </a:pPr>
            <a:endParaRPr lang="en-GB" b="1" dirty="0" smtClean="0">
              <a:solidFill>
                <a:srgbClr val="FF8D83"/>
              </a:solidFill>
            </a:endParaRPr>
          </a:p>
          <a:p>
            <a:pPr marL="0" indent="0">
              <a:buNone/>
            </a:pPr>
            <a:r>
              <a:rPr lang="en-GB" b="1" dirty="0" smtClean="0">
                <a:solidFill>
                  <a:srgbClr val="FF8D83"/>
                </a:solidFill>
              </a:rPr>
              <a:t>INTERNATIONAL COMPARISON</a:t>
            </a:r>
          </a:p>
          <a:p>
            <a:r>
              <a:rPr lang="en-GB" dirty="0" smtClean="0"/>
              <a:t>Norway is implementing a fully electronic traceability system, as the basis of an food information management system; other countries are doing the same</a:t>
            </a:r>
          </a:p>
          <a:p>
            <a:r>
              <a:rPr lang="en-GB" dirty="0" smtClean="0"/>
              <a:t>Different models have been tried, but a combination of public oversight with private initiative seems to be the most interesting model</a:t>
            </a:r>
          </a:p>
          <a:p>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12</a:t>
            </a:fld>
            <a:endParaRPr lang="en-GB"/>
          </a:p>
        </p:txBody>
      </p:sp>
    </p:spTree>
    <p:extLst>
      <p:ext uri="{BB962C8B-B14F-4D97-AF65-F5344CB8AC3E}">
        <p14:creationId xmlns:p14="http://schemas.microsoft.com/office/powerpoint/2010/main" val="423907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What is a food information management system?</a:t>
            </a:r>
            <a:endParaRPr lang="en-GB" dirty="0"/>
          </a:p>
        </p:txBody>
      </p:sp>
      <p:sp>
        <p:nvSpPr>
          <p:cNvPr id="16" name="Content Placeholder 15"/>
          <p:cNvSpPr>
            <a:spLocks noGrp="1"/>
          </p:cNvSpPr>
          <p:nvPr>
            <p:ph idx="1"/>
          </p:nvPr>
        </p:nvSpPr>
        <p:spPr>
          <a:xfrm>
            <a:off x="457200" y="4153989"/>
            <a:ext cx="8229600" cy="1972174"/>
          </a:xfrm>
        </p:spPr>
        <p:txBody>
          <a:bodyPr/>
          <a:lstStyle/>
          <a:p>
            <a:r>
              <a:rPr lang="en-GB" dirty="0" smtClean="0"/>
              <a:t>Food information management</a:t>
            </a:r>
          </a:p>
          <a:p>
            <a:pPr lvl="1"/>
            <a:r>
              <a:rPr lang="en-GB" dirty="0" smtClean="0"/>
              <a:t>differs </a:t>
            </a:r>
            <a:r>
              <a:rPr lang="en-GB" dirty="0"/>
              <a:t>from traceability </a:t>
            </a:r>
            <a:r>
              <a:rPr lang="en-GB" dirty="0" smtClean="0"/>
              <a:t>in </a:t>
            </a:r>
            <a:r>
              <a:rPr lang="en-GB" dirty="0"/>
              <a:t>providing models for the implementation of a holistic cross-border chain information </a:t>
            </a:r>
            <a:r>
              <a:rPr lang="en-GB" dirty="0" smtClean="0"/>
              <a:t>management</a:t>
            </a:r>
          </a:p>
          <a:p>
            <a:pPr lvl="1"/>
            <a:r>
              <a:rPr lang="en-GB" dirty="0" smtClean="0"/>
              <a:t>differs </a:t>
            </a:r>
            <a:r>
              <a:rPr lang="en-GB" dirty="0"/>
              <a:t>from trade-oriented </a:t>
            </a:r>
            <a:r>
              <a:rPr lang="en-GB" dirty="0" smtClean="0"/>
              <a:t>systems by </a:t>
            </a:r>
            <a:r>
              <a:rPr lang="en-GB" dirty="0"/>
              <a:t>including traceability processes in the exporting and importing country</a:t>
            </a:r>
          </a:p>
        </p:txBody>
      </p:sp>
      <p:sp>
        <p:nvSpPr>
          <p:cNvPr id="4" name="Slide Number Placeholder 3"/>
          <p:cNvSpPr>
            <a:spLocks noGrp="1"/>
          </p:cNvSpPr>
          <p:nvPr>
            <p:ph type="sldNum" sz="quarter" idx="12"/>
          </p:nvPr>
        </p:nvSpPr>
        <p:spPr/>
        <p:txBody>
          <a:bodyPr/>
          <a:lstStyle/>
          <a:p>
            <a:fld id="{1920EEC7-98E1-4CEF-92AF-B9255C82647E}" type="slidenum">
              <a:rPr lang="en-GB" smtClean="0"/>
              <a:t>13</a:t>
            </a:fld>
            <a:endParaRPr lang="en-GB"/>
          </a:p>
        </p:txBody>
      </p:sp>
      <p:pic>
        <p:nvPicPr>
          <p:cNvPr id="17" name="Picture 16"/>
          <p:cNvPicPr>
            <a:picLocks noChangeAspect="1"/>
          </p:cNvPicPr>
          <p:nvPr/>
        </p:nvPicPr>
        <p:blipFill>
          <a:blip r:embed="rId2"/>
          <a:stretch>
            <a:fillRect/>
          </a:stretch>
        </p:blipFill>
        <p:spPr>
          <a:xfrm>
            <a:off x="188912" y="1202626"/>
            <a:ext cx="8446431" cy="3107400"/>
          </a:xfrm>
          <a:prstGeom prst="rect">
            <a:avLst/>
          </a:prstGeom>
        </p:spPr>
      </p:pic>
    </p:spTree>
    <p:extLst>
      <p:ext uri="{BB962C8B-B14F-4D97-AF65-F5344CB8AC3E}">
        <p14:creationId xmlns:p14="http://schemas.microsoft.com/office/powerpoint/2010/main" val="480699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Architecture</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14</a:t>
            </a:fld>
            <a:endParaRPr lang="en-GB"/>
          </a:p>
        </p:txBody>
      </p:sp>
      <p:sp>
        <p:nvSpPr>
          <p:cNvPr id="5" name="Rectangle 4"/>
          <p:cNvSpPr>
            <a:spLocks noChangeArrowheads="1"/>
          </p:cNvSpPr>
          <p:nvPr/>
        </p:nvSpPr>
        <p:spPr bwMode="auto">
          <a:xfrm>
            <a:off x="428625" y="3143250"/>
            <a:ext cx="8358188" cy="1541463"/>
          </a:xfrm>
          <a:prstGeom prst="rect">
            <a:avLst/>
          </a:prstGeom>
          <a:solidFill>
            <a:srgbClr val="FFC979"/>
          </a:solidFill>
          <a:ln w="57150" algn="ctr">
            <a:solidFill>
              <a:schemeClr val="tx1"/>
            </a:solidFill>
            <a:miter lim="800000"/>
            <a:headEnd/>
            <a:tailEnd/>
          </a:ln>
          <a:effectLst>
            <a:outerShdw dist="20000" dir="5400000" rotWithShape="0">
              <a:srgbClr val="000000">
                <a:alpha val="37999"/>
              </a:srgbClr>
            </a:outerShdw>
          </a:effectLst>
        </p:spPr>
        <p:txBody>
          <a:bodyPr anchor="ctr"/>
          <a:lstStyle/>
          <a:p>
            <a:pPr algn="ctr">
              <a:defRPr/>
            </a:pPr>
            <a:endParaRPr lang="en-GB" sz="2400">
              <a:latin typeface="Calibri" pitchFamily="34" charset="0"/>
            </a:endParaRPr>
          </a:p>
        </p:txBody>
      </p:sp>
      <p:grpSp>
        <p:nvGrpSpPr>
          <p:cNvPr id="6" name="Oval 4"/>
          <p:cNvGrpSpPr>
            <a:grpSpLocks noChangeAspect="1"/>
          </p:cNvGrpSpPr>
          <p:nvPr/>
        </p:nvGrpSpPr>
        <p:grpSpPr bwMode="auto">
          <a:xfrm>
            <a:off x="579438" y="3462338"/>
            <a:ext cx="1017587" cy="993775"/>
            <a:chOff x="365" y="2181"/>
            <a:chExt cx="641" cy="626"/>
          </a:xfrm>
        </p:grpSpPr>
        <p:pic>
          <p:nvPicPr>
            <p:cNvPr id="7" name="Oval 4"/>
            <p:cNvPicPr>
              <a:picLocks noChangeAspect="1" noChangeArrowheads="1"/>
            </p:cNvPicPr>
            <p:nvPr/>
          </p:nvPicPr>
          <p:blipFill>
            <a:blip r:embed="rId2"/>
            <a:srcRect/>
            <a:stretch>
              <a:fillRect/>
            </a:stretch>
          </p:blipFill>
          <p:spPr bwMode="auto">
            <a:xfrm>
              <a:off x="365" y="2181"/>
              <a:ext cx="641" cy="626"/>
            </a:xfrm>
            <a:prstGeom prst="rect">
              <a:avLst/>
            </a:prstGeom>
            <a:noFill/>
            <a:ln w="9525">
              <a:noFill/>
              <a:miter lim="800000"/>
              <a:headEnd/>
              <a:tailEnd/>
            </a:ln>
          </p:spPr>
        </p:pic>
        <p:sp>
          <p:nvSpPr>
            <p:cNvPr id="8" name="Text Box 5"/>
            <p:cNvSpPr txBox="1">
              <a:spLocks noChangeArrowheads="1"/>
            </p:cNvSpPr>
            <p:nvPr/>
          </p:nvSpPr>
          <p:spPr bwMode="auto">
            <a:xfrm>
              <a:off x="486" y="2287"/>
              <a:ext cx="402" cy="394"/>
            </a:xfrm>
            <a:prstGeom prst="rect">
              <a:avLst/>
            </a:prstGeom>
            <a:noFill/>
            <a:ln w="9525">
              <a:noFill/>
              <a:miter lim="800000"/>
              <a:headEnd/>
              <a:tailEnd/>
            </a:ln>
          </p:spPr>
          <p:txBody>
            <a:bodyPr wrap="none" anchor="ctr"/>
            <a:lstStyle/>
            <a:p>
              <a:pPr algn="ctr"/>
              <a:r>
                <a:rPr lang="en-GB" sz="1200">
                  <a:latin typeface="Calibri" pitchFamily="34" charset="0"/>
                </a:rPr>
                <a:t>Primary</a:t>
              </a:r>
            </a:p>
            <a:p>
              <a:pPr algn="ctr"/>
              <a:r>
                <a:rPr lang="en-GB" sz="1200">
                  <a:latin typeface="Calibri" pitchFamily="34" charset="0"/>
                </a:rPr>
                <a:t>production</a:t>
              </a:r>
            </a:p>
          </p:txBody>
        </p:sp>
      </p:grpSp>
      <p:grpSp>
        <p:nvGrpSpPr>
          <p:cNvPr id="9" name="Oval 5"/>
          <p:cNvGrpSpPr>
            <a:grpSpLocks noChangeAspect="1"/>
          </p:cNvGrpSpPr>
          <p:nvPr/>
        </p:nvGrpSpPr>
        <p:grpSpPr bwMode="auto">
          <a:xfrm>
            <a:off x="2259013" y="3462338"/>
            <a:ext cx="1017587" cy="993775"/>
            <a:chOff x="1402" y="2181"/>
            <a:chExt cx="641" cy="626"/>
          </a:xfrm>
        </p:grpSpPr>
        <p:pic>
          <p:nvPicPr>
            <p:cNvPr id="10" name="Oval 5"/>
            <p:cNvPicPr>
              <a:picLocks noChangeAspect="1" noChangeArrowheads="1"/>
            </p:cNvPicPr>
            <p:nvPr/>
          </p:nvPicPr>
          <p:blipFill>
            <a:blip r:embed="rId3"/>
            <a:srcRect/>
            <a:stretch>
              <a:fillRect/>
            </a:stretch>
          </p:blipFill>
          <p:spPr bwMode="auto">
            <a:xfrm>
              <a:off x="1402" y="2181"/>
              <a:ext cx="641" cy="626"/>
            </a:xfrm>
            <a:prstGeom prst="rect">
              <a:avLst/>
            </a:prstGeom>
            <a:noFill/>
            <a:ln w="9525">
              <a:noFill/>
              <a:miter lim="800000"/>
              <a:headEnd/>
              <a:tailEnd/>
            </a:ln>
          </p:spPr>
        </p:pic>
        <p:sp>
          <p:nvSpPr>
            <p:cNvPr id="11" name="Text Box 8"/>
            <p:cNvSpPr txBox="1">
              <a:spLocks noChangeArrowheads="1"/>
            </p:cNvSpPr>
            <p:nvPr/>
          </p:nvSpPr>
          <p:spPr bwMode="auto">
            <a:xfrm>
              <a:off x="1523" y="2287"/>
              <a:ext cx="402" cy="394"/>
            </a:xfrm>
            <a:prstGeom prst="rect">
              <a:avLst/>
            </a:prstGeom>
            <a:noFill/>
            <a:ln w="9525">
              <a:noFill/>
              <a:miter lim="800000"/>
              <a:headEnd/>
              <a:tailEnd/>
            </a:ln>
          </p:spPr>
          <p:txBody>
            <a:bodyPr wrap="none" anchor="ctr"/>
            <a:lstStyle/>
            <a:p>
              <a:pPr algn="ctr"/>
              <a:r>
                <a:rPr lang="en-GB" sz="1200">
                  <a:latin typeface="Calibri" pitchFamily="34" charset="0"/>
                </a:rPr>
                <a:t>Processing</a:t>
              </a:r>
            </a:p>
          </p:txBody>
        </p:sp>
      </p:grpSp>
      <p:grpSp>
        <p:nvGrpSpPr>
          <p:cNvPr id="12" name="Oval 6"/>
          <p:cNvGrpSpPr>
            <a:grpSpLocks noChangeAspect="1"/>
          </p:cNvGrpSpPr>
          <p:nvPr/>
        </p:nvGrpSpPr>
        <p:grpSpPr bwMode="auto">
          <a:xfrm>
            <a:off x="3975100" y="3462338"/>
            <a:ext cx="1084263" cy="993775"/>
            <a:chOff x="2504" y="2181"/>
            <a:chExt cx="683" cy="626"/>
          </a:xfrm>
        </p:grpSpPr>
        <p:pic>
          <p:nvPicPr>
            <p:cNvPr id="13" name="Oval 6"/>
            <p:cNvPicPr>
              <a:picLocks noChangeAspect="1" noChangeArrowheads="1"/>
            </p:cNvPicPr>
            <p:nvPr/>
          </p:nvPicPr>
          <p:blipFill>
            <a:blip r:embed="rId4"/>
            <a:srcRect/>
            <a:stretch>
              <a:fillRect/>
            </a:stretch>
          </p:blipFill>
          <p:spPr bwMode="auto">
            <a:xfrm>
              <a:off x="2504" y="2181"/>
              <a:ext cx="683" cy="626"/>
            </a:xfrm>
            <a:prstGeom prst="rect">
              <a:avLst/>
            </a:prstGeom>
            <a:noFill/>
            <a:ln w="9525">
              <a:noFill/>
              <a:miter lim="800000"/>
              <a:headEnd/>
              <a:tailEnd/>
            </a:ln>
          </p:spPr>
        </p:pic>
        <p:sp>
          <p:nvSpPr>
            <p:cNvPr id="14" name="Text Box 11"/>
            <p:cNvSpPr txBox="1">
              <a:spLocks noChangeArrowheads="1"/>
            </p:cNvSpPr>
            <p:nvPr/>
          </p:nvSpPr>
          <p:spPr bwMode="auto">
            <a:xfrm>
              <a:off x="2648" y="2287"/>
              <a:ext cx="402" cy="394"/>
            </a:xfrm>
            <a:prstGeom prst="rect">
              <a:avLst/>
            </a:prstGeom>
            <a:noFill/>
            <a:ln w="9525">
              <a:noFill/>
              <a:miter lim="800000"/>
              <a:headEnd/>
              <a:tailEnd/>
            </a:ln>
          </p:spPr>
          <p:txBody>
            <a:bodyPr wrap="none" anchor="ctr"/>
            <a:lstStyle/>
            <a:p>
              <a:pPr algn="ctr"/>
              <a:r>
                <a:rPr lang="en-GB" sz="1200">
                  <a:latin typeface="Calibri" pitchFamily="34" charset="0"/>
                </a:rPr>
                <a:t>Distribution/</a:t>
              </a:r>
            </a:p>
            <a:p>
              <a:pPr algn="ctr"/>
              <a:r>
                <a:rPr lang="en-GB" sz="1200">
                  <a:latin typeface="Calibri" pitchFamily="34" charset="0"/>
                </a:rPr>
                <a:t>Export</a:t>
              </a:r>
            </a:p>
          </p:txBody>
        </p:sp>
      </p:grpSp>
      <p:grpSp>
        <p:nvGrpSpPr>
          <p:cNvPr id="15" name="Oval 19"/>
          <p:cNvGrpSpPr>
            <a:grpSpLocks noChangeAspect="1"/>
          </p:cNvGrpSpPr>
          <p:nvPr/>
        </p:nvGrpSpPr>
        <p:grpSpPr bwMode="auto">
          <a:xfrm>
            <a:off x="7613650" y="3481388"/>
            <a:ext cx="1146175" cy="993775"/>
            <a:chOff x="4796" y="2193"/>
            <a:chExt cx="722" cy="626"/>
          </a:xfrm>
        </p:grpSpPr>
        <p:pic>
          <p:nvPicPr>
            <p:cNvPr id="16" name="Oval 19"/>
            <p:cNvPicPr>
              <a:picLocks noChangeAspect="1" noChangeArrowheads="1"/>
            </p:cNvPicPr>
            <p:nvPr/>
          </p:nvPicPr>
          <p:blipFill>
            <a:blip r:embed="rId5"/>
            <a:srcRect/>
            <a:stretch>
              <a:fillRect/>
            </a:stretch>
          </p:blipFill>
          <p:spPr bwMode="auto">
            <a:xfrm>
              <a:off x="4796" y="2193"/>
              <a:ext cx="722" cy="626"/>
            </a:xfrm>
            <a:prstGeom prst="rect">
              <a:avLst/>
            </a:prstGeom>
            <a:noFill/>
            <a:ln w="9525">
              <a:noFill/>
              <a:miter lim="800000"/>
              <a:headEnd/>
              <a:tailEnd/>
            </a:ln>
          </p:spPr>
        </p:pic>
        <p:sp>
          <p:nvSpPr>
            <p:cNvPr id="17" name="Text Box 14"/>
            <p:cNvSpPr txBox="1">
              <a:spLocks noChangeArrowheads="1"/>
            </p:cNvSpPr>
            <p:nvPr/>
          </p:nvSpPr>
          <p:spPr bwMode="auto">
            <a:xfrm>
              <a:off x="4960" y="2296"/>
              <a:ext cx="402" cy="394"/>
            </a:xfrm>
            <a:prstGeom prst="rect">
              <a:avLst/>
            </a:prstGeom>
            <a:noFill/>
            <a:ln w="9525">
              <a:noFill/>
              <a:miter lim="800000"/>
              <a:headEnd/>
              <a:tailEnd/>
            </a:ln>
          </p:spPr>
          <p:txBody>
            <a:bodyPr wrap="none" anchor="ctr"/>
            <a:lstStyle/>
            <a:p>
              <a:pPr algn="ctr"/>
              <a:r>
                <a:rPr lang="en-GB" sz="1200">
                  <a:latin typeface="Calibri" pitchFamily="34" charset="0"/>
                </a:rPr>
                <a:t>Consumers</a:t>
              </a:r>
            </a:p>
          </p:txBody>
        </p:sp>
      </p:grpSp>
      <p:grpSp>
        <p:nvGrpSpPr>
          <p:cNvPr id="18" name="Oval 19"/>
          <p:cNvGrpSpPr>
            <a:grpSpLocks noChangeAspect="1"/>
          </p:cNvGrpSpPr>
          <p:nvPr/>
        </p:nvGrpSpPr>
        <p:grpSpPr bwMode="auto">
          <a:xfrm>
            <a:off x="5724525" y="3462338"/>
            <a:ext cx="1017588" cy="993775"/>
            <a:chOff x="3606" y="2181"/>
            <a:chExt cx="641" cy="626"/>
          </a:xfrm>
        </p:grpSpPr>
        <p:pic>
          <p:nvPicPr>
            <p:cNvPr id="19" name="Oval 19"/>
            <p:cNvPicPr>
              <a:picLocks noChangeAspect="1" noChangeArrowheads="1"/>
            </p:cNvPicPr>
            <p:nvPr/>
          </p:nvPicPr>
          <p:blipFill>
            <a:blip r:embed="rId6"/>
            <a:srcRect/>
            <a:stretch>
              <a:fillRect/>
            </a:stretch>
          </p:blipFill>
          <p:spPr bwMode="auto">
            <a:xfrm>
              <a:off x="3606" y="2181"/>
              <a:ext cx="641" cy="626"/>
            </a:xfrm>
            <a:prstGeom prst="rect">
              <a:avLst/>
            </a:prstGeom>
            <a:noFill/>
            <a:ln w="9525">
              <a:noFill/>
              <a:miter lim="800000"/>
              <a:headEnd/>
              <a:tailEnd/>
            </a:ln>
          </p:spPr>
        </p:pic>
        <p:sp>
          <p:nvSpPr>
            <p:cNvPr id="20" name="Text Box 17"/>
            <p:cNvSpPr txBox="1">
              <a:spLocks noChangeArrowheads="1"/>
            </p:cNvSpPr>
            <p:nvPr/>
          </p:nvSpPr>
          <p:spPr bwMode="auto">
            <a:xfrm>
              <a:off x="3728" y="2286"/>
              <a:ext cx="402" cy="392"/>
            </a:xfrm>
            <a:prstGeom prst="rect">
              <a:avLst/>
            </a:prstGeom>
            <a:noFill/>
            <a:ln w="9525">
              <a:noFill/>
              <a:miter lim="800000"/>
              <a:headEnd/>
              <a:tailEnd/>
            </a:ln>
          </p:spPr>
          <p:txBody>
            <a:bodyPr wrap="none" anchor="ctr"/>
            <a:lstStyle/>
            <a:p>
              <a:pPr algn="ctr"/>
              <a:r>
                <a:rPr lang="en-GB" sz="1200">
                  <a:latin typeface="Calibri" pitchFamily="34" charset="0"/>
                </a:rPr>
                <a:t>Import/</a:t>
              </a:r>
            </a:p>
            <a:p>
              <a:pPr algn="ctr"/>
              <a:r>
                <a:rPr lang="en-GB" sz="1200">
                  <a:latin typeface="Calibri" pitchFamily="34" charset="0"/>
                </a:rPr>
                <a:t>Retail</a:t>
              </a:r>
            </a:p>
          </p:txBody>
        </p:sp>
      </p:grpSp>
      <p:sp>
        <p:nvSpPr>
          <p:cNvPr id="21" name="Rectangle 20"/>
          <p:cNvSpPr>
            <a:spLocks noChangeArrowheads="1"/>
          </p:cNvSpPr>
          <p:nvPr/>
        </p:nvSpPr>
        <p:spPr bwMode="auto">
          <a:xfrm>
            <a:off x="428625" y="857250"/>
            <a:ext cx="8358188" cy="1511300"/>
          </a:xfrm>
          <a:prstGeom prst="rect">
            <a:avLst/>
          </a:prstGeom>
          <a:solidFill>
            <a:srgbClr val="FFC979"/>
          </a:solidFill>
          <a:ln w="57150" algn="ctr">
            <a:solidFill>
              <a:schemeClr val="tx1"/>
            </a:solidFill>
            <a:miter lim="800000"/>
            <a:headEnd/>
            <a:tailEnd/>
          </a:ln>
          <a:effectLst>
            <a:outerShdw dist="20000" dir="5400000" rotWithShape="0">
              <a:srgbClr val="000000">
                <a:alpha val="37999"/>
              </a:srgbClr>
            </a:outerShdw>
          </a:effectLst>
        </p:spPr>
        <p:txBody>
          <a:bodyPr anchor="ctr"/>
          <a:lstStyle/>
          <a:p>
            <a:pPr algn="ctr">
              <a:defRPr/>
            </a:pPr>
            <a:endParaRPr lang="en-GB" sz="2400">
              <a:latin typeface="Calibri" pitchFamily="34" charset="0"/>
            </a:endParaRPr>
          </a:p>
        </p:txBody>
      </p:sp>
      <p:grpSp>
        <p:nvGrpSpPr>
          <p:cNvPr id="22" name="Left Arrow 76"/>
          <p:cNvGrpSpPr>
            <a:grpSpLocks/>
          </p:cNvGrpSpPr>
          <p:nvPr/>
        </p:nvGrpSpPr>
        <p:grpSpPr bwMode="auto">
          <a:xfrm>
            <a:off x="6937375" y="3717925"/>
            <a:ext cx="688975" cy="536575"/>
            <a:chOff x="4370" y="2342"/>
            <a:chExt cx="434" cy="338"/>
          </a:xfrm>
        </p:grpSpPr>
        <p:pic>
          <p:nvPicPr>
            <p:cNvPr id="23" name="Left Arrow 76"/>
            <p:cNvPicPr>
              <a:picLocks noChangeArrowheads="1"/>
            </p:cNvPicPr>
            <p:nvPr/>
          </p:nvPicPr>
          <p:blipFill>
            <a:blip r:embed="rId7"/>
            <a:srcRect/>
            <a:stretch>
              <a:fillRect/>
            </a:stretch>
          </p:blipFill>
          <p:spPr bwMode="auto">
            <a:xfrm>
              <a:off x="4370" y="2342"/>
              <a:ext cx="434" cy="338"/>
            </a:xfrm>
            <a:prstGeom prst="rect">
              <a:avLst/>
            </a:prstGeom>
            <a:noFill/>
            <a:ln w="9525">
              <a:noFill/>
              <a:miter lim="800000"/>
              <a:headEnd/>
              <a:tailEnd/>
            </a:ln>
          </p:spPr>
        </p:pic>
        <p:sp>
          <p:nvSpPr>
            <p:cNvPr id="24" name="Text Box 21"/>
            <p:cNvSpPr txBox="1">
              <a:spLocks noChangeArrowheads="1"/>
            </p:cNvSpPr>
            <p:nvPr/>
          </p:nvSpPr>
          <p:spPr bwMode="auto">
            <a:xfrm>
              <a:off x="4478" y="2433"/>
              <a:ext cx="292" cy="135"/>
            </a:xfrm>
            <a:prstGeom prst="rect">
              <a:avLst/>
            </a:prstGeom>
            <a:noFill/>
            <a:ln w="9525">
              <a:noFill/>
              <a:miter lim="800000"/>
              <a:headEnd/>
              <a:tailEnd/>
            </a:ln>
          </p:spPr>
          <p:txBody>
            <a:bodyPr anchor="ctr"/>
            <a:lstStyle/>
            <a:p>
              <a:pPr algn="ctr"/>
              <a:endParaRPr lang="en-GB" sz="2400">
                <a:latin typeface="Calibri" pitchFamily="34" charset="0"/>
              </a:endParaRPr>
            </a:p>
          </p:txBody>
        </p:sp>
      </p:grpSp>
      <p:cxnSp>
        <p:nvCxnSpPr>
          <p:cNvPr id="25" name="Straight Arrow Connector 24"/>
          <p:cNvCxnSpPr>
            <a:stCxn id="6" idx="6"/>
            <a:endCxn id="9" idx="2"/>
          </p:cNvCxnSpPr>
          <p:nvPr/>
        </p:nvCxnSpPr>
        <p:spPr>
          <a:xfrm>
            <a:off x="1541463" y="3943350"/>
            <a:ext cx="744537" cy="1588"/>
          </a:xfrm>
          <a:prstGeom prst="straightConnector1">
            <a:avLst/>
          </a:prstGeom>
          <a:ln w="28575">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26" name="Straight Arrow Connector 25"/>
          <p:cNvCxnSpPr>
            <a:stCxn id="9" idx="6"/>
            <a:endCxn id="12" idx="2"/>
          </p:cNvCxnSpPr>
          <p:nvPr/>
        </p:nvCxnSpPr>
        <p:spPr>
          <a:xfrm>
            <a:off x="3187700" y="3943350"/>
            <a:ext cx="884238" cy="1588"/>
          </a:xfrm>
          <a:prstGeom prst="straightConnector1">
            <a:avLst/>
          </a:prstGeom>
          <a:ln w="28575">
            <a:headEnd type="arrow"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a:stCxn id="12" idx="6"/>
          </p:cNvCxnSpPr>
          <p:nvPr/>
        </p:nvCxnSpPr>
        <p:spPr>
          <a:xfrm flipV="1">
            <a:off x="4973638" y="3940175"/>
            <a:ext cx="812800" cy="3175"/>
          </a:xfrm>
          <a:prstGeom prst="straightConnector1">
            <a:avLst/>
          </a:prstGeom>
          <a:ln w="28575">
            <a:headEnd type="arrow" w="med" len="med"/>
            <a:tailEnd type="arrow" w="med" len="med"/>
          </a:ln>
        </p:spPr>
        <p:style>
          <a:lnRef idx="3">
            <a:schemeClr val="accent3"/>
          </a:lnRef>
          <a:fillRef idx="0">
            <a:schemeClr val="accent3"/>
          </a:fillRef>
          <a:effectRef idx="2">
            <a:schemeClr val="accent3"/>
          </a:effectRef>
          <a:fontRef idx="minor">
            <a:schemeClr val="tx1"/>
          </a:fontRef>
        </p:style>
      </p:cxnSp>
      <p:grpSp>
        <p:nvGrpSpPr>
          <p:cNvPr id="28" name="Rectangle 86"/>
          <p:cNvGrpSpPr>
            <a:grpSpLocks/>
          </p:cNvGrpSpPr>
          <p:nvPr/>
        </p:nvGrpSpPr>
        <p:grpSpPr bwMode="auto">
          <a:xfrm>
            <a:off x="725488" y="1146175"/>
            <a:ext cx="3402012" cy="822325"/>
            <a:chOff x="457" y="722"/>
            <a:chExt cx="2143" cy="518"/>
          </a:xfrm>
        </p:grpSpPr>
        <p:pic>
          <p:nvPicPr>
            <p:cNvPr id="29" name="Rectangle 86"/>
            <p:cNvPicPr>
              <a:picLocks noChangeArrowheads="1"/>
            </p:cNvPicPr>
            <p:nvPr/>
          </p:nvPicPr>
          <p:blipFill>
            <a:blip r:embed="rId8"/>
            <a:srcRect/>
            <a:stretch>
              <a:fillRect/>
            </a:stretch>
          </p:blipFill>
          <p:spPr bwMode="auto">
            <a:xfrm>
              <a:off x="457" y="722"/>
              <a:ext cx="2143" cy="518"/>
            </a:xfrm>
            <a:prstGeom prst="rect">
              <a:avLst/>
            </a:prstGeom>
            <a:noFill/>
            <a:ln w="9525">
              <a:noFill/>
              <a:miter lim="800000"/>
              <a:headEnd/>
              <a:tailEnd/>
            </a:ln>
          </p:spPr>
        </p:pic>
        <p:sp>
          <p:nvSpPr>
            <p:cNvPr id="30" name="Text Box 27"/>
            <p:cNvSpPr txBox="1">
              <a:spLocks noChangeArrowheads="1"/>
            </p:cNvSpPr>
            <p:nvPr/>
          </p:nvSpPr>
          <p:spPr bwMode="auto">
            <a:xfrm>
              <a:off x="495" y="746"/>
              <a:ext cx="2070" cy="450"/>
            </a:xfrm>
            <a:prstGeom prst="rect">
              <a:avLst/>
            </a:prstGeom>
            <a:noFill/>
            <a:ln w="9525">
              <a:noFill/>
              <a:miter lim="800000"/>
              <a:headEnd/>
              <a:tailEnd/>
            </a:ln>
          </p:spPr>
          <p:txBody>
            <a:bodyPr anchor="ctr"/>
            <a:lstStyle/>
            <a:p>
              <a:pPr algn="ctr"/>
              <a:r>
                <a:rPr lang="en-GB" sz="1200">
                  <a:latin typeface="Calibri" pitchFamily="34" charset="0"/>
                </a:rPr>
                <a:t>Food Safety Agencies</a:t>
              </a:r>
            </a:p>
            <a:p>
              <a:pPr algn="ctr"/>
              <a:r>
                <a:rPr lang="en-GB" sz="1200">
                  <a:latin typeface="Calibri" pitchFamily="34" charset="0"/>
                </a:rPr>
                <a:t>EXPORTING NATION</a:t>
              </a:r>
            </a:p>
          </p:txBody>
        </p:sp>
      </p:grpSp>
      <p:sp>
        <p:nvSpPr>
          <p:cNvPr id="31" name="TextBox 87"/>
          <p:cNvSpPr txBox="1">
            <a:spLocks noChangeArrowheads="1"/>
          </p:cNvSpPr>
          <p:nvPr/>
        </p:nvSpPr>
        <p:spPr bwMode="auto">
          <a:xfrm>
            <a:off x="6506215" y="3130550"/>
            <a:ext cx="2254400" cy="369332"/>
          </a:xfrm>
          <a:prstGeom prst="rect">
            <a:avLst/>
          </a:prstGeom>
          <a:noFill/>
          <a:ln w="9525">
            <a:noFill/>
            <a:miter lim="800000"/>
            <a:headEnd/>
            <a:tailEnd/>
          </a:ln>
        </p:spPr>
        <p:txBody>
          <a:bodyPr wrap="none">
            <a:spAutoFit/>
          </a:bodyPr>
          <a:lstStyle/>
          <a:p>
            <a:r>
              <a:rPr lang="en-GB" b="1" dirty="0" smtClean="0">
                <a:latin typeface="Calibri" pitchFamily="34" charset="0"/>
              </a:rPr>
              <a:t>Layer 2: </a:t>
            </a:r>
            <a:r>
              <a:rPr lang="en-GB" dirty="0" smtClean="0">
                <a:latin typeface="Calibri" pitchFamily="34" charset="0"/>
              </a:rPr>
              <a:t>Private </a:t>
            </a:r>
            <a:r>
              <a:rPr lang="en-GB" dirty="0">
                <a:latin typeface="Calibri" pitchFamily="34" charset="0"/>
              </a:rPr>
              <a:t>sector</a:t>
            </a:r>
          </a:p>
        </p:txBody>
      </p:sp>
      <p:sp>
        <p:nvSpPr>
          <p:cNvPr id="32" name="TextBox 88"/>
          <p:cNvSpPr txBox="1">
            <a:spLocks noChangeArrowheads="1"/>
          </p:cNvSpPr>
          <p:nvPr/>
        </p:nvSpPr>
        <p:spPr bwMode="auto">
          <a:xfrm>
            <a:off x="6591175" y="1939925"/>
            <a:ext cx="2169440" cy="369332"/>
          </a:xfrm>
          <a:prstGeom prst="rect">
            <a:avLst/>
          </a:prstGeom>
          <a:noFill/>
          <a:ln w="9525">
            <a:noFill/>
            <a:miter lim="800000"/>
            <a:headEnd/>
            <a:tailEnd/>
          </a:ln>
        </p:spPr>
        <p:txBody>
          <a:bodyPr wrap="none">
            <a:spAutoFit/>
          </a:bodyPr>
          <a:lstStyle/>
          <a:p>
            <a:r>
              <a:rPr lang="en-GB" b="1" dirty="0" smtClean="0">
                <a:latin typeface="Calibri" pitchFamily="34" charset="0"/>
              </a:rPr>
              <a:t>Layer 1: </a:t>
            </a:r>
            <a:r>
              <a:rPr lang="en-GB" dirty="0" smtClean="0">
                <a:latin typeface="Calibri" pitchFamily="34" charset="0"/>
              </a:rPr>
              <a:t>Public </a:t>
            </a:r>
            <a:r>
              <a:rPr lang="en-GB" dirty="0">
                <a:latin typeface="Calibri" pitchFamily="34" charset="0"/>
              </a:rPr>
              <a:t>sector</a:t>
            </a:r>
          </a:p>
        </p:txBody>
      </p:sp>
      <p:grpSp>
        <p:nvGrpSpPr>
          <p:cNvPr id="33" name="Rectangle 89"/>
          <p:cNvGrpSpPr>
            <a:grpSpLocks/>
          </p:cNvGrpSpPr>
          <p:nvPr/>
        </p:nvGrpSpPr>
        <p:grpSpPr bwMode="auto">
          <a:xfrm>
            <a:off x="4011613" y="1146175"/>
            <a:ext cx="974725" cy="822325"/>
            <a:chOff x="2527" y="722"/>
            <a:chExt cx="614" cy="518"/>
          </a:xfrm>
        </p:grpSpPr>
        <p:pic>
          <p:nvPicPr>
            <p:cNvPr id="34" name="Rectangle 89"/>
            <p:cNvPicPr>
              <a:picLocks noChangeArrowheads="1"/>
            </p:cNvPicPr>
            <p:nvPr/>
          </p:nvPicPr>
          <p:blipFill>
            <a:blip r:embed="rId9"/>
            <a:srcRect/>
            <a:stretch>
              <a:fillRect/>
            </a:stretch>
          </p:blipFill>
          <p:spPr bwMode="auto">
            <a:xfrm>
              <a:off x="2527" y="722"/>
              <a:ext cx="614" cy="518"/>
            </a:xfrm>
            <a:prstGeom prst="rect">
              <a:avLst/>
            </a:prstGeom>
            <a:noFill/>
            <a:ln w="9525">
              <a:noFill/>
              <a:miter lim="800000"/>
              <a:headEnd/>
              <a:tailEnd/>
            </a:ln>
          </p:spPr>
        </p:pic>
        <p:sp>
          <p:nvSpPr>
            <p:cNvPr id="35" name="Text Box 32"/>
            <p:cNvSpPr txBox="1">
              <a:spLocks noChangeArrowheads="1"/>
            </p:cNvSpPr>
            <p:nvPr/>
          </p:nvSpPr>
          <p:spPr bwMode="auto">
            <a:xfrm>
              <a:off x="2565" y="746"/>
              <a:ext cx="540" cy="450"/>
            </a:xfrm>
            <a:prstGeom prst="rect">
              <a:avLst/>
            </a:prstGeom>
            <a:noFill/>
            <a:ln w="9525">
              <a:noFill/>
              <a:miter lim="800000"/>
              <a:headEnd/>
              <a:tailEnd/>
            </a:ln>
          </p:spPr>
          <p:txBody>
            <a:bodyPr anchor="ctr"/>
            <a:lstStyle/>
            <a:p>
              <a:pPr algn="ctr"/>
              <a:r>
                <a:rPr lang="en-GB" sz="1200">
                  <a:latin typeface="Calibri" pitchFamily="34" charset="0"/>
                </a:rPr>
                <a:t>Export control</a:t>
              </a:r>
            </a:p>
          </p:txBody>
        </p:sp>
      </p:grpSp>
      <p:grpSp>
        <p:nvGrpSpPr>
          <p:cNvPr id="36" name="Rectangle 90"/>
          <p:cNvGrpSpPr>
            <a:grpSpLocks/>
          </p:cNvGrpSpPr>
          <p:nvPr/>
        </p:nvGrpSpPr>
        <p:grpSpPr bwMode="auto">
          <a:xfrm>
            <a:off x="6577013" y="1139825"/>
            <a:ext cx="2133600" cy="828675"/>
            <a:chOff x="4143" y="718"/>
            <a:chExt cx="1344" cy="522"/>
          </a:xfrm>
        </p:grpSpPr>
        <p:pic>
          <p:nvPicPr>
            <p:cNvPr id="37" name="Rectangle 90"/>
            <p:cNvPicPr>
              <a:picLocks noChangeArrowheads="1"/>
            </p:cNvPicPr>
            <p:nvPr/>
          </p:nvPicPr>
          <p:blipFill>
            <a:blip r:embed="rId10"/>
            <a:srcRect/>
            <a:stretch>
              <a:fillRect/>
            </a:stretch>
          </p:blipFill>
          <p:spPr bwMode="auto">
            <a:xfrm>
              <a:off x="4143" y="718"/>
              <a:ext cx="1344" cy="522"/>
            </a:xfrm>
            <a:prstGeom prst="rect">
              <a:avLst/>
            </a:prstGeom>
            <a:noFill/>
            <a:ln w="9525">
              <a:noFill/>
              <a:miter lim="800000"/>
              <a:headEnd/>
              <a:tailEnd/>
            </a:ln>
          </p:spPr>
        </p:pic>
        <p:sp>
          <p:nvSpPr>
            <p:cNvPr id="38" name="Text Box 35"/>
            <p:cNvSpPr txBox="1">
              <a:spLocks noChangeArrowheads="1"/>
            </p:cNvSpPr>
            <p:nvPr/>
          </p:nvSpPr>
          <p:spPr bwMode="auto">
            <a:xfrm>
              <a:off x="4185" y="746"/>
              <a:ext cx="1260" cy="450"/>
            </a:xfrm>
            <a:prstGeom prst="rect">
              <a:avLst/>
            </a:prstGeom>
            <a:noFill/>
            <a:ln w="9525">
              <a:noFill/>
              <a:miter lim="800000"/>
              <a:headEnd/>
              <a:tailEnd/>
            </a:ln>
          </p:spPr>
          <p:txBody>
            <a:bodyPr anchor="ctr"/>
            <a:lstStyle/>
            <a:p>
              <a:pPr algn="ctr"/>
              <a:r>
                <a:rPr lang="en-GB" sz="1200">
                  <a:latin typeface="Calibri" pitchFamily="34" charset="0"/>
                </a:rPr>
                <a:t>Food Safety Agencies</a:t>
              </a:r>
            </a:p>
            <a:p>
              <a:pPr algn="ctr"/>
              <a:r>
                <a:rPr lang="en-GB" sz="1200">
                  <a:latin typeface="Calibri" pitchFamily="34" charset="0"/>
                </a:rPr>
                <a:t>IMPORTING NATION</a:t>
              </a:r>
            </a:p>
          </p:txBody>
        </p:sp>
      </p:grpSp>
      <p:grpSp>
        <p:nvGrpSpPr>
          <p:cNvPr id="39" name="Rectangle 91"/>
          <p:cNvGrpSpPr>
            <a:grpSpLocks/>
          </p:cNvGrpSpPr>
          <p:nvPr/>
        </p:nvGrpSpPr>
        <p:grpSpPr bwMode="auto">
          <a:xfrm>
            <a:off x="5724525" y="1146175"/>
            <a:ext cx="974725" cy="822325"/>
            <a:chOff x="3606" y="722"/>
            <a:chExt cx="614" cy="518"/>
          </a:xfrm>
        </p:grpSpPr>
        <p:pic>
          <p:nvPicPr>
            <p:cNvPr id="40" name="Rectangle 91"/>
            <p:cNvPicPr>
              <a:picLocks noChangeArrowheads="1"/>
            </p:cNvPicPr>
            <p:nvPr/>
          </p:nvPicPr>
          <p:blipFill>
            <a:blip r:embed="rId11"/>
            <a:srcRect/>
            <a:stretch>
              <a:fillRect/>
            </a:stretch>
          </p:blipFill>
          <p:spPr bwMode="auto">
            <a:xfrm>
              <a:off x="3606" y="722"/>
              <a:ext cx="614" cy="518"/>
            </a:xfrm>
            <a:prstGeom prst="rect">
              <a:avLst/>
            </a:prstGeom>
            <a:noFill/>
            <a:ln w="9525">
              <a:noFill/>
              <a:miter lim="800000"/>
              <a:headEnd/>
              <a:tailEnd/>
            </a:ln>
          </p:spPr>
        </p:pic>
        <p:sp>
          <p:nvSpPr>
            <p:cNvPr id="41" name="Text Box 38"/>
            <p:cNvSpPr txBox="1">
              <a:spLocks noChangeArrowheads="1"/>
            </p:cNvSpPr>
            <p:nvPr/>
          </p:nvSpPr>
          <p:spPr bwMode="auto">
            <a:xfrm>
              <a:off x="3645" y="746"/>
              <a:ext cx="540" cy="450"/>
            </a:xfrm>
            <a:prstGeom prst="rect">
              <a:avLst/>
            </a:prstGeom>
            <a:noFill/>
            <a:ln w="9525">
              <a:noFill/>
              <a:miter lim="800000"/>
              <a:headEnd/>
              <a:tailEnd/>
            </a:ln>
          </p:spPr>
          <p:txBody>
            <a:bodyPr anchor="ctr"/>
            <a:lstStyle/>
            <a:p>
              <a:pPr algn="ctr"/>
              <a:r>
                <a:rPr lang="en-GB" sz="1200" dirty="0">
                  <a:latin typeface="Calibri" pitchFamily="34" charset="0"/>
                </a:rPr>
                <a:t>Import</a:t>
              </a:r>
            </a:p>
            <a:p>
              <a:pPr algn="ctr"/>
              <a:r>
                <a:rPr lang="en-GB" sz="1200" dirty="0">
                  <a:latin typeface="Calibri" pitchFamily="34" charset="0"/>
                </a:rPr>
                <a:t>control</a:t>
              </a:r>
            </a:p>
          </p:txBody>
        </p:sp>
      </p:grpSp>
      <p:cxnSp>
        <p:nvCxnSpPr>
          <p:cNvPr id="42" name="Straight Arrow Connector 41"/>
          <p:cNvCxnSpPr/>
          <p:nvPr/>
        </p:nvCxnSpPr>
        <p:spPr>
          <a:xfrm>
            <a:off x="4986338" y="1557338"/>
            <a:ext cx="738187"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grpSp>
        <p:nvGrpSpPr>
          <p:cNvPr id="43" name="Group 97"/>
          <p:cNvGrpSpPr>
            <a:grpSpLocks/>
          </p:cNvGrpSpPr>
          <p:nvPr/>
        </p:nvGrpSpPr>
        <p:grpSpPr bwMode="auto">
          <a:xfrm>
            <a:off x="3857625" y="142875"/>
            <a:ext cx="2562225" cy="755650"/>
            <a:chOff x="3857620" y="428604"/>
            <a:chExt cx="2562225" cy="755650"/>
          </a:xfrm>
        </p:grpSpPr>
        <p:sp>
          <p:nvSpPr>
            <p:cNvPr id="44" name="AutoShape 60"/>
            <p:cNvSpPr>
              <a:spLocks/>
            </p:cNvSpPr>
            <p:nvPr/>
          </p:nvSpPr>
          <p:spPr bwMode="auto">
            <a:xfrm>
              <a:off x="3857620" y="428604"/>
              <a:ext cx="2562225" cy="755650"/>
            </a:xfrm>
            <a:prstGeom prst="borderCallout2">
              <a:avLst>
                <a:gd name="adj1" fmla="val 13236"/>
                <a:gd name="adj2" fmla="val -2657"/>
                <a:gd name="adj3" fmla="val 13236"/>
                <a:gd name="adj4" fmla="val -18727"/>
                <a:gd name="adj5" fmla="val 124634"/>
                <a:gd name="adj6" fmla="val -35625"/>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a:lstStyle/>
            <a:p>
              <a:pPr>
                <a:buFontTx/>
                <a:buChar char="•"/>
                <a:defRPr/>
              </a:pPr>
              <a:endParaRPr lang="es-ES" sz="1200">
                <a:solidFill>
                  <a:schemeClr val="tx1"/>
                </a:solidFill>
                <a:latin typeface="Calibri" pitchFamily="34" charset="0"/>
                <a:cs typeface="Arial" charset="0"/>
              </a:endParaRPr>
            </a:p>
          </p:txBody>
        </p:sp>
        <p:grpSp>
          <p:nvGrpSpPr>
            <p:cNvPr id="45" name="Group 68"/>
            <p:cNvGrpSpPr>
              <a:grpSpLocks/>
            </p:cNvGrpSpPr>
            <p:nvPr/>
          </p:nvGrpSpPr>
          <p:grpSpPr bwMode="auto">
            <a:xfrm rot="5400000">
              <a:off x="3980653" y="662762"/>
              <a:ext cx="441325" cy="258762"/>
              <a:chOff x="1610" y="482"/>
              <a:chExt cx="499" cy="272"/>
            </a:xfrm>
          </p:grpSpPr>
          <p:sp>
            <p:nvSpPr>
              <p:cNvPr id="47" name="AutoShape 67"/>
              <p:cNvSpPr>
                <a:spLocks noChangeArrowheads="1"/>
              </p:cNvSpPr>
              <p:nvPr/>
            </p:nvSpPr>
            <p:spPr bwMode="auto">
              <a:xfrm>
                <a:off x="1610" y="482"/>
                <a:ext cx="499" cy="272"/>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rot="10800000" vert="eaVert" wrap="none" anchor="ctr"/>
              <a:lstStyle/>
              <a:p>
                <a:pPr>
                  <a:defRPr/>
                </a:pPr>
                <a:endParaRPr lang="es-ES" sz="2400">
                  <a:solidFill>
                    <a:schemeClr val="tx1"/>
                  </a:solidFill>
                  <a:latin typeface="Calibri" pitchFamily="34" charset="0"/>
                  <a:cs typeface="Arial" charset="0"/>
                </a:endParaRPr>
              </a:p>
            </p:txBody>
          </p:sp>
          <p:sp>
            <p:nvSpPr>
              <p:cNvPr id="48" name="Oval 61"/>
              <p:cNvSpPr>
                <a:spLocks noChangeArrowheads="1"/>
              </p:cNvSpPr>
              <p:nvPr/>
            </p:nvSpPr>
            <p:spPr bwMode="auto">
              <a:xfrm>
                <a:off x="1655" y="527"/>
                <a:ext cx="181" cy="182"/>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rot="10800000" vert="eaVert" wrap="none" anchor="ctr"/>
              <a:lstStyle/>
              <a:p>
                <a:pPr>
                  <a:defRPr/>
                </a:pPr>
                <a:endParaRPr lang="es-ES" sz="2400">
                  <a:solidFill>
                    <a:schemeClr val="tx1"/>
                  </a:solidFill>
                  <a:latin typeface="Calibri" pitchFamily="34" charset="0"/>
                  <a:cs typeface="Arial" charset="0"/>
                </a:endParaRPr>
              </a:p>
            </p:txBody>
          </p:sp>
          <p:sp>
            <p:nvSpPr>
              <p:cNvPr id="49" name="Oval 62"/>
              <p:cNvSpPr>
                <a:spLocks noChangeArrowheads="1"/>
              </p:cNvSpPr>
              <p:nvPr/>
            </p:nvSpPr>
            <p:spPr bwMode="auto">
              <a:xfrm>
                <a:off x="1883" y="527"/>
                <a:ext cx="181" cy="182"/>
              </a:xfrm>
              <a:prstGeom prst="ellipse">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rot="10800000" vert="eaVert" wrap="none" anchor="ctr"/>
              <a:lstStyle/>
              <a:p>
                <a:pPr>
                  <a:defRPr/>
                </a:pPr>
                <a:endParaRPr lang="es-ES" sz="2400">
                  <a:solidFill>
                    <a:schemeClr val="tx1"/>
                  </a:solidFill>
                  <a:latin typeface="Calibri" pitchFamily="34" charset="0"/>
                  <a:cs typeface="Arial" charset="0"/>
                </a:endParaRPr>
              </a:p>
            </p:txBody>
          </p:sp>
        </p:grpSp>
        <p:sp>
          <p:nvSpPr>
            <p:cNvPr id="46" name="Text Box 74"/>
            <p:cNvSpPr txBox="1">
              <a:spLocks noChangeArrowheads="1"/>
            </p:cNvSpPr>
            <p:nvPr/>
          </p:nvSpPr>
          <p:spPr bwMode="auto">
            <a:xfrm>
              <a:off x="4394195" y="571479"/>
              <a:ext cx="1890713" cy="466725"/>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GB" sz="1200" dirty="0">
                  <a:solidFill>
                    <a:schemeClr val="tx1"/>
                  </a:solidFill>
                  <a:latin typeface="Calibri" pitchFamily="34" charset="0"/>
                  <a:cs typeface="Arial" charset="0"/>
                </a:rPr>
                <a:t>red light: non-conformance</a:t>
              </a:r>
            </a:p>
            <a:p>
              <a:pPr>
                <a:defRPr/>
              </a:pPr>
              <a:r>
                <a:rPr lang="en-GB" sz="1200" dirty="0">
                  <a:solidFill>
                    <a:schemeClr val="tx1"/>
                  </a:solidFill>
                  <a:latin typeface="Calibri" pitchFamily="34" charset="0"/>
                  <a:cs typeface="Arial" charset="0"/>
                </a:rPr>
                <a:t>green light: conformance</a:t>
              </a:r>
            </a:p>
          </p:txBody>
        </p:sp>
      </p:grpSp>
      <p:sp>
        <p:nvSpPr>
          <p:cNvPr id="50" name="Rectangle 49"/>
          <p:cNvSpPr>
            <a:spLocks noChangeArrowheads="1"/>
          </p:cNvSpPr>
          <p:nvPr/>
        </p:nvSpPr>
        <p:spPr bwMode="auto">
          <a:xfrm>
            <a:off x="428625" y="5500688"/>
            <a:ext cx="8358188" cy="1214437"/>
          </a:xfrm>
          <a:prstGeom prst="rect">
            <a:avLst/>
          </a:prstGeom>
          <a:solidFill>
            <a:schemeClr val="bg1"/>
          </a:solidFill>
          <a:ln w="57150" algn="ctr">
            <a:solidFill>
              <a:schemeClr val="tx1"/>
            </a:solidFill>
            <a:miter lim="800000"/>
            <a:headEnd/>
            <a:tailEnd/>
          </a:ln>
          <a:effectLst>
            <a:outerShdw dist="20000" dir="5400000" rotWithShape="0">
              <a:srgbClr val="000000">
                <a:alpha val="37999"/>
              </a:srgbClr>
            </a:outerShdw>
          </a:effectLst>
        </p:spPr>
        <p:txBody>
          <a:bodyPr anchor="ctr"/>
          <a:lstStyle/>
          <a:p>
            <a:pPr algn="ctr">
              <a:defRPr/>
            </a:pPr>
            <a:endParaRPr lang="en-GB" sz="2400">
              <a:latin typeface="Calibri" pitchFamily="34" charset="0"/>
            </a:endParaRPr>
          </a:p>
        </p:txBody>
      </p:sp>
      <p:sp>
        <p:nvSpPr>
          <p:cNvPr id="51" name="TextBox 99"/>
          <p:cNvSpPr txBox="1">
            <a:spLocks noChangeArrowheads="1"/>
          </p:cNvSpPr>
          <p:nvPr/>
        </p:nvSpPr>
        <p:spPr bwMode="auto">
          <a:xfrm>
            <a:off x="6719864" y="5487988"/>
            <a:ext cx="2040751" cy="369332"/>
          </a:xfrm>
          <a:prstGeom prst="rect">
            <a:avLst/>
          </a:prstGeom>
          <a:noFill/>
          <a:ln w="9525">
            <a:noFill/>
            <a:miter lim="800000"/>
            <a:headEnd/>
            <a:tailEnd/>
          </a:ln>
        </p:spPr>
        <p:txBody>
          <a:bodyPr wrap="none">
            <a:spAutoFit/>
          </a:bodyPr>
          <a:lstStyle/>
          <a:p>
            <a:r>
              <a:rPr lang="en-GB" b="1" dirty="0" smtClean="0">
                <a:latin typeface="Calibri" pitchFamily="34" charset="0"/>
              </a:rPr>
              <a:t>Layer 3: </a:t>
            </a:r>
            <a:r>
              <a:rPr lang="en-GB" dirty="0" smtClean="0">
                <a:latin typeface="Calibri" pitchFamily="34" charset="0"/>
              </a:rPr>
              <a:t>Verification</a:t>
            </a:r>
            <a:endParaRPr lang="en-GB" dirty="0">
              <a:latin typeface="Calibri" pitchFamily="34" charset="0"/>
            </a:endParaRPr>
          </a:p>
        </p:txBody>
      </p:sp>
      <p:pic>
        <p:nvPicPr>
          <p:cNvPr id="52" name="Picture 2"/>
          <p:cNvPicPr>
            <a:picLocks noChangeAspect="1" noChangeArrowheads="1"/>
          </p:cNvPicPr>
          <p:nvPr/>
        </p:nvPicPr>
        <p:blipFill>
          <a:blip r:embed="rId12"/>
          <a:srcRect/>
          <a:stretch>
            <a:fillRect/>
          </a:stretch>
        </p:blipFill>
        <p:spPr bwMode="auto">
          <a:xfrm>
            <a:off x="2571750" y="5946775"/>
            <a:ext cx="2428875" cy="498475"/>
          </a:xfrm>
          <a:prstGeom prst="rect">
            <a:avLst/>
          </a:prstGeom>
          <a:noFill/>
          <a:ln w="9525">
            <a:noFill/>
            <a:miter lim="800000"/>
            <a:headEnd/>
            <a:tailEnd/>
          </a:ln>
        </p:spPr>
      </p:pic>
      <p:pic>
        <p:nvPicPr>
          <p:cNvPr id="53" name="Picture 5"/>
          <p:cNvPicPr>
            <a:picLocks noChangeAspect="1" noChangeArrowheads="1"/>
          </p:cNvPicPr>
          <p:nvPr/>
        </p:nvPicPr>
        <p:blipFill>
          <a:blip r:embed="rId13"/>
          <a:srcRect/>
          <a:stretch>
            <a:fillRect/>
          </a:stretch>
        </p:blipFill>
        <p:spPr bwMode="auto">
          <a:xfrm>
            <a:off x="5286375" y="5946775"/>
            <a:ext cx="2428875" cy="469900"/>
          </a:xfrm>
          <a:prstGeom prst="rect">
            <a:avLst/>
          </a:prstGeom>
          <a:noFill/>
          <a:ln w="9525">
            <a:noFill/>
            <a:miter lim="800000"/>
            <a:headEnd/>
            <a:tailEnd/>
          </a:ln>
        </p:spPr>
      </p:pic>
      <p:grpSp>
        <p:nvGrpSpPr>
          <p:cNvPr id="54" name="Group 122"/>
          <p:cNvGrpSpPr>
            <a:grpSpLocks/>
          </p:cNvGrpSpPr>
          <p:nvPr/>
        </p:nvGrpSpPr>
        <p:grpSpPr bwMode="auto">
          <a:xfrm>
            <a:off x="500063" y="5803900"/>
            <a:ext cx="1836737" cy="714375"/>
            <a:chOff x="500034" y="5286388"/>
            <a:chExt cx="1837170" cy="714380"/>
          </a:xfrm>
        </p:grpSpPr>
        <p:pic>
          <p:nvPicPr>
            <p:cNvPr id="55" name="Picture 17" descr="Logosalm">
              <a:hlinkClick r:id="rId14"/>
            </p:cNvPr>
            <p:cNvPicPr>
              <a:picLocks noChangeAspect="1" noChangeArrowheads="1"/>
            </p:cNvPicPr>
            <p:nvPr/>
          </p:nvPicPr>
          <p:blipFill>
            <a:blip r:embed="rId15"/>
            <a:srcRect/>
            <a:stretch>
              <a:fillRect/>
            </a:stretch>
          </p:blipFill>
          <p:spPr bwMode="auto">
            <a:xfrm>
              <a:off x="500034" y="5286388"/>
              <a:ext cx="728260" cy="714380"/>
            </a:xfrm>
            <a:prstGeom prst="rect">
              <a:avLst/>
            </a:prstGeom>
            <a:noFill/>
            <a:ln w="9525">
              <a:noFill/>
              <a:miter lim="800000"/>
              <a:headEnd/>
              <a:tailEnd/>
            </a:ln>
          </p:spPr>
        </p:pic>
        <p:pic>
          <p:nvPicPr>
            <p:cNvPr id="56" name="Picture 20" descr="logo_splam2">
              <a:hlinkClick r:id="rId16"/>
            </p:cNvPr>
            <p:cNvPicPr>
              <a:picLocks noChangeAspect="1" noChangeArrowheads="1"/>
            </p:cNvPicPr>
            <p:nvPr/>
          </p:nvPicPr>
          <p:blipFill>
            <a:blip r:embed="rId17"/>
            <a:srcRect/>
            <a:stretch>
              <a:fillRect/>
            </a:stretch>
          </p:blipFill>
          <p:spPr bwMode="auto">
            <a:xfrm>
              <a:off x="1643042" y="5286388"/>
              <a:ext cx="694162" cy="714380"/>
            </a:xfrm>
            <a:prstGeom prst="rect">
              <a:avLst/>
            </a:prstGeom>
            <a:noFill/>
            <a:ln w="9525">
              <a:noFill/>
              <a:miter lim="800000"/>
              <a:headEnd/>
              <a:tailEnd/>
            </a:ln>
          </p:spPr>
        </p:pic>
        <p:pic>
          <p:nvPicPr>
            <p:cNvPr id="57" name="Picture 21"/>
            <p:cNvPicPr>
              <a:picLocks noChangeAspect="1" noChangeArrowheads="1"/>
            </p:cNvPicPr>
            <p:nvPr/>
          </p:nvPicPr>
          <p:blipFill>
            <a:blip r:embed="rId18"/>
            <a:srcRect/>
            <a:stretch>
              <a:fillRect/>
            </a:stretch>
          </p:blipFill>
          <p:spPr bwMode="auto">
            <a:xfrm>
              <a:off x="1214414" y="5286388"/>
              <a:ext cx="452967" cy="714380"/>
            </a:xfrm>
            <a:prstGeom prst="rect">
              <a:avLst/>
            </a:prstGeom>
            <a:noFill/>
            <a:ln w="9525">
              <a:noFill/>
              <a:miter lim="800000"/>
              <a:headEnd/>
              <a:tailEnd/>
            </a:ln>
          </p:spPr>
        </p:pic>
      </p:grpSp>
      <p:pic>
        <p:nvPicPr>
          <p:cNvPr id="58" name="Picture 2"/>
          <p:cNvPicPr>
            <a:picLocks noChangeAspect="1" noChangeArrowheads="1"/>
          </p:cNvPicPr>
          <p:nvPr/>
        </p:nvPicPr>
        <p:blipFill>
          <a:blip r:embed="rId19"/>
          <a:srcRect/>
          <a:stretch>
            <a:fillRect/>
          </a:stretch>
        </p:blipFill>
        <p:spPr bwMode="auto">
          <a:xfrm>
            <a:off x="7929563" y="5875338"/>
            <a:ext cx="714375" cy="754062"/>
          </a:xfrm>
          <a:prstGeom prst="rect">
            <a:avLst/>
          </a:prstGeom>
          <a:noFill/>
          <a:ln w="9525">
            <a:noFill/>
            <a:miter lim="800000"/>
            <a:headEnd/>
            <a:tailEnd/>
          </a:ln>
        </p:spPr>
      </p:pic>
      <p:grpSp>
        <p:nvGrpSpPr>
          <p:cNvPr id="60" name="Up Arrow 129"/>
          <p:cNvGrpSpPr>
            <a:grpSpLocks/>
          </p:cNvGrpSpPr>
          <p:nvPr/>
        </p:nvGrpSpPr>
        <p:grpSpPr bwMode="auto">
          <a:xfrm>
            <a:off x="5519738" y="2362200"/>
            <a:ext cx="2328862" cy="757238"/>
            <a:chOff x="2281" y="2991"/>
            <a:chExt cx="1467" cy="477"/>
          </a:xfrm>
        </p:grpSpPr>
        <p:pic>
          <p:nvPicPr>
            <p:cNvPr id="61" name="Up Arrow 129"/>
            <p:cNvPicPr>
              <a:picLocks noChangeArrowheads="1"/>
            </p:cNvPicPr>
            <p:nvPr/>
          </p:nvPicPr>
          <p:blipFill>
            <a:blip r:embed="rId20"/>
            <a:srcRect/>
            <a:stretch>
              <a:fillRect/>
            </a:stretch>
          </p:blipFill>
          <p:spPr bwMode="auto">
            <a:xfrm>
              <a:off x="2281" y="2991"/>
              <a:ext cx="1467" cy="477"/>
            </a:xfrm>
            <a:prstGeom prst="rect">
              <a:avLst/>
            </a:prstGeom>
            <a:noFill/>
            <a:ln w="9525">
              <a:noFill/>
              <a:miter lim="800000"/>
              <a:headEnd/>
              <a:tailEnd/>
            </a:ln>
          </p:spPr>
        </p:pic>
        <p:sp>
          <p:nvSpPr>
            <p:cNvPr id="62" name="Text Box 67"/>
            <p:cNvSpPr txBox="1">
              <a:spLocks noChangeArrowheads="1"/>
            </p:cNvSpPr>
            <p:nvPr/>
          </p:nvSpPr>
          <p:spPr bwMode="auto">
            <a:xfrm rot="10800000">
              <a:off x="2667" y="3015"/>
              <a:ext cx="698" cy="304"/>
            </a:xfrm>
            <a:prstGeom prst="rect">
              <a:avLst/>
            </a:prstGeom>
            <a:noFill/>
            <a:ln w="9525">
              <a:noFill/>
              <a:miter lim="800000"/>
              <a:headEnd/>
              <a:tailEnd/>
            </a:ln>
          </p:spPr>
          <p:txBody>
            <a:bodyPr rot="10800000" anchor="ctr"/>
            <a:lstStyle/>
            <a:p>
              <a:pPr algn="ctr"/>
              <a:endParaRPr lang="en-GB" sz="2400">
                <a:latin typeface="Calibri" pitchFamily="34" charset="0"/>
              </a:endParaRPr>
            </a:p>
          </p:txBody>
        </p:sp>
      </p:grpSp>
      <p:grpSp>
        <p:nvGrpSpPr>
          <p:cNvPr id="63" name="Up Arrow 129"/>
          <p:cNvGrpSpPr>
            <a:grpSpLocks/>
          </p:cNvGrpSpPr>
          <p:nvPr/>
        </p:nvGrpSpPr>
        <p:grpSpPr bwMode="auto">
          <a:xfrm flipV="1">
            <a:off x="1176338" y="2362200"/>
            <a:ext cx="2328862" cy="757238"/>
            <a:chOff x="2281" y="2991"/>
            <a:chExt cx="1467" cy="477"/>
          </a:xfrm>
        </p:grpSpPr>
        <p:pic>
          <p:nvPicPr>
            <p:cNvPr id="64" name="Up Arrow 129"/>
            <p:cNvPicPr>
              <a:picLocks noChangeArrowheads="1"/>
            </p:cNvPicPr>
            <p:nvPr/>
          </p:nvPicPr>
          <p:blipFill>
            <a:blip r:embed="rId20"/>
            <a:srcRect/>
            <a:stretch>
              <a:fillRect/>
            </a:stretch>
          </p:blipFill>
          <p:spPr bwMode="auto">
            <a:xfrm>
              <a:off x="2281" y="2991"/>
              <a:ext cx="1467" cy="477"/>
            </a:xfrm>
            <a:prstGeom prst="rect">
              <a:avLst/>
            </a:prstGeom>
            <a:noFill/>
            <a:ln w="9525">
              <a:noFill/>
              <a:miter lim="800000"/>
              <a:headEnd/>
              <a:tailEnd/>
            </a:ln>
          </p:spPr>
        </p:pic>
        <p:sp>
          <p:nvSpPr>
            <p:cNvPr id="65" name="Text Box 70"/>
            <p:cNvSpPr txBox="1">
              <a:spLocks noChangeArrowheads="1"/>
            </p:cNvSpPr>
            <p:nvPr/>
          </p:nvSpPr>
          <p:spPr bwMode="auto">
            <a:xfrm rot="10800000">
              <a:off x="2667" y="3015"/>
              <a:ext cx="698" cy="304"/>
            </a:xfrm>
            <a:prstGeom prst="rect">
              <a:avLst/>
            </a:prstGeom>
            <a:noFill/>
            <a:ln w="9525">
              <a:noFill/>
              <a:miter lim="800000"/>
              <a:headEnd/>
              <a:tailEnd/>
            </a:ln>
          </p:spPr>
          <p:txBody>
            <a:bodyPr anchor="ctr"/>
            <a:lstStyle/>
            <a:p>
              <a:pPr algn="ctr"/>
              <a:endParaRPr lang="en-GB" sz="2400">
                <a:latin typeface="Calibri" pitchFamily="34" charset="0"/>
              </a:endParaRPr>
            </a:p>
          </p:txBody>
        </p:sp>
      </p:grpSp>
      <p:grpSp>
        <p:nvGrpSpPr>
          <p:cNvPr id="66" name="Up Arrow 129"/>
          <p:cNvGrpSpPr>
            <a:grpSpLocks/>
          </p:cNvGrpSpPr>
          <p:nvPr/>
        </p:nvGrpSpPr>
        <p:grpSpPr bwMode="auto">
          <a:xfrm>
            <a:off x="3589338" y="4737101"/>
            <a:ext cx="2328862" cy="757238"/>
            <a:chOff x="2281" y="2991"/>
            <a:chExt cx="1467" cy="477"/>
          </a:xfrm>
        </p:grpSpPr>
        <p:pic>
          <p:nvPicPr>
            <p:cNvPr id="67" name="Up Arrow 129"/>
            <p:cNvPicPr>
              <a:picLocks noChangeArrowheads="1"/>
            </p:cNvPicPr>
            <p:nvPr/>
          </p:nvPicPr>
          <p:blipFill>
            <a:blip r:embed="rId20"/>
            <a:srcRect/>
            <a:stretch>
              <a:fillRect/>
            </a:stretch>
          </p:blipFill>
          <p:spPr bwMode="auto">
            <a:xfrm>
              <a:off x="2281" y="2991"/>
              <a:ext cx="1467" cy="477"/>
            </a:xfrm>
            <a:prstGeom prst="rect">
              <a:avLst/>
            </a:prstGeom>
            <a:noFill/>
            <a:ln w="9525">
              <a:noFill/>
              <a:miter lim="800000"/>
              <a:headEnd/>
              <a:tailEnd/>
            </a:ln>
          </p:spPr>
        </p:pic>
        <p:sp>
          <p:nvSpPr>
            <p:cNvPr id="68" name="Text Box 67"/>
            <p:cNvSpPr txBox="1">
              <a:spLocks noChangeArrowheads="1"/>
            </p:cNvSpPr>
            <p:nvPr/>
          </p:nvSpPr>
          <p:spPr bwMode="auto">
            <a:xfrm rot="10800000">
              <a:off x="2667" y="3015"/>
              <a:ext cx="698" cy="304"/>
            </a:xfrm>
            <a:prstGeom prst="rect">
              <a:avLst/>
            </a:prstGeom>
            <a:noFill/>
            <a:ln w="9525">
              <a:noFill/>
              <a:miter lim="800000"/>
              <a:headEnd/>
              <a:tailEnd/>
            </a:ln>
          </p:spPr>
          <p:txBody>
            <a:bodyPr rot="10800000" anchor="ctr"/>
            <a:lstStyle/>
            <a:p>
              <a:pPr algn="ctr"/>
              <a:endParaRPr lang="en-GB" sz="2400">
                <a:latin typeface="Calibri" pitchFamily="34" charset="0"/>
              </a:endParaRPr>
            </a:p>
          </p:txBody>
        </p:sp>
      </p:grpSp>
    </p:spTree>
    <p:extLst>
      <p:ext uri="{BB962C8B-B14F-4D97-AF65-F5344CB8AC3E}">
        <p14:creationId xmlns:p14="http://schemas.microsoft.com/office/powerpoint/2010/main" val="551968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1911946" y="1520042"/>
            <a:ext cx="5327052" cy="380010"/>
          </a:xfrm>
          <a:custGeom>
            <a:avLst/>
            <a:gdLst>
              <a:gd name="connsiteX0" fmla="*/ 0 w 5327052"/>
              <a:gd name="connsiteY0" fmla="*/ 83127 h 380010"/>
              <a:gd name="connsiteX1" fmla="*/ 95002 w 5327052"/>
              <a:gd name="connsiteY1" fmla="*/ 59376 h 380010"/>
              <a:gd name="connsiteX2" fmla="*/ 201880 w 5327052"/>
              <a:gd name="connsiteY2" fmla="*/ 11875 h 380010"/>
              <a:gd name="connsiteX3" fmla="*/ 237506 w 5327052"/>
              <a:gd name="connsiteY3" fmla="*/ 0 h 380010"/>
              <a:gd name="connsiteX4" fmla="*/ 380010 w 5327052"/>
              <a:gd name="connsiteY4" fmla="*/ 35626 h 380010"/>
              <a:gd name="connsiteX5" fmla="*/ 415636 w 5327052"/>
              <a:gd name="connsiteY5" fmla="*/ 47501 h 380010"/>
              <a:gd name="connsiteX6" fmla="*/ 451262 w 5327052"/>
              <a:gd name="connsiteY6" fmla="*/ 59376 h 380010"/>
              <a:gd name="connsiteX7" fmla="*/ 498763 w 5327052"/>
              <a:gd name="connsiteY7" fmla="*/ 71252 h 380010"/>
              <a:gd name="connsiteX8" fmla="*/ 700644 w 5327052"/>
              <a:gd name="connsiteY8" fmla="*/ 83127 h 380010"/>
              <a:gd name="connsiteX9" fmla="*/ 843148 w 5327052"/>
              <a:gd name="connsiteY9" fmla="*/ 118753 h 380010"/>
              <a:gd name="connsiteX10" fmla="*/ 902524 w 5327052"/>
              <a:gd name="connsiteY10" fmla="*/ 130628 h 380010"/>
              <a:gd name="connsiteX11" fmla="*/ 950026 w 5327052"/>
              <a:gd name="connsiteY11" fmla="*/ 154379 h 380010"/>
              <a:gd name="connsiteX12" fmla="*/ 985652 w 5327052"/>
              <a:gd name="connsiteY12" fmla="*/ 166254 h 380010"/>
              <a:gd name="connsiteX13" fmla="*/ 1021278 w 5327052"/>
              <a:gd name="connsiteY13" fmla="*/ 190005 h 380010"/>
              <a:gd name="connsiteX14" fmla="*/ 1211283 w 5327052"/>
              <a:gd name="connsiteY14" fmla="*/ 166254 h 380010"/>
              <a:gd name="connsiteX15" fmla="*/ 1306285 w 5327052"/>
              <a:gd name="connsiteY15" fmla="*/ 130628 h 380010"/>
              <a:gd name="connsiteX16" fmla="*/ 1353787 w 5327052"/>
              <a:gd name="connsiteY16" fmla="*/ 118753 h 380010"/>
              <a:gd name="connsiteX17" fmla="*/ 1484415 w 5327052"/>
              <a:gd name="connsiteY17" fmla="*/ 95002 h 380010"/>
              <a:gd name="connsiteX18" fmla="*/ 1531917 w 5327052"/>
              <a:gd name="connsiteY18" fmla="*/ 83127 h 380010"/>
              <a:gd name="connsiteX19" fmla="*/ 1591293 w 5327052"/>
              <a:gd name="connsiteY19" fmla="*/ 71252 h 380010"/>
              <a:gd name="connsiteX20" fmla="*/ 1995054 w 5327052"/>
              <a:gd name="connsiteY20" fmla="*/ 83127 h 380010"/>
              <a:gd name="connsiteX21" fmla="*/ 2042556 w 5327052"/>
              <a:gd name="connsiteY21" fmla="*/ 178129 h 380010"/>
              <a:gd name="connsiteX22" fmla="*/ 2161309 w 5327052"/>
              <a:gd name="connsiteY22" fmla="*/ 225631 h 380010"/>
              <a:gd name="connsiteX23" fmla="*/ 2220685 w 5327052"/>
              <a:gd name="connsiteY23" fmla="*/ 237506 h 380010"/>
              <a:gd name="connsiteX24" fmla="*/ 2434441 w 5327052"/>
              <a:gd name="connsiteY24" fmla="*/ 225631 h 380010"/>
              <a:gd name="connsiteX25" fmla="*/ 2576945 w 5327052"/>
              <a:gd name="connsiteY25" fmla="*/ 201880 h 380010"/>
              <a:gd name="connsiteX26" fmla="*/ 2648197 w 5327052"/>
              <a:gd name="connsiteY26" fmla="*/ 190005 h 380010"/>
              <a:gd name="connsiteX27" fmla="*/ 2766950 w 5327052"/>
              <a:gd name="connsiteY27" fmla="*/ 154379 h 380010"/>
              <a:gd name="connsiteX28" fmla="*/ 2921330 w 5327052"/>
              <a:gd name="connsiteY28" fmla="*/ 118753 h 380010"/>
              <a:gd name="connsiteX29" fmla="*/ 3051958 w 5327052"/>
              <a:gd name="connsiteY29" fmla="*/ 130628 h 380010"/>
              <a:gd name="connsiteX30" fmla="*/ 3111335 w 5327052"/>
              <a:gd name="connsiteY30" fmla="*/ 142503 h 380010"/>
              <a:gd name="connsiteX31" fmla="*/ 3562597 w 5327052"/>
              <a:gd name="connsiteY31" fmla="*/ 130628 h 380010"/>
              <a:gd name="connsiteX32" fmla="*/ 3681350 w 5327052"/>
              <a:gd name="connsiteY32" fmla="*/ 118753 h 380010"/>
              <a:gd name="connsiteX33" fmla="*/ 3716976 w 5327052"/>
              <a:gd name="connsiteY33" fmla="*/ 106877 h 380010"/>
              <a:gd name="connsiteX34" fmla="*/ 3835730 w 5327052"/>
              <a:gd name="connsiteY34" fmla="*/ 118753 h 380010"/>
              <a:gd name="connsiteX35" fmla="*/ 3871356 w 5327052"/>
              <a:gd name="connsiteY35" fmla="*/ 130628 h 380010"/>
              <a:gd name="connsiteX36" fmla="*/ 3990109 w 5327052"/>
              <a:gd name="connsiteY36" fmla="*/ 225631 h 380010"/>
              <a:gd name="connsiteX37" fmla="*/ 4037610 w 5327052"/>
              <a:gd name="connsiteY37" fmla="*/ 249381 h 380010"/>
              <a:gd name="connsiteX38" fmla="*/ 4073236 w 5327052"/>
              <a:gd name="connsiteY38" fmla="*/ 285007 h 380010"/>
              <a:gd name="connsiteX39" fmla="*/ 4168239 w 5327052"/>
              <a:gd name="connsiteY39" fmla="*/ 344384 h 380010"/>
              <a:gd name="connsiteX40" fmla="*/ 4346369 w 5327052"/>
              <a:gd name="connsiteY40" fmla="*/ 368135 h 380010"/>
              <a:gd name="connsiteX41" fmla="*/ 4690753 w 5327052"/>
              <a:gd name="connsiteY41" fmla="*/ 380010 h 380010"/>
              <a:gd name="connsiteX42" fmla="*/ 4773880 w 5327052"/>
              <a:gd name="connsiteY42" fmla="*/ 368135 h 380010"/>
              <a:gd name="connsiteX43" fmla="*/ 4821382 w 5327052"/>
              <a:gd name="connsiteY43" fmla="*/ 356259 h 380010"/>
              <a:gd name="connsiteX44" fmla="*/ 5035137 w 5327052"/>
              <a:gd name="connsiteY44" fmla="*/ 308758 h 380010"/>
              <a:gd name="connsiteX45" fmla="*/ 5094514 w 5327052"/>
              <a:gd name="connsiteY45" fmla="*/ 296883 h 380010"/>
              <a:gd name="connsiteX46" fmla="*/ 5130140 w 5327052"/>
              <a:gd name="connsiteY46" fmla="*/ 285007 h 380010"/>
              <a:gd name="connsiteX47" fmla="*/ 5248893 w 5327052"/>
              <a:gd name="connsiteY47" fmla="*/ 261257 h 380010"/>
              <a:gd name="connsiteX48" fmla="*/ 5320145 w 5327052"/>
              <a:gd name="connsiteY48" fmla="*/ 249381 h 3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27052" h="380010">
                <a:moveTo>
                  <a:pt x="0" y="83127"/>
                </a:moveTo>
                <a:lnTo>
                  <a:pt x="95002" y="59376"/>
                </a:lnTo>
                <a:cubicBezTo>
                  <a:pt x="139207" y="48325"/>
                  <a:pt x="161562" y="29154"/>
                  <a:pt x="201880" y="11875"/>
                </a:cubicBezTo>
                <a:cubicBezTo>
                  <a:pt x="213386" y="6944"/>
                  <a:pt x="225631" y="3958"/>
                  <a:pt x="237506" y="0"/>
                </a:cubicBezTo>
                <a:cubicBezTo>
                  <a:pt x="333455" y="15991"/>
                  <a:pt x="285913" y="4260"/>
                  <a:pt x="380010" y="35626"/>
                </a:cubicBezTo>
                <a:lnTo>
                  <a:pt x="415636" y="47501"/>
                </a:lnTo>
                <a:cubicBezTo>
                  <a:pt x="427511" y="51459"/>
                  <a:pt x="439118" y="56340"/>
                  <a:pt x="451262" y="59376"/>
                </a:cubicBezTo>
                <a:cubicBezTo>
                  <a:pt x="467096" y="63335"/>
                  <a:pt x="482515" y="69705"/>
                  <a:pt x="498763" y="71252"/>
                </a:cubicBezTo>
                <a:cubicBezTo>
                  <a:pt x="565869" y="77643"/>
                  <a:pt x="633350" y="79169"/>
                  <a:pt x="700644" y="83127"/>
                </a:cubicBezTo>
                <a:lnTo>
                  <a:pt x="843148" y="118753"/>
                </a:lnTo>
                <a:cubicBezTo>
                  <a:pt x="862729" y="123649"/>
                  <a:pt x="882732" y="126670"/>
                  <a:pt x="902524" y="130628"/>
                </a:cubicBezTo>
                <a:cubicBezTo>
                  <a:pt x="918358" y="138545"/>
                  <a:pt x="933754" y="147406"/>
                  <a:pt x="950026" y="154379"/>
                </a:cubicBezTo>
                <a:cubicBezTo>
                  <a:pt x="961532" y="159310"/>
                  <a:pt x="974456" y="160656"/>
                  <a:pt x="985652" y="166254"/>
                </a:cubicBezTo>
                <a:cubicBezTo>
                  <a:pt x="998418" y="172637"/>
                  <a:pt x="1009403" y="182088"/>
                  <a:pt x="1021278" y="190005"/>
                </a:cubicBezTo>
                <a:cubicBezTo>
                  <a:pt x="1102392" y="182631"/>
                  <a:pt x="1141171" y="183782"/>
                  <a:pt x="1211283" y="166254"/>
                </a:cubicBezTo>
                <a:cubicBezTo>
                  <a:pt x="1244645" y="157914"/>
                  <a:pt x="1273581" y="141529"/>
                  <a:pt x="1306285" y="130628"/>
                </a:cubicBezTo>
                <a:cubicBezTo>
                  <a:pt x="1321769" y="125467"/>
                  <a:pt x="1337854" y="122294"/>
                  <a:pt x="1353787" y="118753"/>
                </a:cubicBezTo>
                <a:cubicBezTo>
                  <a:pt x="1468431" y="93276"/>
                  <a:pt x="1355488" y="120786"/>
                  <a:pt x="1484415" y="95002"/>
                </a:cubicBezTo>
                <a:cubicBezTo>
                  <a:pt x="1500419" y="91801"/>
                  <a:pt x="1515984" y="86667"/>
                  <a:pt x="1531917" y="83127"/>
                </a:cubicBezTo>
                <a:cubicBezTo>
                  <a:pt x="1551620" y="78749"/>
                  <a:pt x="1571501" y="75210"/>
                  <a:pt x="1591293" y="71252"/>
                </a:cubicBezTo>
                <a:cubicBezTo>
                  <a:pt x="1725880" y="75210"/>
                  <a:pt x="1861189" y="68655"/>
                  <a:pt x="1995054" y="83127"/>
                </a:cubicBezTo>
                <a:cubicBezTo>
                  <a:pt x="2043885" y="88406"/>
                  <a:pt x="2028669" y="155910"/>
                  <a:pt x="2042556" y="178129"/>
                </a:cubicBezTo>
                <a:cubicBezTo>
                  <a:pt x="2070102" y="222201"/>
                  <a:pt x="2118245" y="217801"/>
                  <a:pt x="2161309" y="225631"/>
                </a:cubicBezTo>
                <a:cubicBezTo>
                  <a:pt x="2181167" y="229242"/>
                  <a:pt x="2200893" y="233548"/>
                  <a:pt x="2220685" y="237506"/>
                </a:cubicBezTo>
                <a:cubicBezTo>
                  <a:pt x="2291937" y="233548"/>
                  <a:pt x="2363433" y="232732"/>
                  <a:pt x="2434441" y="225631"/>
                </a:cubicBezTo>
                <a:cubicBezTo>
                  <a:pt x="2482359" y="220839"/>
                  <a:pt x="2529444" y="209797"/>
                  <a:pt x="2576945" y="201880"/>
                </a:cubicBezTo>
                <a:lnTo>
                  <a:pt x="2648197" y="190005"/>
                </a:lnTo>
                <a:cubicBezTo>
                  <a:pt x="2811101" y="124843"/>
                  <a:pt x="2606391" y="202547"/>
                  <a:pt x="2766950" y="154379"/>
                </a:cubicBezTo>
                <a:cubicBezTo>
                  <a:pt x="2906820" y="112418"/>
                  <a:pt x="2729028" y="142790"/>
                  <a:pt x="2921330" y="118753"/>
                </a:cubicBezTo>
                <a:cubicBezTo>
                  <a:pt x="2964873" y="122711"/>
                  <a:pt x="3008573" y="125205"/>
                  <a:pt x="3051958" y="130628"/>
                </a:cubicBezTo>
                <a:cubicBezTo>
                  <a:pt x="3071986" y="133131"/>
                  <a:pt x="3091151" y="142503"/>
                  <a:pt x="3111335" y="142503"/>
                </a:cubicBezTo>
                <a:cubicBezTo>
                  <a:pt x="3261808" y="142503"/>
                  <a:pt x="3412176" y="134586"/>
                  <a:pt x="3562597" y="130628"/>
                </a:cubicBezTo>
                <a:cubicBezTo>
                  <a:pt x="3602181" y="126670"/>
                  <a:pt x="3642031" y="124802"/>
                  <a:pt x="3681350" y="118753"/>
                </a:cubicBezTo>
                <a:cubicBezTo>
                  <a:pt x="3693722" y="116850"/>
                  <a:pt x="3704458" y="106877"/>
                  <a:pt x="3716976" y="106877"/>
                </a:cubicBezTo>
                <a:cubicBezTo>
                  <a:pt x="3756758" y="106877"/>
                  <a:pt x="3796145" y="114794"/>
                  <a:pt x="3835730" y="118753"/>
                </a:cubicBezTo>
                <a:cubicBezTo>
                  <a:pt x="3847605" y="122711"/>
                  <a:pt x="3860488" y="124418"/>
                  <a:pt x="3871356" y="130628"/>
                </a:cubicBezTo>
                <a:cubicBezTo>
                  <a:pt x="3900661" y="147374"/>
                  <a:pt x="3970709" y="212051"/>
                  <a:pt x="3990109" y="225631"/>
                </a:cubicBezTo>
                <a:cubicBezTo>
                  <a:pt x="4004611" y="235783"/>
                  <a:pt x="4021776" y="241464"/>
                  <a:pt x="4037610" y="249381"/>
                </a:cubicBezTo>
                <a:cubicBezTo>
                  <a:pt x="4049485" y="261256"/>
                  <a:pt x="4060485" y="274077"/>
                  <a:pt x="4073236" y="285007"/>
                </a:cubicBezTo>
                <a:cubicBezTo>
                  <a:pt x="4099091" y="307169"/>
                  <a:pt x="4135062" y="333325"/>
                  <a:pt x="4168239" y="344384"/>
                </a:cubicBezTo>
                <a:cubicBezTo>
                  <a:pt x="4207946" y="357620"/>
                  <a:pt x="4323186" y="366946"/>
                  <a:pt x="4346369" y="368135"/>
                </a:cubicBezTo>
                <a:cubicBezTo>
                  <a:pt x="4461081" y="374018"/>
                  <a:pt x="4575958" y="376052"/>
                  <a:pt x="4690753" y="380010"/>
                </a:cubicBezTo>
                <a:cubicBezTo>
                  <a:pt x="4718462" y="376052"/>
                  <a:pt x="4746341" y="373142"/>
                  <a:pt x="4773880" y="368135"/>
                </a:cubicBezTo>
                <a:cubicBezTo>
                  <a:pt x="4789938" y="365215"/>
                  <a:pt x="4805423" y="359679"/>
                  <a:pt x="4821382" y="356259"/>
                </a:cubicBezTo>
                <a:cubicBezTo>
                  <a:pt x="5032457" y="311029"/>
                  <a:pt x="4852202" y="354493"/>
                  <a:pt x="5035137" y="308758"/>
                </a:cubicBezTo>
                <a:cubicBezTo>
                  <a:pt x="5054719" y="303862"/>
                  <a:pt x="5074932" y="301778"/>
                  <a:pt x="5094514" y="296883"/>
                </a:cubicBezTo>
                <a:cubicBezTo>
                  <a:pt x="5106658" y="293847"/>
                  <a:pt x="5117943" y="287822"/>
                  <a:pt x="5130140" y="285007"/>
                </a:cubicBezTo>
                <a:cubicBezTo>
                  <a:pt x="5169474" y="275930"/>
                  <a:pt x="5209309" y="269174"/>
                  <a:pt x="5248893" y="261257"/>
                </a:cubicBezTo>
                <a:cubicBezTo>
                  <a:pt x="5327052" y="245626"/>
                  <a:pt x="5242338" y="249381"/>
                  <a:pt x="5320145" y="249381"/>
                </a:cubicBezTo>
              </a:path>
            </a:pathLst>
          </a:custGeom>
          <a:ln w="127000">
            <a:solidFill>
              <a:srgbClr val="00B0F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004472" y="3313233"/>
            <a:ext cx="1591292" cy="16625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smtClean="0">
                <a:latin typeface="Calibri" pitchFamily="34" charset="0"/>
                <a:cs typeface="Calibri" pitchFamily="34" charset="0"/>
              </a:rPr>
              <a:t>C-</a:t>
            </a:r>
            <a:r>
              <a:rPr lang="en-GB" sz="2800" b="1" dirty="0" err="1" smtClean="0">
                <a:latin typeface="Calibri" pitchFamily="34" charset="0"/>
                <a:cs typeface="Calibri" pitchFamily="34" charset="0"/>
              </a:rPr>
              <a:t>FiM</a:t>
            </a:r>
            <a:endParaRPr lang="en-GB" sz="2800" b="1" dirty="0" smtClean="0">
              <a:latin typeface="Calibri" pitchFamily="34" charset="0"/>
              <a:cs typeface="Calibri" pitchFamily="34" charset="0"/>
            </a:endParaRPr>
          </a:p>
          <a:p>
            <a:pPr algn="ctr"/>
            <a:r>
              <a:rPr lang="en-GB" sz="1200" b="1" dirty="0" smtClean="0">
                <a:latin typeface="Calibri" pitchFamily="34" charset="0"/>
                <a:cs typeface="Calibri" pitchFamily="34" charset="0"/>
              </a:rPr>
              <a:t>Chain Food Information </a:t>
            </a:r>
            <a:r>
              <a:rPr lang="en-GB" sz="1200" b="1" dirty="0" err="1" smtClean="0">
                <a:latin typeface="Calibri" pitchFamily="34" charset="0"/>
                <a:cs typeface="Calibri" pitchFamily="34" charset="0"/>
              </a:rPr>
              <a:t>Managment</a:t>
            </a:r>
            <a:endParaRPr lang="en-GB" sz="1200" b="1" dirty="0">
              <a:latin typeface="Calibri" pitchFamily="34" charset="0"/>
              <a:cs typeface="Calibri" pitchFamily="34" charset="0"/>
            </a:endParaRPr>
          </a:p>
        </p:txBody>
      </p:sp>
      <p:sp>
        <p:nvSpPr>
          <p:cNvPr id="13" name="Freeform 12"/>
          <p:cNvSpPr/>
          <p:nvPr/>
        </p:nvSpPr>
        <p:spPr>
          <a:xfrm>
            <a:off x="3618024" y="1306302"/>
            <a:ext cx="2584862" cy="1856508"/>
          </a:xfrm>
          <a:custGeom>
            <a:avLst/>
            <a:gdLst>
              <a:gd name="connsiteX0" fmla="*/ 336468 w 2584862"/>
              <a:gd name="connsiteY0" fmla="*/ 0 h 1856508"/>
              <a:gd name="connsiteX1" fmla="*/ 312717 w 2584862"/>
              <a:gd name="connsiteY1" fmla="*/ 1674420 h 1856508"/>
              <a:gd name="connsiteX2" fmla="*/ 2212769 w 2584862"/>
              <a:gd name="connsiteY2" fmla="*/ 1092529 h 1856508"/>
              <a:gd name="connsiteX3" fmla="*/ 2545278 w 2584862"/>
              <a:gd name="connsiteY3" fmla="*/ 997527 h 1856508"/>
            </a:gdLst>
            <a:ahLst/>
            <a:cxnLst>
              <a:cxn ang="0">
                <a:pos x="connsiteX0" y="connsiteY0"/>
              </a:cxn>
              <a:cxn ang="0">
                <a:pos x="connsiteX1" y="connsiteY1"/>
              </a:cxn>
              <a:cxn ang="0">
                <a:pos x="connsiteX2" y="connsiteY2"/>
              </a:cxn>
              <a:cxn ang="0">
                <a:pos x="connsiteX3" y="connsiteY3"/>
              </a:cxn>
            </a:cxnLst>
            <a:rect l="l" t="t" r="r" b="b"/>
            <a:pathLst>
              <a:path w="2584862" h="1856508">
                <a:moveTo>
                  <a:pt x="336468" y="0"/>
                </a:moveTo>
                <a:cubicBezTo>
                  <a:pt x="168234" y="746166"/>
                  <a:pt x="0" y="1492332"/>
                  <a:pt x="312717" y="1674420"/>
                </a:cubicBezTo>
                <a:cubicBezTo>
                  <a:pt x="625434" y="1856508"/>
                  <a:pt x="1840676" y="1205344"/>
                  <a:pt x="2212769" y="1092529"/>
                </a:cubicBezTo>
                <a:cubicBezTo>
                  <a:pt x="2584862" y="979714"/>
                  <a:pt x="2565070" y="988620"/>
                  <a:pt x="2545278" y="99752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1056913" y="2173200"/>
            <a:ext cx="1876301" cy="2018806"/>
          </a:xfrm>
          <a:custGeom>
            <a:avLst/>
            <a:gdLst>
              <a:gd name="connsiteX0" fmla="*/ 570015 w 1876301"/>
              <a:gd name="connsiteY0" fmla="*/ 0 h 2018806"/>
              <a:gd name="connsiteX1" fmla="*/ 1781298 w 1876301"/>
              <a:gd name="connsiteY1" fmla="*/ 1318161 h 2018806"/>
              <a:gd name="connsiteX2" fmla="*/ 0 w 1876301"/>
              <a:gd name="connsiteY2" fmla="*/ 2018806 h 2018806"/>
            </a:gdLst>
            <a:ahLst/>
            <a:cxnLst>
              <a:cxn ang="0">
                <a:pos x="connsiteX0" y="connsiteY0"/>
              </a:cxn>
              <a:cxn ang="0">
                <a:pos x="connsiteX1" y="connsiteY1"/>
              </a:cxn>
              <a:cxn ang="0">
                <a:pos x="connsiteX2" y="connsiteY2"/>
              </a:cxn>
            </a:cxnLst>
            <a:rect l="l" t="t" r="r" b="b"/>
            <a:pathLst>
              <a:path w="1876301" h="2018806">
                <a:moveTo>
                  <a:pt x="570015" y="0"/>
                </a:moveTo>
                <a:cubicBezTo>
                  <a:pt x="1223158" y="490846"/>
                  <a:pt x="1876301" y="981693"/>
                  <a:pt x="1781298" y="1318161"/>
                </a:cubicBezTo>
                <a:cubicBezTo>
                  <a:pt x="1686295" y="1654629"/>
                  <a:pt x="843147" y="1836717"/>
                  <a:pt x="0" y="201880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2185069" y="1389429"/>
            <a:ext cx="1361703" cy="1769424"/>
          </a:xfrm>
          <a:custGeom>
            <a:avLst/>
            <a:gdLst>
              <a:gd name="connsiteX0" fmla="*/ 0 w 1361703"/>
              <a:gd name="connsiteY0" fmla="*/ 570015 h 1769424"/>
              <a:gd name="connsiteX1" fmla="*/ 1151906 w 1361703"/>
              <a:gd name="connsiteY1" fmla="*/ 1674421 h 1769424"/>
              <a:gd name="connsiteX2" fmla="*/ 1258784 w 1361703"/>
              <a:gd name="connsiteY2" fmla="*/ 0 h 1769424"/>
            </a:gdLst>
            <a:ahLst/>
            <a:cxnLst>
              <a:cxn ang="0">
                <a:pos x="connsiteX0" y="connsiteY0"/>
              </a:cxn>
              <a:cxn ang="0">
                <a:pos x="connsiteX1" y="connsiteY1"/>
              </a:cxn>
              <a:cxn ang="0">
                <a:pos x="connsiteX2" y="connsiteY2"/>
              </a:cxn>
            </a:cxnLst>
            <a:rect l="l" t="t" r="r" b="b"/>
            <a:pathLst>
              <a:path w="1361703" h="1769424">
                <a:moveTo>
                  <a:pt x="0" y="570015"/>
                </a:moveTo>
                <a:cubicBezTo>
                  <a:pt x="471054" y="1169719"/>
                  <a:pt x="942109" y="1769424"/>
                  <a:pt x="1151906" y="1674421"/>
                </a:cubicBezTo>
                <a:cubicBezTo>
                  <a:pt x="1361703" y="1579418"/>
                  <a:pt x="1310243" y="789709"/>
                  <a:pt x="125878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4857017" y="2766967"/>
            <a:ext cx="1757548" cy="1436914"/>
          </a:xfrm>
          <a:custGeom>
            <a:avLst/>
            <a:gdLst>
              <a:gd name="connsiteX0" fmla="*/ 0 w 1757548"/>
              <a:gd name="connsiteY0" fmla="*/ 451262 h 1436914"/>
              <a:gd name="connsiteX1" fmla="*/ 439387 w 1757548"/>
              <a:gd name="connsiteY1" fmla="*/ 1436914 h 1436914"/>
              <a:gd name="connsiteX2" fmla="*/ 1757548 w 1757548"/>
              <a:gd name="connsiteY2" fmla="*/ 1116280 h 1436914"/>
              <a:gd name="connsiteX3" fmla="*/ 1175657 w 1757548"/>
              <a:gd name="connsiteY3" fmla="*/ 0 h 1436914"/>
              <a:gd name="connsiteX4" fmla="*/ 0 w 1757548"/>
              <a:gd name="connsiteY4" fmla="*/ 451262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548" h="1436914">
                <a:moveTo>
                  <a:pt x="0" y="451262"/>
                </a:moveTo>
                <a:lnTo>
                  <a:pt x="439387" y="1436914"/>
                </a:lnTo>
                <a:lnTo>
                  <a:pt x="1757548" y="1116280"/>
                </a:lnTo>
                <a:lnTo>
                  <a:pt x="1175657" y="0"/>
                </a:lnTo>
                <a:lnTo>
                  <a:pt x="0" y="451262"/>
                </a:ln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dirty="0">
              <a:latin typeface="Calibri" pitchFamily="34" charset="0"/>
              <a:cs typeface="Calibri" pitchFamily="34" charset="0"/>
            </a:endParaRPr>
          </a:p>
        </p:txBody>
      </p:sp>
      <p:sp>
        <p:nvSpPr>
          <p:cNvPr id="17" name="Freeform 16"/>
          <p:cNvSpPr/>
          <p:nvPr/>
        </p:nvSpPr>
        <p:spPr>
          <a:xfrm>
            <a:off x="4981708" y="4308779"/>
            <a:ext cx="1727859" cy="1320141"/>
          </a:xfrm>
          <a:custGeom>
            <a:avLst/>
            <a:gdLst>
              <a:gd name="connsiteX0" fmla="*/ 1668483 w 1668483"/>
              <a:gd name="connsiteY0" fmla="*/ 170213 h 1405247"/>
              <a:gd name="connsiteX1" fmla="*/ 136566 w 1668483"/>
              <a:gd name="connsiteY1" fmla="*/ 205839 h 1405247"/>
              <a:gd name="connsiteX2" fmla="*/ 849086 w 1668483"/>
              <a:gd name="connsiteY2" fmla="*/ 1405247 h 1405247"/>
              <a:gd name="connsiteX3" fmla="*/ 849086 w 1668483"/>
              <a:gd name="connsiteY3" fmla="*/ 1405247 h 1405247"/>
              <a:gd name="connsiteX0" fmla="*/ 1727859 w 1727859"/>
              <a:gd name="connsiteY0" fmla="*/ 85107 h 1320141"/>
              <a:gd name="connsiteX1" fmla="*/ 136566 w 1727859"/>
              <a:gd name="connsiteY1" fmla="*/ 405741 h 1320141"/>
              <a:gd name="connsiteX2" fmla="*/ 908462 w 1727859"/>
              <a:gd name="connsiteY2" fmla="*/ 1320141 h 1320141"/>
              <a:gd name="connsiteX3" fmla="*/ 908462 w 1727859"/>
              <a:gd name="connsiteY3" fmla="*/ 1320141 h 1320141"/>
            </a:gdLst>
            <a:ahLst/>
            <a:cxnLst>
              <a:cxn ang="0">
                <a:pos x="connsiteX0" y="connsiteY0"/>
              </a:cxn>
              <a:cxn ang="0">
                <a:pos x="connsiteX1" y="connsiteY1"/>
              </a:cxn>
              <a:cxn ang="0">
                <a:pos x="connsiteX2" y="connsiteY2"/>
              </a:cxn>
              <a:cxn ang="0">
                <a:pos x="connsiteX3" y="connsiteY3"/>
              </a:cxn>
            </a:cxnLst>
            <a:rect l="l" t="t" r="r" b="b"/>
            <a:pathLst>
              <a:path w="1727859" h="1320141">
                <a:moveTo>
                  <a:pt x="1727859" y="85107"/>
                </a:moveTo>
                <a:cubicBezTo>
                  <a:pt x="1030183" y="0"/>
                  <a:pt x="273132" y="199902"/>
                  <a:pt x="136566" y="405741"/>
                </a:cubicBezTo>
                <a:cubicBezTo>
                  <a:pt x="0" y="611580"/>
                  <a:pt x="779813" y="1167741"/>
                  <a:pt x="908462" y="1320141"/>
                </a:cubicBezTo>
                <a:lnTo>
                  <a:pt x="908462" y="132014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6373100" y="2404769"/>
            <a:ext cx="1155865" cy="1524001"/>
          </a:xfrm>
          <a:custGeom>
            <a:avLst/>
            <a:gdLst>
              <a:gd name="connsiteX0" fmla="*/ 360218 w 1155865"/>
              <a:gd name="connsiteY0" fmla="*/ 29688 h 1524001"/>
              <a:gd name="connsiteX1" fmla="*/ 39584 w 1155865"/>
              <a:gd name="connsiteY1" fmla="*/ 219694 h 1524001"/>
              <a:gd name="connsiteX2" fmla="*/ 597724 w 1155865"/>
              <a:gd name="connsiteY2" fmla="*/ 1347850 h 1524001"/>
              <a:gd name="connsiteX3" fmla="*/ 1155865 w 1155865"/>
              <a:gd name="connsiteY3" fmla="*/ 1276598 h 1524001"/>
            </a:gdLst>
            <a:ahLst/>
            <a:cxnLst>
              <a:cxn ang="0">
                <a:pos x="connsiteX0" y="connsiteY0"/>
              </a:cxn>
              <a:cxn ang="0">
                <a:pos x="connsiteX1" y="connsiteY1"/>
              </a:cxn>
              <a:cxn ang="0">
                <a:pos x="connsiteX2" y="connsiteY2"/>
              </a:cxn>
              <a:cxn ang="0">
                <a:pos x="connsiteX3" y="connsiteY3"/>
              </a:cxn>
            </a:cxnLst>
            <a:rect l="l" t="t" r="r" b="b"/>
            <a:pathLst>
              <a:path w="1155865" h="1524001">
                <a:moveTo>
                  <a:pt x="360218" y="29688"/>
                </a:moveTo>
                <a:cubicBezTo>
                  <a:pt x="180109" y="14844"/>
                  <a:pt x="0" y="0"/>
                  <a:pt x="39584" y="219694"/>
                </a:cubicBezTo>
                <a:cubicBezTo>
                  <a:pt x="79168" y="439388"/>
                  <a:pt x="411677" y="1171699"/>
                  <a:pt x="597724" y="1347850"/>
                </a:cubicBezTo>
                <a:cubicBezTo>
                  <a:pt x="783771" y="1524001"/>
                  <a:pt x="969818" y="1400299"/>
                  <a:pt x="1155865" y="127659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3800113" y="5074738"/>
            <a:ext cx="1721922" cy="1088571"/>
          </a:xfrm>
          <a:custGeom>
            <a:avLst/>
            <a:gdLst>
              <a:gd name="connsiteX0" fmla="*/ 1721922 w 1721922"/>
              <a:gd name="connsiteY0" fmla="*/ 827314 h 1088571"/>
              <a:gd name="connsiteX1" fmla="*/ 795646 w 1721922"/>
              <a:gd name="connsiteY1" fmla="*/ 43543 h 1088571"/>
              <a:gd name="connsiteX2" fmla="*/ 0 w 1721922"/>
              <a:gd name="connsiteY2" fmla="*/ 1088571 h 1088571"/>
            </a:gdLst>
            <a:ahLst/>
            <a:cxnLst>
              <a:cxn ang="0">
                <a:pos x="connsiteX0" y="connsiteY0"/>
              </a:cxn>
              <a:cxn ang="0">
                <a:pos x="connsiteX1" y="connsiteY1"/>
              </a:cxn>
              <a:cxn ang="0">
                <a:pos x="connsiteX2" y="connsiteY2"/>
              </a:cxn>
            </a:cxnLst>
            <a:rect l="l" t="t" r="r" b="b"/>
            <a:pathLst>
              <a:path w="1721922" h="1088571">
                <a:moveTo>
                  <a:pt x="1721922" y="827314"/>
                </a:moveTo>
                <a:cubicBezTo>
                  <a:pt x="1402277" y="413657"/>
                  <a:pt x="1082633" y="0"/>
                  <a:pt x="795646" y="43543"/>
                </a:cubicBezTo>
                <a:cubicBezTo>
                  <a:pt x="508659" y="87086"/>
                  <a:pt x="254329" y="587828"/>
                  <a:pt x="0" y="1088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1662554" y="4819418"/>
            <a:ext cx="2077192" cy="1320141"/>
          </a:xfrm>
          <a:custGeom>
            <a:avLst/>
            <a:gdLst>
              <a:gd name="connsiteX0" fmla="*/ 1852551 w 2301834"/>
              <a:gd name="connsiteY0" fmla="*/ 1464623 h 1464623"/>
              <a:gd name="connsiteX1" fmla="*/ 2208811 w 2301834"/>
              <a:gd name="connsiteY1" fmla="*/ 621475 h 1464623"/>
              <a:gd name="connsiteX2" fmla="*/ 1294411 w 2301834"/>
              <a:gd name="connsiteY2" fmla="*/ 75210 h 1464623"/>
              <a:gd name="connsiteX3" fmla="*/ 0 w 2301834"/>
              <a:gd name="connsiteY3" fmla="*/ 1072737 h 1464623"/>
              <a:gd name="connsiteX0" fmla="*/ 1852551 w 2218707"/>
              <a:gd name="connsiteY0" fmla="*/ 1415143 h 1415143"/>
              <a:gd name="connsiteX1" fmla="*/ 2125684 w 2218707"/>
              <a:gd name="connsiteY1" fmla="*/ 868878 h 1415143"/>
              <a:gd name="connsiteX2" fmla="*/ 1294411 w 2218707"/>
              <a:gd name="connsiteY2" fmla="*/ 25730 h 1415143"/>
              <a:gd name="connsiteX3" fmla="*/ 0 w 2218707"/>
              <a:gd name="connsiteY3" fmla="*/ 1023257 h 1415143"/>
              <a:gd name="connsiteX0" fmla="*/ 1852551 w 2262250"/>
              <a:gd name="connsiteY0" fmla="*/ 1284515 h 1284515"/>
              <a:gd name="connsiteX1" fmla="*/ 2125684 w 2262250"/>
              <a:gd name="connsiteY1" fmla="*/ 738250 h 1284515"/>
              <a:gd name="connsiteX2" fmla="*/ 1033153 w 2262250"/>
              <a:gd name="connsiteY2" fmla="*/ 25730 h 1284515"/>
              <a:gd name="connsiteX3" fmla="*/ 0 w 2262250"/>
              <a:gd name="connsiteY3" fmla="*/ 892629 h 1284515"/>
              <a:gd name="connsiteX0" fmla="*/ 1852551 w 2077192"/>
              <a:gd name="connsiteY0" fmla="*/ 1320141 h 1320141"/>
              <a:gd name="connsiteX1" fmla="*/ 1876302 w 2077192"/>
              <a:gd name="connsiteY1" fmla="*/ 560120 h 1320141"/>
              <a:gd name="connsiteX2" fmla="*/ 1033153 w 2077192"/>
              <a:gd name="connsiteY2" fmla="*/ 61356 h 1320141"/>
              <a:gd name="connsiteX3" fmla="*/ 0 w 2077192"/>
              <a:gd name="connsiteY3" fmla="*/ 928255 h 1320141"/>
            </a:gdLst>
            <a:ahLst/>
            <a:cxnLst>
              <a:cxn ang="0">
                <a:pos x="connsiteX0" y="connsiteY0"/>
              </a:cxn>
              <a:cxn ang="0">
                <a:pos x="connsiteX1" y="connsiteY1"/>
              </a:cxn>
              <a:cxn ang="0">
                <a:pos x="connsiteX2" y="connsiteY2"/>
              </a:cxn>
              <a:cxn ang="0">
                <a:pos x="connsiteX3" y="connsiteY3"/>
              </a:cxn>
            </a:cxnLst>
            <a:rect l="l" t="t" r="r" b="b"/>
            <a:pathLst>
              <a:path w="2077192" h="1320141">
                <a:moveTo>
                  <a:pt x="1852551" y="1320141"/>
                </a:moveTo>
                <a:cubicBezTo>
                  <a:pt x="2077192" y="1014351"/>
                  <a:pt x="2012868" y="769917"/>
                  <a:pt x="1876302" y="560120"/>
                </a:cubicBezTo>
                <a:cubicBezTo>
                  <a:pt x="1739736" y="350323"/>
                  <a:pt x="1345870" y="0"/>
                  <a:pt x="1033153" y="61356"/>
                </a:cubicBezTo>
                <a:cubicBezTo>
                  <a:pt x="720436" y="122712"/>
                  <a:pt x="463138" y="467096"/>
                  <a:pt x="0" y="92825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a:off x="1021287" y="4281071"/>
            <a:ext cx="1496290" cy="1383475"/>
          </a:xfrm>
          <a:custGeom>
            <a:avLst/>
            <a:gdLst>
              <a:gd name="connsiteX0" fmla="*/ 0 w 1721921"/>
              <a:gd name="connsiteY0" fmla="*/ 445325 h 1549730"/>
              <a:gd name="connsiteX1" fmla="*/ 1710046 w 1721921"/>
              <a:gd name="connsiteY1" fmla="*/ 184067 h 1549730"/>
              <a:gd name="connsiteX2" fmla="*/ 71252 w 1721921"/>
              <a:gd name="connsiteY2" fmla="*/ 1549730 h 1549730"/>
              <a:gd name="connsiteX0" fmla="*/ 0 w 1496290"/>
              <a:gd name="connsiteY0" fmla="*/ 279070 h 1383475"/>
              <a:gd name="connsiteX1" fmla="*/ 1484415 w 1496290"/>
              <a:gd name="connsiteY1" fmla="*/ 184067 h 1383475"/>
              <a:gd name="connsiteX2" fmla="*/ 71252 w 1496290"/>
              <a:gd name="connsiteY2" fmla="*/ 1383475 h 1383475"/>
            </a:gdLst>
            <a:ahLst/>
            <a:cxnLst>
              <a:cxn ang="0">
                <a:pos x="connsiteX0" y="connsiteY0"/>
              </a:cxn>
              <a:cxn ang="0">
                <a:pos x="connsiteX1" y="connsiteY1"/>
              </a:cxn>
              <a:cxn ang="0">
                <a:pos x="connsiteX2" y="connsiteY2"/>
              </a:cxn>
            </a:cxnLst>
            <a:rect l="l" t="t" r="r" b="b"/>
            <a:pathLst>
              <a:path w="1496290" h="1383475">
                <a:moveTo>
                  <a:pt x="0" y="279070"/>
                </a:moveTo>
                <a:cubicBezTo>
                  <a:pt x="849085" y="56407"/>
                  <a:pt x="1472540" y="0"/>
                  <a:pt x="1484415" y="184067"/>
                </a:cubicBezTo>
                <a:cubicBezTo>
                  <a:pt x="1496290" y="368134"/>
                  <a:pt x="896586" y="792677"/>
                  <a:pt x="71252" y="13834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ounded Rectangle 22"/>
          <p:cNvSpPr/>
          <p:nvPr/>
        </p:nvSpPr>
        <p:spPr>
          <a:xfrm>
            <a:off x="5688289" y="4512624"/>
            <a:ext cx="2078182"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GB" sz="1600" dirty="0" smtClean="0">
                <a:solidFill>
                  <a:schemeClr val="tx1"/>
                </a:solidFill>
                <a:latin typeface="Calibri" pitchFamily="34" charset="0"/>
                <a:cs typeface="Calibri" pitchFamily="34" charset="0"/>
              </a:rPr>
              <a:t>Compliance to standards and regulations</a:t>
            </a:r>
            <a:endParaRPr lang="en-GB" sz="1600" dirty="0">
              <a:solidFill>
                <a:schemeClr val="tx1"/>
              </a:solidFill>
              <a:latin typeface="Calibri" pitchFamily="34" charset="0"/>
              <a:cs typeface="Calibri" pitchFamily="34" charset="0"/>
            </a:endParaRPr>
          </a:p>
        </p:txBody>
      </p:sp>
      <p:sp>
        <p:nvSpPr>
          <p:cNvPr id="24" name="Rounded Rectangle 23"/>
          <p:cNvSpPr/>
          <p:nvPr/>
        </p:nvSpPr>
        <p:spPr>
          <a:xfrm>
            <a:off x="1698180" y="5225144"/>
            <a:ext cx="2078182"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GB" sz="1600" dirty="0" smtClean="0">
                <a:solidFill>
                  <a:schemeClr val="tx1"/>
                </a:solidFill>
                <a:latin typeface="Calibri" pitchFamily="34" charset="0"/>
                <a:cs typeface="Calibri" pitchFamily="34" charset="0"/>
              </a:rPr>
              <a:t>Trade and </a:t>
            </a:r>
            <a:br>
              <a:rPr lang="en-GB" sz="1600" dirty="0" smtClean="0">
                <a:solidFill>
                  <a:schemeClr val="tx1"/>
                </a:solidFill>
                <a:latin typeface="Calibri" pitchFamily="34" charset="0"/>
                <a:cs typeface="Calibri" pitchFamily="34" charset="0"/>
              </a:rPr>
            </a:br>
            <a:r>
              <a:rPr lang="en-GB" sz="1600" dirty="0" smtClean="0">
                <a:solidFill>
                  <a:schemeClr val="tx1"/>
                </a:solidFill>
                <a:latin typeface="Calibri" pitchFamily="34" charset="0"/>
                <a:cs typeface="Calibri" pitchFamily="34" charset="0"/>
              </a:rPr>
              <a:t>efficiency</a:t>
            </a:r>
          </a:p>
        </p:txBody>
      </p:sp>
      <p:sp>
        <p:nvSpPr>
          <p:cNvPr id="25" name="Rounded Rectangle 24"/>
          <p:cNvSpPr/>
          <p:nvPr/>
        </p:nvSpPr>
        <p:spPr>
          <a:xfrm>
            <a:off x="249391" y="2802578"/>
            <a:ext cx="2078182"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GB" sz="1600" dirty="0" smtClean="0">
                <a:solidFill>
                  <a:schemeClr val="tx1"/>
                </a:solidFill>
                <a:latin typeface="Calibri" pitchFamily="34" charset="0"/>
                <a:cs typeface="Calibri" pitchFamily="34" charset="0"/>
              </a:rPr>
              <a:t>Sustainability</a:t>
            </a:r>
          </a:p>
          <a:p>
            <a:pPr algn="r"/>
            <a:r>
              <a:rPr lang="en-GB" sz="1200" dirty="0" smtClean="0">
                <a:solidFill>
                  <a:schemeClr val="tx1"/>
                </a:solidFill>
                <a:latin typeface="Calibri" pitchFamily="34" charset="0"/>
                <a:cs typeface="Calibri" pitchFamily="34" charset="0"/>
              </a:rPr>
              <a:t>-Stakeholder involvement</a:t>
            </a:r>
          </a:p>
          <a:p>
            <a:pPr algn="r"/>
            <a:r>
              <a:rPr lang="en-GB" sz="1200" dirty="0" smtClean="0">
                <a:solidFill>
                  <a:schemeClr val="tx1"/>
                </a:solidFill>
                <a:latin typeface="Calibri" pitchFamily="34" charset="0"/>
                <a:cs typeface="Calibri" pitchFamily="34" charset="0"/>
              </a:rPr>
              <a:t>-Key indicator calculation</a:t>
            </a:r>
            <a:endParaRPr lang="en-GB" sz="1200" dirty="0">
              <a:solidFill>
                <a:schemeClr val="tx1"/>
              </a:solidFill>
              <a:latin typeface="Calibri" pitchFamily="34" charset="0"/>
              <a:cs typeface="Calibri" pitchFamily="34" charset="0"/>
            </a:endParaRPr>
          </a:p>
        </p:txBody>
      </p:sp>
      <p:sp>
        <p:nvSpPr>
          <p:cNvPr id="26" name="Rounded Rectangle 25"/>
          <p:cNvSpPr/>
          <p:nvPr/>
        </p:nvSpPr>
        <p:spPr>
          <a:xfrm>
            <a:off x="4085120" y="1400175"/>
            <a:ext cx="2220430"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GB" sz="1600" dirty="0" smtClean="0">
                <a:solidFill>
                  <a:schemeClr val="tx1"/>
                </a:solidFill>
                <a:latin typeface="Calibri" pitchFamily="34" charset="0"/>
                <a:cs typeface="Calibri" pitchFamily="34" charset="0"/>
              </a:rPr>
              <a:t>Marketing and</a:t>
            </a:r>
          </a:p>
          <a:p>
            <a:pPr algn="r"/>
            <a:r>
              <a:rPr lang="en-GB" sz="1600" dirty="0" smtClean="0">
                <a:solidFill>
                  <a:schemeClr val="tx1"/>
                </a:solidFill>
                <a:latin typeface="Calibri" pitchFamily="34" charset="0"/>
                <a:cs typeface="Calibri" pitchFamily="34" charset="0"/>
              </a:rPr>
              <a:t>brand assurance</a:t>
            </a:r>
          </a:p>
          <a:p>
            <a:pPr algn="r">
              <a:buFontTx/>
              <a:buChar char="-"/>
            </a:pPr>
            <a:r>
              <a:rPr lang="en-GB" sz="1200" dirty="0" smtClean="0">
                <a:solidFill>
                  <a:schemeClr val="tx1"/>
                </a:solidFill>
                <a:latin typeface="Calibri" pitchFamily="34" charset="0"/>
                <a:cs typeface="Calibri" pitchFamily="34" charset="0"/>
              </a:rPr>
              <a:t>Authenticity</a:t>
            </a:r>
          </a:p>
          <a:p>
            <a:pPr algn="r">
              <a:buFontTx/>
              <a:buChar char="-"/>
            </a:pPr>
            <a:r>
              <a:rPr lang="en-GB" sz="1200" dirty="0" smtClean="0">
                <a:solidFill>
                  <a:schemeClr val="tx1"/>
                </a:solidFill>
                <a:latin typeface="Calibri" pitchFamily="34" charset="0"/>
                <a:cs typeface="Calibri" pitchFamily="34" charset="0"/>
              </a:rPr>
              <a:t>-Claims management</a:t>
            </a:r>
            <a:endParaRPr lang="en-GB" sz="1200" dirty="0">
              <a:solidFill>
                <a:schemeClr val="tx1"/>
              </a:solidFill>
              <a:latin typeface="Calibri" pitchFamily="34" charset="0"/>
              <a:cs typeface="Calibri" pitchFamily="34" charset="0"/>
            </a:endParaRPr>
          </a:p>
        </p:txBody>
      </p:sp>
      <p:sp>
        <p:nvSpPr>
          <p:cNvPr id="27" name="Rounded Rectangle 26"/>
          <p:cNvSpPr/>
          <p:nvPr/>
        </p:nvSpPr>
        <p:spPr>
          <a:xfrm>
            <a:off x="6935198" y="2529445"/>
            <a:ext cx="2078182"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GB" sz="1600" dirty="0" smtClean="0">
                <a:solidFill>
                  <a:schemeClr val="tx1"/>
                </a:solidFill>
                <a:latin typeface="Calibri" pitchFamily="34" charset="0"/>
                <a:cs typeface="Calibri" pitchFamily="34" charset="0"/>
              </a:rPr>
              <a:t>New business</a:t>
            </a:r>
          </a:p>
          <a:p>
            <a:pPr algn="r"/>
            <a:r>
              <a:rPr lang="en-GB" sz="1600" dirty="0" smtClean="0">
                <a:solidFill>
                  <a:schemeClr val="tx1"/>
                </a:solidFill>
                <a:latin typeface="Calibri" pitchFamily="34" charset="0"/>
                <a:cs typeface="Calibri" pitchFamily="34" charset="0"/>
              </a:rPr>
              <a:t>models</a:t>
            </a:r>
          </a:p>
          <a:p>
            <a:pPr algn="r">
              <a:buFont typeface="Calibri" panose="020F0502020204030204" pitchFamily="34" charset="0"/>
              <a:buChar char="–"/>
            </a:pPr>
            <a:r>
              <a:rPr lang="en-GB" sz="1200" dirty="0" smtClean="0">
                <a:solidFill>
                  <a:schemeClr val="tx1"/>
                </a:solidFill>
                <a:latin typeface="Calibri" pitchFamily="34" charset="0"/>
                <a:cs typeface="Calibri" pitchFamily="34" charset="0"/>
              </a:rPr>
              <a:t>Carbon indexed ingredients</a:t>
            </a:r>
          </a:p>
          <a:p>
            <a:pPr algn="r">
              <a:buFont typeface="Calibri" panose="020F0502020204030204" pitchFamily="34" charset="0"/>
              <a:buChar char="–"/>
            </a:pPr>
            <a:r>
              <a:rPr lang="en-GB" sz="1200" dirty="0" smtClean="0">
                <a:solidFill>
                  <a:schemeClr val="tx1"/>
                </a:solidFill>
                <a:latin typeface="Calibri" pitchFamily="34" charset="0"/>
                <a:cs typeface="Calibri" pitchFamily="34" charset="0"/>
              </a:rPr>
              <a:t>Dynamic shelf life</a:t>
            </a:r>
            <a:endParaRPr lang="en-GB" sz="1200"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125080" y="1504951"/>
            <a:ext cx="557290" cy="617538"/>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5732509" y="4800600"/>
            <a:ext cx="670560" cy="533400"/>
          </a:xfrm>
          <a:prstGeom prst="rect">
            <a:avLst/>
          </a:prstGeom>
          <a:noFill/>
          <a:ln w="9525">
            <a:noFill/>
            <a:miter lim="800000"/>
            <a:headEnd/>
            <a:tailEnd/>
          </a:ln>
        </p:spPr>
      </p:pic>
      <p:pic>
        <p:nvPicPr>
          <p:cNvPr id="1031" name="Picture 7" descr="C:\Business\FoodReg - general material\spielstrasse.jpg"/>
          <p:cNvPicPr>
            <a:picLocks noChangeAspect="1" noChangeArrowheads="1"/>
          </p:cNvPicPr>
          <p:nvPr/>
        </p:nvPicPr>
        <p:blipFill>
          <a:blip r:embed="rId4" cstate="print"/>
          <a:srcRect/>
          <a:stretch>
            <a:fillRect/>
          </a:stretch>
        </p:blipFill>
        <p:spPr bwMode="auto">
          <a:xfrm>
            <a:off x="2447925" y="2854325"/>
            <a:ext cx="765934" cy="514350"/>
          </a:xfrm>
          <a:prstGeom prst="rect">
            <a:avLst/>
          </a:prstGeom>
          <a:noFill/>
        </p:spPr>
      </p:pic>
      <p:pic>
        <p:nvPicPr>
          <p:cNvPr id="1032" name="Picture 8"/>
          <p:cNvPicPr>
            <a:picLocks noChangeAspect="1" noChangeArrowheads="1"/>
          </p:cNvPicPr>
          <p:nvPr/>
        </p:nvPicPr>
        <p:blipFill>
          <a:blip r:embed="rId5" cstate="print"/>
          <a:srcRect/>
          <a:stretch>
            <a:fillRect/>
          </a:stretch>
        </p:blipFill>
        <p:spPr bwMode="auto">
          <a:xfrm>
            <a:off x="1833524" y="5275263"/>
            <a:ext cx="639801" cy="728662"/>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6994870" y="2590716"/>
            <a:ext cx="447010" cy="435247"/>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4271394" y="3945350"/>
            <a:ext cx="553156" cy="537791"/>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Advantages</a:t>
            </a:r>
            <a:endParaRPr lang="en-GB" dirty="0"/>
          </a:p>
        </p:txBody>
      </p:sp>
    </p:spTree>
    <p:extLst>
      <p:ext uri="{BB962C8B-B14F-4D97-AF65-F5344CB8AC3E}">
        <p14:creationId xmlns:p14="http://schemas.microsoft.com/office/powerpoint/2010/main" val="9529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purposes</a:t>
            </a:r>
            <a:endParaRPr lang="en-GB" dirty="0"/>
          </a:p>
        </p:txBody>
      </p:sp>
      <p:sp>
        <p:nvSpPr>
          <p:cNvPr id="4" name="Content Placeholder 3"/>
          <p:cNvSpPr>
            <a:spLocks noGrp="1"/>
          </p:cNvSpPr>
          <p:nvPr>
            <p:ph idx="1"/>
          </p:nvPr>
        </p:nvSpPr>
        <p:spPr/>
        <p:txBody>
          <a:bodyPr>
            <a:normAutofit/>
          </a:bodyPr>
          <a:lstStyle/>
          <a:p>
            <a:r>
              <a:rPr lang="en-GB" dirty="0" smtClean="0"/>
              <a:t>Provide marketing opportunities</a:t>
            </a:r>
          </a:p>
          <a:p>
            <a:pPr lvl="1"/>
            <a:r>
              <a:rPr lang="en-GB" dirty="0" smtClean="0"/>
              <a:t>Provide basis for informed choice by importers, retailers and consumers</a:t>
            </a:r>
          </a:p>
          <a:p>
            <a:pPr lvl="1"/>
            <a:r>
              <a:rPr lang="en-GB" dirty="0" smtClean="0"/>
              <a:t>Spin marketing stories around origin</a:t>
            </a:r>
          </a:p>
          <a:p>
            <a:pPr>
              <a:spcBef>
                <a:spcPts val="2000"/>
              </a:spcBef>
            </a:pPr>
            <a:r>
              <a:rPr lang="en-GB" dirty="0" smtClean="0"/>
              <a:t>Include smallholders in global supply chains</a:t>
            </a:r>
          </a:p>
          <a:p>
            <a:pPr lvl="1"/>
            <a:r>
              <a:rPr lang="en-GB" dirty="0" smtClean="0"/>
              <a:t>Provide means to find product supply</a:t>
            </a:r>
          </a:p>
          <a:p>
            <a:pPr lvl="1"/>
            <a:r>
              <a:rPr lang="en-GB" dirty="0" smtClean="0"/>
              <a:t>Provide means to find product demand</a:t>
            </a:r>
          </a:p>
          <a:p>
            <a:pPr lvl="1"/>
            <a:r>
              <a:rPr lang="en-GB" dirty="0" smtClean="0"/>
              <a:t>Distribute knowledge to smallholders</a:t>
            </a:r>
          </a:p>
          <a:p>
            <a:pPr>
              <a:spcBef>
                <a:spcPts val="2000"/>
              </a:spcBef>
            </a:pPr>
            <a:r>
              <a:rPr lang="en-GB" dirty="0" smtClean="0"/>
              <a:t>Build trust through transparency</a:t>
            </a:r>
          </a:p>
          <a:p>
            <a:pPr lvl="1"/>
            <a:r>
              <a:rPr lang="en-GB" dirty="0" smtClean="0"/>
              <a:t>Support marketing claims by hard data</a:t>
            </a:r>
          </a:p>
          <a:p>
            <a:pPr lvl="1"/>
            <a:r>
              <a:rPr lang="en-GB" dirty="0" smtClean="0"/>
              <a:t>Ensure food safety and standard compliance</a:t>
            </a:r>
          </a:p>
          <a:p>
            <a:pPr lvl="1"/>
            <a:endParaRPr lang="en-GB" dirty="0" smtClean="0"/>
          </a:p>
          <a:p>
            <a:pPr marL="0" indent="0">
              <a:buNone/>
            </a:pPr>
            <a:r>
              <a:rPr lang="en-GB" dirty="0" smtClean="0"/>
              <a:t>=&gt; </a:t>
            </a:r>
            <a:r>
              <a:rPr lang="en-GB" dirty="0" smtClean="0">
                <a:solidFill>
                  <a:srgbClr val="FF695C"/>
                </a:solidFill>
              </a:rPr>
              <a:t>Smarter Food Vision</a:t>
            </a:r>
            <a:endParaRPr lang="en-GB" dirty="0">
              <a:solidFill>
                <a:srgbClr val="FF695C"/>
              </a:solidFill>
            </a:endParaRPr>
          </a:p>
        </p:txBody>
      </p:sp>
      <p:sp>
        <p:nvSpPr>
          <p:cNvPr id="3" name="Slide Number Placeholder 2"/>
          <p:cNvSpPr>
            <a:spLocks noGrp="1"/>
          </p:cNvSpPr>
          <p:nvPr>
            <p:ph type="sldNum" sz="quarter" idx="12"/>
          </p:nvPr>
        </p:nvSpPr>
        <p:spPr/>
        <p:txBody>
          <a:bodyPr/>
          <a:lstStyle/>
          <a:p>
            <a:fld id="{1920EEC7-98E1-4CEF-92AF-B9255C82647E}" type="slidenum">
              <a:rPr lang="en-GB" smtClean="0"/>
              <a:t>16</a:t>
            </a:fld>
            <a:endParaRPr lang="en-GB"/>
          </a:p>
        </p:txBody>
      </p:sp>
    </p:spTree>
    <p:extLst>
      <p:ext uri="{BB962C8B-B14F-4D97-AF65-F5344CB8AC3E}">
        <p14:creationId xmlns:p14="http://schemas.microsoft.com/office/powerpoint/2010/main" val="3046158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sp>
        <p:nvSpPr>
          <p:cNvPr id="3" name="Content Placeholder 2"/>
          <p:cNvSpPr>
            <a:spLocks noGrp="1"/>
          </p:cNvSpPr>
          <p:nvPr>
            <p:ph idx="1"/>
          </p:nvPr>
        </p:nvSpPr>
        <p:spPr>
          <a:xfrm>
            <a:off x="457200" y="1169581"/>
            <a:ext cx="3033343" cy="4956582"/>
          </a:xfrm>
        </p:spPr>
        <p:txBody>
          <a:bodyPr/>
          <a:lstStyle/>
          <a:p>
            <a:r>
              <a:rPr lang="en-GB" dirty="0" smtClean="0"/>
              <a:t>For more details, see </a:t>
            </a:r>
            <a:r>
              <a:rPr lang="en-GB" dirty="0" err="1" smtClean="0"/>
              <a:t>UNNExT</a:t>
            </a:r>
            <a:r>
              <a:rPr lang="en-GB" dirty="0" smtClean="0"/>
              <a:t> guide on information management in agrifood chains for trade facilitation</a:t>
            </a:r>
          </a:p>
          <a:p>
            <a:pPr>
              <a:spcBef>
                <a:spcPts val="2000"/>
              </a:spcBef>
            </a:pPr>
            <a:r>
              <a:rPr lang="en-GB" dirty="0" smtClean="0"/>
              <a:t>To be published by UN ESCAP/UN ECE Q3 2014</a:t>
            </a:r>
          </a:p>
          <a:p>
            <a:pPr>
              <a:spcBef>
                <a:spcPts val="2000"/>
              </a:spcBef>
            </a:pP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17</a:t>
            </a:fld>
            <a:endParaRPr lang="en-GB"/>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543" y="1169581"/>
            <a:ext cx="5287113" cy="5334744"/>
          </a:xfrm>
          <a:prstGeom prst="rect">
            <a:avLst/>
          </a:prstGeom>
        </p:spPr>
      </p:pic>
    </p:spTree>
    <p:extLst>
      <p:ext uri="{BB962C8B-B14F-4D97-AF65-F5344CB8AC3E}">
        <p14:creationId xmlns:p14="http://schemas.microsoft.com/office/powerpoint/2010/main" val="4009805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Kickstart</a:t>
            </a:r>
            <a:r>
              <a:rPr lang="en-GB" dirty="0" smtClean="0"/>
              <a:t> actions</a:t>
            </a:r>
            <a:endParaRPr lang="en-GB" dirty="0"/>
          </a:p>
        </p:txBody>
      </p:sp>
      <p:sp>
        <p:nvSpPr>
          <p:cNvPr id="3" name="Content Placeholder 2"/>
          <p:cNvSpPr>
            <a:spLocks noGrp="1"/>
          </p:cNvSpPr>
          <p:nvPr>
            <p:ph idx="1"/>
          </p:nvPr>
        </p:nvSpPr>
        <p:spPr/>
        <p:txBody>
          <a:bodyPr/>
          <a:lstStyle/>
          <a:p>
            <a:pPr>
              <a:spcBef>
                <a:spcPts val="2000"/>
              </a:spcBef>
            </a:pPr>
            <a:r>
              <a:rPr lang="en-GB" b="1" dirty="0" err="1"/>
              <a:t>Kickstart</a:t>
            </a:r>
            <a:r>
              <a:rPr lang="en-GB" b="1" dirty="0"/>
              <a:t> action 1: </a:t>
            </a:r>
            <a:r>
              <a:rPr lang="en-GB" dirty="0"/>
              <a:t>Implement electronic agrifood </a:t>
            </a:r>
            <a:r>
              <a:rPr lang="en-GB" dirty="0" smtClean="0"/>
              <a:t>license, permit, certificate </a:t>
            </a:r>
            <a:r>
              <a:rPr lang="en-GB" dirty="0"/>
              <a:t>and audit </a:t>
            </a:r>
            <a:r>
              <a:rPr lang="en-GB" dirty="0" smtClean="0"/>
              <a:t>system</a:t>
            </a:r>
          </a:p>
          <a:p>
            <a:pPr>
              <a:spcBef>
                <a:spcPts val="2000"/>
              </a:spcBef>
            </a:pPr>
            <a:r>
              <a:rPr lang="en-GB" b="1" dirty="0" err="1"/>
              <a:t>Kickstart</a:t>
            </a:r>
            <a:r>
              <a:rPr lang="en-GB" b="1" dirty="0"/>
              <a:t> action 2: </a:t>
            </a:r>
            <a:r>
              <a:rPr lang="en-GB" dirty="0"/>
              <a:t>Establish international cooperation on Single Window for Agrifood Trade and inter-agency information </a:t>
            </a:r>
            <a:r>
              <a:rPr lang="en-GB" dirty="0" smtClean="0"/>
              <a:t>systems</a:t>
            </a:r>
          </a:p>
          <a:p>
            <a:pPr>
              <a:spcBef>
                <a:spcPts val="2000"/>
              </a:spcBef>
            </a:pPr>
            <a:r>
              <a:rPr lang="en-GB" b="1" dirty="0" err="1"/>
              <a:t>Kickstart</a:t>
            </a:r>
            <a:r>
              <a:rPr lang="en-GB" b="1" dirty="0"/>
              <a:t> action 3: </a:t>
            </a:r>
            <a:r>
              <a:rPr lang="en-GB" dirty="0"/>
              <a:t>Implementation of an automated risk-based inspection system using </a:t>
            </a:r>
            <a:r>
              <a:rPr lang="en-GB" dirty="0" smtClean="0"/>
              <a:t>cross </a:t>
            </a:r>
            <a:r>
              <a:rPr lang="en-GB" dirty="0"/>
              <a:t>border electronic information exchange of agrifood permits and </a:t>
            </a:r>
            <a:r>
              <a:rPr lang="en-GB" dirty="0" smtClean="0"/>
              <a:t>certificates</a:t>
            </a:r>
          </a:p>
          <a:p>
            <a:pPr>
              <a:spcBef>
                <a:spcPts val="2000"/>
              </a:spcBef>
            </a:pPr>
            <a:endParaRPr lang="en-GB" dirty="0"/>
          </a:p>
          <a:p>
            <a:pPr>
              <a:spcBef>
                <a:spcPts val="2000"/>
              </a:spcBef>
            </a:pPr>
            <a:r>
              <a:rPr lang="en-GB" dirty="0" smtClean="0"/>
              <a:t>Roundtable on Export Promotion would be a logical forum to discuss this matter</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18</a:t>
            </a:fld>
            <a:endParaRPr lang="en-GB"/>
          </a:p>
        </p:txBody>
      </p:sp>
    </p:spTree>
    <p:extLst>
      <p:ext uri="{BB962C8B-B14F-4D97-AF65-F5344CB8AC3E}">
        <p14:creationId xmlns:p14="http://schemas.microsoft.com/office/powerpoint/2010/main" val="3866828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PROBLEM</a:t>
            </a:r>
          </a:p>
          <a:p>
            <a:r>
              <a:rPr lang="en-GB" dirty="0"/>
              <a:t>Availability of transport – in particular overland transport – is </a:t>
            </a:r>
            <a:r>
              <a:rPr lang="en-GB" dirty="0" smtClean="0"/>
              <a:t>an </a:t>
            </a:r>
            <a:r>
              <a:rPr lang="en-GB" dirty="0"/>
              <a:t>issue. </a:t>
            </a:r>
            <a:endParaRPr lang="en-GB" dirty="0" smtClean="0"/>
          </a:p>
          <a:p>
            <a:r>
              <a:rPr lang="en-GB" dirty="0" smtClean="0"/>
              <a:t>For </a:t>
            </a:r>
            <a:r>
              <a:rPr lang="en-GB" dirty="0"/>
              <a:t>smaller producers it is very difficult to obtain transport in peak season, given that there are only about 2,000 export trucks in Greece. The estimated need (peak season) is about 10,000 trucks. </a:t>
            </a:r>
            <a:endParaRPr lang="en-GB" dirty="0" smtClean="0"/>
          </a:p>
          <a:p>
            <a:r>
              <a:rPr lang="en-GB" dirty="0" smtClean="0"/>
              <a:t>This </a:t>
            </a:r>
            <a:r>
              <a:rPr lang="en-GB" dirty="0"/>
              <a:t>also drives the transport cost, in addition to unusually high toll road costs for inner Greek transport</a:t>
            </a:r>
            <a:endParaRPr lang="en-GB" b="1" dirty="0" smtClean="0">
              <a:solidFill>
                <a:srgbClr val="FF8D83"/>
              </a:solidFill>
            </a:endParaRPr>
          </a:p>
          <a:p>
            <a:pPr marL="0" indent="0">
              <a:buNone/>
            </a:pPr>
            <a:endParaRPr lang="en-GB" b="1" dirty="0" smtClean="0">
              <a:solidFill>
                <a:srgbClr val="FF8D83"/>
              </a:solidFill>
            </a:endParaRPr>
          </a:p>
          <a:p>
            <a:pPr marL="0" indent="0">
              <a:buNone/>
            </a:pPr>
            <a:r>
              <a:rPr lang="en-GB" b="1" dirty="0" smtClean="0">
                <a:solidFill>
                  <a:srgbClr val="FF8D83"/>
                </a:solidFill>
              </a:rPr>
              <a:t>INTERNATIONAL COMPARISON</a:t>
            </a:r>
          </a:p>
          <a:p>
            <a:r>
              <a:rPr lang="en-GB" dirty="0" smtClean="0"/>
              <a:t>Logistics costs in Greece seem on higher end in international comparison</a:t>
            </a:r>
            <a:endParaRPr lang="en-GB" dirty="0"/>
          </a:p>
          <a:p>
            <a:r>
              <a:rPr lang="en-GB" dirty="0" smtClean="0"/>
              <a:t>Logistic platforms, distribution centres and logistics cooperatives have shown to be successful in DE, B</a:t>
            </a:r>
          </a:p>
          <a:p>
            <a:r>
              <a:rPr lang="en-GB" dirty="0" smtClean="0"/>
              <a:t>Flexibility and adaptation to customer requirements are key for successful logistics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19</a:t>
            </a:fld>
            <a:endParaRPr lang="en-GB"/>
          </a:p>
        </p:txBody>
      </p:sp>
    </p:spTree>
    <p:extLst>
      <p:ext uri="{BB962C8B-B14F-4D97-AF65-F5344CB8AC3E}">
        <p14:creationId xmlns:p14="http://schemas.microsoft.com/office/powerpoint/2010/main" val="93986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 the day</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2</a:t>
            </a:fld>
            <a:endParaRPr lang="en-GB"/>
          </a:p>
        </p:txBody>
      </p:sp>
      <p:sp>
        <p:nvSpPr>
          <p:cNvPr id="5" name="Rectangle 4"/>
          <p:cNvSpPr/>
          <p:nvPr/>
        </p:nvSpPr>
        <p:spPr>
          <a:xfrm>
            <a:off x="304800" y="5341740"/>
            <a:ext cx="8458200" cy="508000"/>
          </a:xfrm>
          <a:prstGeom prst="rect">
            <a:avLst/>
          </a:prstGeom>
          <a:noFill/>
          <a:ln>
            <a:solidFill>
              <a:srgbClr val="EC4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641308741"/>
              </p:ext>
            </p:extLst>
          </p:nvPr>
        </p:nvGraphicFramePr>
        <p:xfrm>
          <a:off x="383541" y="845437"/>
          <a:ext cx="8303259" cy="6018590"/>
        </p:xfrm>
        <a:graphic>
          <a:graphicData uri="http://schemas.openxmlformats.org/drawingml/2006/table">
            <a:tbl>
              <a:tblPr firstRow="1" firstCol="1" bandRow="1">
                <a:tableStyleId>{68D230F3-CF80-4859-8CE7-A43EE81993B5}</a:tableStyleId>
              </a:tblPr>
              <a:tblGrid>
                <a:gridCol w="1271588"/>
                <a:gridCol w="7031671"/>
              </a:tblGrid>
              <a:tr h="192691">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Subject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09:00-09:15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Welcome - </a:t>
                      </a: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Representative UN ECE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Presentation of participants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09:15-09:30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Purpose and scope of the meeting</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09:30-10:00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Summary of initial workshop and identified challenges</a:t>
                      </a:r>
                      <a:b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b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0758">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10:00-11:00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International good practice as benchmarks for Greece Part I</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EXPORT PROMOTION BOARDS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COOPERATIVES as models to get economies of scale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691">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11:00-11:30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Coffee break</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11:30-13:00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International good practice as benchmarks for Greece Part II</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EXTENSION SERVICES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ELECTRONIC SUPPY CHAIN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TRANSPORT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AUTOMATION AND SCHEDULING OF INSPECTIONS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14:00-14:30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Light Lunch</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691">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14:30-16:00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Discussion of solutions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780">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16:00-16:20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The smarter food vision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780">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16:20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Closure</a:t>
                      </a:r>
                      <a:b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b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Representative UN ECE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75031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solution</a:t>
            </a:r>
          </a:p>
        </p:txBody>
      </p:sp>
      <p:sp>
        <p:nvSpPr>
          <p:cNvPr id="3" name="Content Placeholder 2"/>
          <p:cNvSpPr>
            <a:spLocks noGrp="1"/>
          </p:cNvSpPr>
          <p:nvPr>
            <p:ph idx="1"/>
          </p:nvPr>
        </p:nvSpPr>
        <p:spPr>
          <a:xfrm>
            <a:off x="457200" y="1169580"/>
            <a:ext cx="8229600" cy="5358219"/>
          </a:xfrm>
        </p:spPr>
        <p:txBody>
          <a:bodyPr>
            <a:normAutofit/>
          </a:bodyPr>
          <a:lstStyle/>
          <a:p>
            <a:pPr>
              <a:spcBef>
                <a:spcPts val="2000"/>
              </a:spcBef>
            </a:pPr>
            <a:r>
              <a:rPr lang="en-GB" dirty="0" smtClean="0"/>
              <a:t>The establishment of logistics platforms operating from key distribution centres seem to be an interesting offer</a:t>
            </a:r>
          </a:p>
          <a:p>
            <a:pPr>
              <a:spcBef>
                <a:spcPts val="2000"/>
              </a:spcBef>
            </a:pPr>
            <a:r>
              <a:rPr lang="en-GB" dirty="0" smtClean="0"/>
              <a:t>Logistic platform would have the following objectives</a:t>
            </a:r>
          </a:p>
          <a:p>
            <a:pPr lvl="1">
              <a:spcBef>
                <a:spcPts val="500"/>
              </a:spcBef>
            </a:pPr>
            <a:r>
              <a:rPr lang="en-GB" dirty="0" smtClean="0"/>
              <a:t>Concentration of goods</a:t>
            </a:r>
          </a:p>
          <a:p>
            <a:pPr lvl="1">
              <a:spcBef>
                <a:spcPts val="500"/>
              </a:spcBef>
            </a:pPr>
            <a:r>
              <a:rPr lang="en-GB" dirty="0" smtClean="0"/>
              <a:t>Cold chain handling of goods</a:t>
            </a:r>
          </a:p>
          <a:p>
            <a:pPr lvl="1">
              <a:spcBef>
                <a:spcPts val="500"/>
              </a:spcBef>
            </a:pPr>
            <a:r>
              <a:rPr lang="en-GB" dirty="0" smtClean="0"/>
              <a:t>Provision of transport services (by auction?)</a:t>
            </a:r>
          </a:p>
          <a:p>
            <a:pPr lvl="1">
              <a:spcBef>
                <a:spcPts val="500"/>
              </a:spcBef>
            </a:pPr>
            <a:r>
              <a:rPr lang="en-GB" dirty="0" smtClean="0"/>
              <a:t>Export services</a:t>
            </a:r>
          </a:p>
          <a:p>
            <a:pPr>
              <a:spcBef>
                <a:spcPts val="2000"/>
              </a:spcBef>
            </a:pPr>
            <a:r>
              <a:rPr lang="en-GB" dirty="0" smtClean="0"/>
              <a:t>Can work with local inspectors fully employed on site</a:t>
            </a:r>
          </a:p>
          <a:p>
            <a:pPr lvl="1">
              <a:spcBef>
                <a:spcPts val="500"/>
              </a:spcBef>
            </a:pPr>
            <a:r>
              <a:rPr lang="en-GB" dirty="0" smtClean="0"/>
              <a:t>Local transport to DC</a:t>
            </a:r>
          </a:p>
          <a:p>
            <a:pPr lvl="1">
              <a:spcBef>
                <a:spcPts val="500"/>
              </a:spcBef>
            </a:pPr>
            <a:r>
              <a:rPr lang="en-GB" dirty="0" smtClean="0"/>
              <a:t>Inspection at DC</a:t>
            </a:r>
          </a:p>
          <a:p>
            <a:pPr lvl="1">
              <a:spcBef>
                <a:spcPts val="500"/>
              </a:spcBef>
            </a:pPr>
            <a:r>
              <a:rPr lang="en-GB" dirty="0" smtClean="0"/>
              <a:t>Containerisation</a:t>
            </a:r>
          </a:p>
          <a:p>
            <a:pPr lvl="1">
              <a:spcBef>
                <a:spcPts val="500"/>
              </a:spcBef>
            </a:pPr>
            <a:r>
              <a:rPr lang="en-GB" dirty="0" smtClean="0"/>
              <a:t>Transport to ship/train or international road</a:t>
            </a:r>
          </a:p>
          <a:p>
            <a:pPr>
              <a:spcBef>
                <a:spcPts val="2000"/>
              </a:spcBef>
            </a:pPr>
            <a:r>
              <a:rPr lang="en-GB" dirty="0" smtClean="0"/>
              <a:t>One stop centre for logistic and export services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20</a:t>
            </a:fld>
            <a:endParaRPr lang="en-GB"/>
          </a:p>
        </p:txBody>
      </p:sp>
    </p:spTree>
    <p:extLst>
      <p:ext uri="{BB962C8B-B14F-4D97-AF65-F5344CB8AC3E}">
        <p14:creationId xmlns:p14="http://schemas.microsoft.com/office/powerpoint/2010/main" val="380964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Successful implementation of logistic platforms will require</a:t>
            </a:r>
          </a:p>
          <a:p>
            <a:pPr lvl="1"/>
            <a:r>
              <a:rPr lang="en-GB" dirty="0" smtClean="0"/>
              <a:t>Large and small logistics companies willing to participate</a:t>
            </a:r>
          </a:p>
          <a:p>
            <a:pPr lvl="1"/>
            <a:r>
              <a:rPr lang="en-GB" dirty="0" smtClean="0"/>
              <a:t>Suitable land</a:t>
            </a:r>
          </a:p>
          <a:p>
            <a:pPr lvl="1"/>
            <a:r>
              <a:rPr lang="en-GB" dirty="0" smtClean="0"/>
              <a:t>Access to private and perhaps public finance</a:t>
            </a:r>
          </a:p>
          <a:p>
            <a:pPr>
              <a:spcBef>
                <a:spcPts val="2000"/>
              </a:spcBef>
            </a:pPr>
            <a:r>
              <a:rPr lang="en-GB" dirty="0" smtClean="0"/>
              <a:t>The public hand (</a:t>
            </a:r>
            <a:r>
              <a:rPr lang="en-GB" dirty="0"/>
              <a:t>Ministry for Development, Competitiveness and </a:t>
            </a:r>
            <a:r>
              <a:rPr lang="en-GB" dirty="0" smtClean="0"/>
              <a:t>Shipping/Ministry of Rural Development and Food) </a:t>
            </a:r>
            <a:r>
              <a:rPr lang="en-GB" dirty="0" smtClean="0"/>
              <a:t>should convene suitable stakeholders and facilitate the discussion</a:t>
            </a:r>
          </a:p>
          <a:p>
            <a:pPr lvl="1">
              <a:spcBef>
                <a:spcPts val="500"/>
              </a:spcBef>
            </a:pPr>
            <a:r>
              <a:rPr lang="en-GB" dirty="0" smtClean="0"/>
              <a:t>Local municipalities could contribute land as investment opportunity</a:t>
            </a:r>
          </a:p>
          <a:p>
            <a:pPr>
              <a:spcBef>
                <a:spcPts val="2000"/>
              </a:spcBef>
            </a:pPr>
            <a:r>
              <a:rPr lang="en-GB" dirty="0" smtClean="0"/>
              <a:t>As a pilot platform, Thessaloniki appears to be a logical location</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21</a:t>
            </a:fld>
            <a:endParaRPr lang="en-GB"/>
          </a:p>
        </p:txBody>
      </p:sp>
    </p:spTree>
    <p:extLst>
      <p:ext uri="{BB962C8B-B14F-4D97-AF65-F5344CB8AC3E}">
        <p14:creationId xmlns:p14="http://schemas.microsoft.com/office/powerpoint/2010/main" val="2887047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Automation and scheduling of inspections</a:t>
            </a:r>
            <a:endParaRPr lang="en-GB" dirty="0"/>
          </a:p>
        </p:txBody>
      </p:sp>
      <p:sp>
        <p:nvSpPr>
          <p:cNvPr id="3" name="Content Placeholder 2"/>
          <p:cNvSpPr>
            <a:spLocks noGrp="1"/>
          </p:cNvSpPr>
          <p:nvPr>
            <p:ph idx="1"/>
          </p:nvPr>
        </p:nvSpPr>
        <p:spPr>
          <a:xfrm>
            <a:off x="457200" y="1169580"/>
            <a:ext cx="8229600" cy="5294719"/>
          </a:xfrm>
        </p:spPr>
        <p:txBody>
          <a:bodyPr>
            <a:normAutofit/>
          </a:bodyPr>
          <a:lstStyle/>
          <a:p>
            <a:pPr marL="0" indent="0">
              <a:buNone/>
            </a:pPr>
            <a:r>
              <a:rPr lang="en-GB" b="1" dirty="0" smtClean="0">
                <a:solidFill>
                  <a:srgbClr val="FF8D83"/>
                </a:solidFill>
              </a:rPr>
              <a:t>PROBLEM</a:t>
            </a:r>
          </a:p>
          <a:p>
            <a:r>
              <a:rPr lang="en-GB" dirty="0" smtClean="0"/>
              <a:t>After finding suitable logistic arrangements, physical inspections are the next most important factor in the export timeline</a:t>
            </a:r>
          </a:p>
          <a:p>
            <a:r>
              <a:rPr lang="en-GB" dirty="0" smtClean="0"/>
              <a:t>International agreements, especially on phytosanitary certificates, make it seem unlikely that physical inspections can be subjected to risk managed samples</a:t>
            </a:r>
          </a:p>
          <a:p>
            <a:r>
              <a:rPr lang="en-GB" dirty="0" smtClean="0"/>
              <a:t>Inspections and inspection reporting could be made much more efficient </a:t>
            </a:r>
          </a:p>
          <a:p>
            <a:r>
              <a:rPr lang="en-GB" dirty="0" smtClean="0"/>
              <a:t>Weekend and after office hour inspections are at time difficult to arrange </a:t>
            </a:r>
            <a:endParaRPr lang="en-GB" dirty="0"/>
          </a:p>
          <a:p>
            <a:pPr marL="0" indent="0">
              <a:buNone/>
            </a:pPr>
            <a:endParaRPr lang="en-GB" b="1" dirty="0" smtClean="0">
              <a:solidFill>
                <a:srgbClr val="FF8D83"/>
              </a:solidFill>
            </a:endParaRPr>
          </a:p>
          <a:p>
            <a:pPr marL="0" indent="0">
              <a:buNone/>
            </a:pPr>
            <a:r>
              <a:rPr lang="en-GB" b="1" dirty="0" smtClean="0">
                <a:solidFill>
                  <a:srgbClr val="FF8D83"/>
                </a:solidFill>
              </a:rPr>
              <a:t>INTERNATIONAL COMPARISON</a:t>
            </a:r>
          </a:p>
          <a:p>
            <a:r>
              <a:rPr lang="en-GB" dirty="0" smtClean="0"/>
              <a:t>Independent scheduling by experienced dispatchers has proven to reduce waiting time in NL.</a:t>
            </a:r>
          </a:p>
          <a:p>
            <a:r>
              <a:rPr lang="en-GB" dirty="0" smtClean="0"/>
              <a:t>Mobile tools for inspectors haven shown to improve productivity in NL</a:t>
            </a:r>
          </a:p>
          <a:p>
            <a:r>
              <a:rPr lang="en-GB" dirty="0" smtClean="0"/>
              <a:t>Some countries seem more resource efficient with respect to inspectors (ES, NL, ZA)</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22</a:t>
            </a:fld>
            <a:endParaRPr lang="en-GB"/>
          </a:p>
        </p:txBody>
      </p:sp>
    </p:spTree>
    <p:extLst>
      <p:ext uri="{BB962C8B-B14F-4D97-AF65-F5344CB8AC3E}">
        <p14:creationId xmlns:p14="http://schemas.microsoft.com/office/powerpoint/2010/main" val="50288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solution </a:t>
            </a:r>
            <a:endParaRPr lang="en-GB" dirty="0"/>
          </a:p>
        </p:txBody>
      </p:sp>
      <p:sp>
        <p:nvSpPr>
          <p:cNvPr id="3" name="Content Placeholder 2"/>
          <p:cNvSpPr>
            <a:spLocks noGrp="1"/>
          </p:cNvSpPr>
          <p:nvPr>
            <p:ph idx="1"/>
          </p:nvPr>
        </p:nvSpPr>
        <p:spPr/>
        <p:txBody>
          <a:bodyPr>
            <a:normAutofit lnSpcReduction="10000"/>
          </a:bodyPr>
          <a:lstStyle/>
          <a:p>
            <a:pPr>
              <a:spcBef>
                <a:spcPts val="2000"/>
              </a:spcBef>
            </a:pPr>
            <a:r>
              <a:rPr lang="en-GB" dirty="0" smtClean="0"/>
              <a:t>Companies should be allowed to submit inspection requests well ahead of time</a:t>
            </a:r>
          </a:p>
          <a:p>
            <a:pPr>
              <a:spcBef>
                <a:spcPts val="2000"/>
              </a:spcBef>
            </a:pPr>
            <a:r>
              <a:rPr lang="en-GB" dirty="0" smtClean="0"/>
              <a:t>Mid and larger companies should experiment with fixed inspection times (1 slot per day for example)</a:t>
            </a:r>
            <a:endParaRPr lang="en-GB" dirty="0"/>
          </a:p>
          <a:p>
            <a:pPr>
              <a:spcBef>
                <a:spcPts val="2000"/>
              </a:spcBef>
            </a:pPr>
            <a:r>
              <a:rPr lang="en-GB" dirty="0" smtClean="0"/>
              <a:t>Centralised expert dispatching seems a good solution</a:t>
            </a:r>
          </a:p>
          <a:p>
            <a:pPr lvl="1"/>
            <a:r>
              <a:rPr lang="en-GB" dirty="0" smtClean="0"/>
              <a:t>Requires a mobile scheduling tool for inspectors</a:t>
            </a:r>
          </a:p>
          <a:p>
            <a:pPr lvl="1"/>
            <a:r>
              <a:rPr lang="en-GB" dirty="0" smtClean="0"/>
              <a:t>Mobile solution should be SMS based for low-tech phones first and then extended to smartphones on a Bring Your Own Device basis (BYOD)</a:t>
            </a:r>
          </a:p>
          <a:p>
            <a:pPr lvl="1"/>
            <a:r>
              <a:rPr lang="en-GB" dirty="0" smtClean="0"/>
              <a:t>Automation of (over)time recording using mobile phones and </a:t>
            </a:r>
            <a:r>
              <a:rPr lang="en-GB" dirty="0" err="1" smtClean="0"/>
              <a:t>geolocalisation</a:t>
            </a:r>
            <a:endParaRPr lang="en-GB" dirty="0" smtClean="0"/>
          </a:p>
          <a:p>
            <a:pPr>
              <a:spcBef>
                <a:spcPts val="2000"/>
              </a:spcBef>
            </a:pPr>
            <a:r>
              <a:rPr lang="en-GB" dirty="0" err="1" smtClean="0"/>
              <a:t>ePayment</a:t>
            </a:r>
            <a:r>
              <a:rPr lang="en-GB" dirty="0" smtClean="0"/>
              <a:t> should be enabled, with accounts and monthly bills</a:t>
            </a:r>
          </a:p>
          <a:p>
            <a:pPr lvl="1">
              <a:spcBef>
                <a:spcPts val="500"/>
              </a:spcBef>
            </a:pPr>
            <a:r>
              <a:rPr lang="en-GB" dirty="0" smtClean="0"/>
              <a:t>Could existing commercial offers be used?</a:t>
            </a:r>
          </a:p>
          <a:p>
            <a:pPr>
              <a:spcBef>
                <a:spcPts val="2000"/>
              </a:spcBef>
            </a:pPr>
            <a:r>
              <a:rPr lang="en-GB" dirty="0" smtClean="0"/>
              <a:t>Information exchange between relevant Ministries should be enabled</a:t>
            </a:r>
          </a:p>
          <a:p>
            <a:pPr lvl="1">
              <a:spcBef>
                <a:spcPts val="500"/>
              </a:spcBef>
            </a:pPr>
            <a:r>
              <a:rPr lang="en-GB" dirty="0" smtClean="0"/>
              <a:t>Provision of information to importing countries should be studied</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23</a:t>
            </a:fld>
            <a:endParaRPr lang="en-GB"/>
          </a:p>
        </p:txBody>
      </p:sp>
    </p:spTree>
    <p:extLst>
      <p:ext uri="{BB962C8B-B14F-4D97-AF65-F5344CB8AC3E}">
        <p14:creationId xmlns:p14="http://schemas.microsoft.com/office/powerpoint/2010/main" val="326158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VAT refund time</a:t>
            </a:r>
            <a:endParaRPr lang="en-US" dirty="0"/>
          </a:p>
        </p:txBody>
      </p:sp>
      <p:sp>
        <p:nvSpPr>
          <p:cNvPr id="4" name="Foliennummernplatzhalter 3"/>
          <p:cNvSpPr>
            <a:spLocks noGrp="1"/>
          </p:cNvSpPr>
          <p:nvPr>
            <p:ph type="sldNum" sz="quarter" idx="12"/>
          </p:nvPr>
        </p:nvSpPr>
        <p:spPr/>
        <p:txBody>
          <a:bodyPr/>
          <a:lstStyle/>
          <a:p>
            <a:fld id="{1920EEC7-98E1-4CEF-92AF-B9255C82647E}" type="slidenum">
              <a:rPr lang="en-GB" smtClean="0"/>
              <a:t>24</a:t>
            </a:fld>
            <a:endParaRPr lang="en-GB"/>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0527" y="1295400"/>
            <a:ext cx="76399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4500" y="5999718"/>
            <a:ext cx="8056012" cy="369332"/>
          </a:xfrm>
          <a:prstGeom prst="rect">
            <a:avLst/>
          </a:prstGeom>
        </p:spPr>
        <p:txBody>
          <a:bodyPr wrap="square">
            <a:spAutoFit/>
          </a:bodyPr>
          <a:lstStyle/>
          <a:p>
            <a:pPr lvl="1">
              <a:spcBef>
                <a:spcPts val="500"/>
              </a:spcBef>
            </a:pPr>
            <a:r>
              <a:rPr lang="en-GB" dirty="0"/>
              <a:t>VAT refunds could be paid automatically into </a:t>
            </a:r>
            <a:r>
              <a:rPr lang="en-GB" dirty="0" err="1" smtClean="0"/>
              <a:t>ePayment</a:t>
            </a:r>
            <a:r>
              <a:rPr lang="en-GB" dirty="0" smtClean="0"/>
              <a:t> accounts</a:t>
            </a:r>
            <a:endParaRPr lang="en-GB" dirty="0"/>
          </a:p>
        </p:txBody>
      </p:sp>
    </p:spTree>
    <p:extLst>
      <p:ext uri="{BB962C8B-B14F-4D97-AF65-F5344CB8AC3E}">
        <p14:creationId xmlns:p14="http://schemas.microsoft.com/office/powerpoint/2010/main" val="1921929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MRDF and Customs have embarked already on the path towards the integration of Conformity Certificates/Exemption Certificates with the Single Administrative Document (export declaration)</a:t>
            </a:r>
          </a:p>
          <a:p>
            <a:pPr>
              <a:spcBef>
                <a:spcPts val="2000"/>
              </a:spcBef>
            </a:pPr>
            <a:r>
              <a:rPr lang="en-GB" dirty="0" smtClean="0"/>
              <a:t>The establishment of a National Single Window </a:t>
            </a:r>
          </a:p>
          <a:p>
            <a:pPr>
              <a:spcBef>
                <a:spcPts val="2000"/>
              </a:spcBef>
            </a:pPr>
            <a:r>
              <a:rPr lang="en-GB" dirty="0" smtClean="0"/>
              <a:t>Next steps should include a fully electronic export workflow</a:t>
            </a:r>
          </a:p>
          <a:p>
            <a:pPr lvl="1">
              <a:spcBef>
                <a:spcPts val="500"/>
              </a:spcBef>
            </a:pPr>
            <a:r>
              <a:rPr lang="en-GB" dirty="0" smtClean="0"/>
              <a:t>Integration of </a:t>
            </a:r>
            <a:r>
              <a:rPr lang="en-GB" dirty="0" err="1" smtClean="0"/>
              <a:t>ePayment</a:t>
            </a:r>
            <a:endParaRPr lang="en-GB" dirty="0" smtClean="0"/>
          </a:p>
          <a:p>
            <a:pPr lvl="1">
              <a:spcBef>
                <a:spcPts val="500"/>
              </a:spcBef>
            </a:pPr>
            <a:r>
              <a:rPr lang="en-GB" dirty="0" smtClean="0"/>
              <a:t>Electronic issuance of Certificate of Origin </a:t>
            </a:r>
          </a:p>
          <a:p>
            <a:pPr lvl="1">
              <a:spcBef>
                <a:spcPts val="500"/>
              </a:spcBef>
            </a:pPr>
            <a:r>
              <a:rPr lang="en-GB" dirty="0" smtClean="0"/>
              <a:t>Electronic versions of Phytosanitary Certificates (after physical inspection)</a:t>
            </a:r>
          </a:p>
          <a:p>
            <a:pPr lvl="1">
              <a:spcBef>
                <a:spcPts val="500"/>
              </a:spcBef>
            </a:pPr>
            <a:r>
              <a:rPr lang="en-GB" dirty="0" smtClean="0"/>
              <a:t>Exchange of information with importing countries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25</a:t>
            </a:fld>
            <a:endParaRPr lang="en-GB"/>
          </a:p>
        </p:txBody>
      </p:sp>
    </p:spTree>
    <p:extLst>
      <p:ext uri="{BB962C8B-B14F-4D97-AF65-F5344CB8AC3E}">
        <p14:creationId xmlns:p14="http://schemas.microsoft.com/office/powerpoint/2010/main" val="1073075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914400" y="3127374"/>
            <a:ext cx="8229600" cy="320675"/>
          </a:xfrm>
        </p:spPr>
        <p:txBody>
          <a:bodyPr>
            <a:noAutofit/>
          </a:bodyPr>
          <a:lstStyle/>
          <a:p>
            <a:r>
              <a:rPr lang="en-US" sz="4000" dirty="0" smtClean="0"/>
              <a:t>Thank you for your attention!</a:t>
            </a:r>
            <a:endParaRPr lang="en-US" sz="4000" dirty="0"/>
          </a:p>
        </p:txBody>
      </p:sp>
      <p:sp>
        <p:nvSpPr>
          <p:cNvPr id="2" name="Slide Number Placeholder 1"/>
          <p:cNvSpPr>
            <a:spLocks noGrp="1"/>
          </p:cNvSpPr>
          <p:nvPr>
            <p:ph type="sldNum" sz="quarter" idx="12"/>
          </p:nvPr>
        </p:nvSpPr>
        <p:spPr/>
        <p:txBody>
          <a:bodyPr/>
          <a:lstStyle/>
          <a:p>
            <a:fld id="{1920EEC7-98E1-4CEF-92AF-B9255C82647E}" type="slidenum">
              <a:rPr lang="en-GB" smtClean="0"/>
              <a:t>26</a:t>
            </a:fld>
            <a:endParaRPr lang="en-GB"/>
          </a:p>
        </p:txBody>
      </p:sp>
      <p:sp>
        <p:nvSpPr>
          <p:cNvPr id="3" name="TextBox 2"/>
          <p:cNvSpPr txBox="1"/>
          <p:nvPr/>
        </p:nvSpPr>
        <p:spPr>
          <a:xfrm>
            <a:off x="5842000" y="5130800"/>
            <a:ext cx="2975366" cy="923330"/>
          </a:xfrm>
          <a:prstGeom prst="rect">
            <a:avLst/>
          </a:prstGeom>
          <a:noFill/>
        </p:spPr>
        <p:txBody>
          <a:bodyPr wrap="none" rtlCol="0">
            <a:spAutoFit/>
          </a:bodyPr>
          <a:lstStyle/>
          <a:p>
            <a:r>
              <a:rPr lang="en-GB" dirty="0" smtClean="0"/>
              <a:t>Dr Heiner Lehr</a:t>
            </a:r>
          </a:p>
          <a:p>
            <a:r>
              <a:rPr lang="en-GB" dirty="0" smtClean="0"/>
              <a:t>Syntesa Partners &amp; Associates</a:t>
            </a:r>
          </a:p>
          <a:p>
            <a:r>
              <a:rPr lang="en-GB" dirty="0" smtClean="0">
                <a:hlinkClick r:id="rId2"/>
              </a:rPr>
              <a:t>heiner@syntesa.eu</a:t>
            </a:r>
            <a:r>
              <a:rPr lang="en-GB" dirty="0" smtClean="0"/>
              <a:t> </a:t>
            </a:r>
            <a:endParaRPr lang="en-GB" dirty="0"/>
          </a:p>
        </p:txBody>
      </p:sp>
    </p:spTree>
    <p:extLst>
      <p:ext uri="{BB962C8B-B14F-4D97-AF65-F5344CB8AC3E}">
        <p14:creationId xmlns:p14="http://schemas.microsoft.com/office/powerpoint/2010/main" val="1579858295"/>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 of benchmark items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following areas were identified as needing a solution:</a:t>
            </a:r>
          </a:p>
          <a:p>
            <a:pPr marL="0" indent="0">
              <a:buNone/>
            </a:pPr>
            <a:endParaRPr lang="en-GB" dirty="0" smtClean="0"/>
          </a:p>
          <a:p>
            <a:pPr>
              <a:spcBef>
                <a:spcPts val="2000"/>
              </a:spcBef>
            </a:pPr>
            <a:r>
              <a:rPr lang="en-GB" dirty="0" smtClean="0"/>
              <a:t>EXPORT </a:t>
            </a:r>
            <a:r>
              <a:rPr lang="en-GB" dirty="0"/>
              <a:t>PROMOTION BOARDS</a:t>
            </a:r>
          </a:p>
          <a:p>
            <a:pPr>
              <a:spcBef>
                <a:spcPts val="2000"/>
              </a:spcBef>
            </a:pPr>
            <a:r>
              <a:rPr lang="en-GB" dirty="0" smtClean="0"/>
              <a:t>COOPERATIVES </a:t>
            </a:r>
            <a:r>
              <a:rPr lang="en-GB" dirty="0"/>
              <a:t>as models to get economies of scale</a:t>
            </a:r>
          </a:p>
          <a:p>
            <a:pPr>
              <a:spcBef>
                <a:spcPts val="2000"/>
              </a:spcBef>
            </a:pPr>
            <a:r>
              <a:rPr lang="en-GB" dirty="0" smtClean="0"/>
              <a:t>EXTENSION </a:t>
            </a:r>
            <a:r>
              <a:rPr lang="en-GB" dirty="0"/>
              <a:t>SERVICES</a:t>
            </a:r>
          </a:p>
          <a:p>
            <a:pPr>
              <a:spcBef>
                <a:spcPts val="2000"/>
              </a:spcBef>
            </a:pPr>
            <a:r>
              <a:rPr lang="en-GB" dirty="0" smtClean="0"/>
              <a:t>ELECTRONIC SUPPLY </a:t>
            </a:r>
            <a:r>
              <a:rPr lang="en-GB" dirty="0"/>
              <a:t>CHAIN</a:t>
            </a:r>
          </a:p>
          <a:p>
            <a:pPr>
              <a:spcBef>
                <a:spcPts val="2000"/>
              </a:spcBef>
            </a:pPr>
            <a:r>
              <a:rPr lang="en-GB" dirty="0" smtClean="0"/>
              <a:t>TRANSPORT</a:t>
            </a:r>
            <a:endParaRPr lang="en-GB" dirty="0"/>
          </a:p>
          <a:p>
            <a:pPr>
              <a:spcBef>
                <a:spcPts val="2000"/>
              </a:spcBef>
            </a:pPr>
            <a:r>
              <a:rPr lang="en-GB" dirty="0" smtClean="0"/>
              <a:t>AUTOMATION </a:t>
            </a:r>
            <a:r>
              <a:rPr lang="en-GB" dirty="0"/>
              <a:t>AND SCHEDULING OF </a:t>
            </a:r>
            <a:r>
              <a:rPr lang="en-GB" dirty="0" smtClean="0"/>
              <a:t>INSPECTIONS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3</a:t>
            </a:fld>
            <a:endParaRPr lang="en-GB"/>
          </a:p>
        </p:txBody>
      </p:sp>
    </p:spTree>
    <p:extLst>
      <p:ext uri="{BB962C8B-B14F-4D97-AF65-F5344CB8AC3E}">
        <p14:creationId xmlns:p14="http://schemas.microsoft.com/office/powerpoint/2010/main" val="314351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Export promotion boards</a:t>
            </a:r>
          </a:p>
        </p:txBody>
      </p:sp>
      <p:sp>
        <p:nvSpPr>
          <p:cNvPr id="3" name="Content Placeholder 2"/>
          <p:cNvSpPr>
            <a:spLocks noGrp="1"/>
          </p:cNvSpPr>
          <p:nvPr>
            <p:ph idx="1"/>
          </p:nvPr>
        </p:nvSpPr>
        <p:spPr/>
        <p:txBody>
          <a:bodyPr/>
          <a:lstStyle/>
          <a:p>
            <a:pPr marL="0" indent="0">
              <a:buNone/>
            </a:pPr>
            <a:r>
              <a:rPr lang="en-GB" b="1" dirty="0" smtClean="0">
                <a:solidFill>
                  <a:srgbClr val="FF8D83"/>
                </a:solidFill>
              </a:rPr>
              <a:t>PROBLEM</a:t>
            </a:r>
          </a:p>
          <a:p>
            <a:r>
              <a:rPr lang="en-GB" dirty="0"/>
              <a:t>Since Greece has many smaller food businesses, market intelligence is not generally available in particular when it comes to market needs and preferences, e.g. on social responsibility, carbon footprint, organic food</a:t>
            </a:r>
            <a:r>
              <a:rPr lang="en-GB" dirty="0" smtClean="0"/>
              <a:t>.</a:t>
            </a:r>
          </a:p>
          <a:p>
            <a:r>
              <a:rPr lang="en-GB" dirty="0" smtClean="0"/>
              <a:t>There </a:t>
            </a:r>
            <a:r>
              <a:rPr lang="en-GB" dirty="0"/>
              <a:t>is no common export promotion that provides a marketing platform for Greek </a:t>
            </a:r>
            <a:r>
              <a:rPr lang="en-GB" dirty="0" err="1" smtClean="0"/>
              <a:t>agri</a:t>
            </a:r>
            <a:r>
              <a:rPr lang="en-GB" dirty="0" smtClean="0"/>
              <a:t>-food products </a:t>
            </a:r>
            <a:r>
              <a:rPr lang="en-GB" dirty="0"/>
              <a:t>in the exterior world.</a:t>
            </a:r>
            <a:endParaRPr lang="en-GB" b="1" dirty="0" smtClean="0">
              <a:solidFill>
                <a:srgbClr val="FF8D83"/>
              </a:solidFill>
            </a:endParaRPr>
          </a:p>
          <a:p>
            <a:pPr marL="0" indent="0">
              <a:buNone/>
            </a:pPr>
            <a:endParaRPr lang="en-GB" b="1" dirty="0" smtClean="0">
              <a:solidFill>
                <a:srgbClr val="FF8D83"/>
              </a:solidFill>
            </a:endParaRPr>
          </a:p>
          <a:p>
            <a:pPr marL="0" indent="0">
              <a:buNone/>
            </a:pPr>
            <a:r>
              <a:rPr lang="en-GB" b="1" dirty="0" smtClean="0">
                <a:solidFill>
                  <a:srgbClr val="FF8D83"/>
                </a:solidFill>
              </a:rPr>
              <a:t>INTERNATIONAL COMPARISON</a:t>
            </a:r>
          </a:p>
          <a:p>
            <a:r>
              <a:rPr lang="en-GB" dirty="0" smtClean="0"/>
              <a:t>The world bank has seen a clear connection between export promotion agencies and export volumes (88 countries)</a:t>
            </a:r>
          </a:p>
          <a:p>
            <a:pPr lvl="1"/>
            <a:r>
              <a:rPr lang="en-GB" dirty="0" smtClean="0"/>
              <a:t>Key to success: private participation, specific markets, “small is beautiful”</a:t>
            </a:r>
          </a:p>
          <a:p>
            <a:r>
              <a:rPr lang="en-GB" dirty="0" smtClean="0"/>
              <a:t>Quite a number of countries offer generic or specific labels (Norway, Flanders, Malaysia </a:t>
            </a:r>
            <a:r>
              <a:rPr lang="en-GB" dirty="0" err="1" smtClean="0"/>
              <a:t>etc</a:t>
            </a:r>
            <a:r>
              <a:rPr lang="en-GB" dirty="0" smtClean="0"/>
              <a:t>) as a common marketing platform</a:t>
            </a:r>
          </a:p>
          <a:p>
            <a:pPr lvl="1"/>
            <a:r>
              <a:rPr lang="en-GB" dirty="0" smtClean="0"/>
              <a:t>Key to success: specificity, quality control</a:t>
            </a:r>
          </a:p>
          <a:p>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4</a:t>
            </a:fld>
            <a:endParaRPr lang="en-GB"/>
          </a:p>
        </p:txBody>
      </p:sp>
    </p:spTree>
    <p:extLst>
      <p:ext uri="{BB962C8B-B14F-4D97-AF65-F5344CB8AC3E}">
        <p14:creationId xmlns:p14="http://schemas.microsoft.com/office/powerpoint/2010/main" val="3196329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solution</a:t>
            </a:r>
            <a:endParaRPr lang="en-GB" dirty="0"/>
          </a:p>
        </p:txBody>
      </p:sp>
      <p:sp>
        <p:nvSpPr>
          <p:cNvPr id="3" name="Content Placeholder 2"/>
          <p:cNvSpPr>
            <a:spLocks noGrp="1"/>
          </p:cNvSpPr>
          <p:nvPr>
            <p:ph idx="1"/>
          </p:nvPr>
        </p:nvSpPr>
        <p:spPr/>
        <p:txBody>
          <a:bodyPr/>
          <a:lstStyle/>
          <a:p>
            <a:r>
              <a:rPr lang="en-GB" dirty="0" smtClean="0"/>
              <a:t>Establishment of a privately operated Export Promotion Agency</a:t>
            </a:r>
          </a:p>
          <a:p>
            <a:pPr>
              <a:spcBef>
                <a:spcPts val="2000"/>
              </a:spcBef>
            </a:pPr>
            <a:r>
              <a:rPr lang="en-GB" dirty="0" smtClean="0"/>
              <a:t>Operation in specific existing markets, such as Russia, and specific target markets, such as China</a:t>
            </a:r>
          </a:p>
          <a:p>
            <a:pPr lvl="1">
              <a:spcBef>
                <a:spcPts val="500"/>
              </a:spcBef>
            </a:pPr>
            <a:r>
              <a:rPr lang="en-GB" dirty="0" smtClean="0"/>
              <a:t>Gathering of market information</a:t>
            </a:r>
          </a:p>
          <a:p>
            <a:pPr lvl="1">
              <a:spcBef>
                <a:spcPts val="500"/>
              </a:spcBef>
            </a:pPr>
            <a:r>
              <a:rPr lang="en-GB" dirty="0" smtClean="0"/>
              <a:t>Appointment of “ambassadors” in the country</a:t>
            </a:r>
          </a:p>
          <a:p>
            <a:pPr lvl="1">
              <a:spcBef>
                <a:spcPts val="500"/>
              </a:spcBef>
            </a:pPr>
            <a:r>
              <a:rPr lang="en-GB" dirty="0" smtClean="0"/>
              <a:t>Lobbying for specific import agreements</a:t>
            </a:r>
          </a:p>
          <a:p>
            <a:pPr>
              <a:spcBef>
                <a:spcPts val="2000"/>
              </a:spcBef>
            </a:pPr>
            <a:r>
              <a:rPr lang="en-GB" dirty="0" smtClean="0"/>
              <a:t>Operation of a specific Greek premium brand</a:t>
            </a:r>
          </a:p>
          <a:p>
            <a:pPr lvl="1">
              <a:spcBef>
                <a:spcPts val="500"/>
              </a:spcBef>
            </a:pPr>
            <a:r>
              <a:rPr lang="en-GB" dirty="0" smtClean="0"/>
              <a:t>Linked to low production, but high quality</a:t>
            </a:r>
          </a:p>
          <a:p>
            <a:pPr lvl="1">
              <a:spcBef>
                <a:spcPts val="500"/>
              </a:spcBef>
            </a:pPr>
            <a:r>
              <a:rPr lang="en-GB" dirty="0" smtClean="0"/>
              <a:t>Potential attributes: organic, smallholder, sustainable/traditional production</a:t>
            </a:r>
          </a:p>
          <a:p>
            <a:pPr lvl="1">
              <a:spcBef>
                <a:spcPts val="500"/>
              </a:spcBef>
            </a:pPr>
            <a:r>
              <a:rPr lang="en-GB" dirty="0" smtClean="0"/>
              <a:t>Elaboration of specific criteria, achievable for producers, yet robust enough to build image of excellence</a:t>
            </a:r>
          </a:p>
          <a:p>
            <a:pPr marL="0" indent="0">
              <a:spcBef>
                <a:spcPts val="500"/>
              </a:spcBef>
              <a:buNone/>
            </a:pPr>
            <a:endParaRPr lang="en-GB" dirty="0" smtClean="0"/>
          </a:p>
        </p:txBody>
      </p:sp>
      <p:sp>
        <p:nvSpPr>
          <p:cNvPr id="4" name="Slide Number Placeholder 3"/>
          <p:cNvSpPr>
            <a:spLocks noGrp="1"/>
          </p:cNvSpPr>
          <p:nvPr>
            <p:ph type="sldNum" sz="quarter" idx="12"/>
          </p:nvPr>
        </p:nvSpPr>
        <p:spPr/>
        <p:txBody>
          <a:bodyPr/>
          <a:lstStyle/>
          <a:p>
            <a:fld id="{1920EEC7-98E1-4CEF-92AF-B9255C82647E}" type="slidenum">
              <a:rPr lang="en-GB" smtClean="0"/>
              <a:t>5</a:t>
            </a:fld>
            <a:endParaRPr lang="en-GB"/>
          </a:p>
        </p:txBody>
      </p:sp>
    </p:spTree>
    <p:extLst>
      <p:ext uri="{BB962C8B-B14F-4D97-AF65-F5344CB8AC3E}">
        <p14:creationId xmlns:p14="http://schemas.microsoft.com/office/powerpoint/2010/main" val="3002582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a:stCxn id="29" idx="0"/>
          </p:cNvCxnSpPr>
          <p:nvPr/>
        </p:nvCxnSpPr>
        <p:spPr>
          <a:xfrm flipV="1">
            <a:off x="947724" y="4227524"/>
            <a:ext cx="377290" cy="441860"/>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a:stCxn id="28" idx="2"/>
          </p:cNvCxnSpPr>
          <p:nvPr/>
        </p:nvCxnSpPr>
        <p:spPr>
          <a:xfrm>
            <a:off x="982100" y="3020964"/>
            <a:ext cx="264584" cy="321608"/>
          </a:xfrm>
          <a:prstGeom prst="line">
            <a:avLst/>
          </a:prstGeom>
        </p:spPr>
        <p:style>
          <a:lnRef idx="2">
            <a:schemeClr val="accent2"/>
          </a:lnRef>
          <a:fillRef idx="0">
            <a:schemeClr val="accent2"/>
          </a:fillRef>
          <a:effectRef idx="1">
            <a:schemeClr val="accent2"/>
          </a:effectRef>
          <a:fontRef idx="minor">
            <a:schemeClr val="tx1"/>
          </a:fontRef>
        </p:style>
      </p:cxnSp>
      <p:sp>
        <p:nvSpPr>
          <p:cNvPr id="27" name="Freeform 26"/>
          <p:cNvSpPr/>
          <p:nvPr/>
        </p:nvSpPr>
        <p:spPr>
          <a:xfrm>
            <a:off x="1505340" y="3795562"/>
            <a:ext cx="1517060" cy="31025"/>
          </a:xfrm>
          <a:custGeom>
            <a:avLst/>
            <a:gdLst/>
            <a:ahLst/>
            <a:cxnLst/>
            <a:rect l="0" t="0" r="0" b="0"/>
            <a:pathLst>
              <a:path>
                <a:moveTo>
                  <a:pt x="0" y="15512"/>
                </a:moveTo>
                <a:lnTo>
                  <a:pt x="1517060" y="15512"/>
                </a:lnTo>
              </a:path>
            </a:pathLst>
          </a:custGeom>
          <a:noFill/>
        </p:spPr>
        <p:style>
          <a:lnRef idx="2">
            <a:schemeClr val="accent2">
              <a:shade val="80000"/>
              <a:hueOff val="0"/>
              <a:satOff val="0"/>
              <a:lumOff val="0"/>
              <a:alphaOff val="0"/>
            </a:schemeClr>
          </a:lnRef>
          <a:fillRef idx="0">
            <a:scrgbClr r="0" g="0" b="0"/>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2" name="Title 1"/>
          <p:cNvSpPr>
            <a:spLocks noGrp="1"/>
          </p:cNvSpPr>
          <p:nvPr>
            <p:ph type="title"/>
          </p:nvPr>
        </p:nvSpPr>
        <p:spPr/>
        <p:txBody>
          <a:bodyPr/>
          <a:lstStyle/>
          <a:p>
            <a:r>
              <a:rPr lang="en-GB" dirty="0" smtClean="0"/>
              <a:t>Funding</a:t>
            </a:r>
            <a:endParaRPr lang="en-GB" dirty="0"/>
          </a:p>
        </p:txBody>
      </p:sp>
      <p:sp>
        <p:nvSpPr>
          <p:cNvPr id="8" name="Freeform 7"/>
          <p:cNvSpPr/>
          <p:nvPr/>
        </p:nvSpPr>
        <p:spPr>
          <a:xfrm rot="3370173">
            <a:off x="3390620" y="4982807"/>
            <a:ext cx="1594707" cy="31025"/>
          </a:xfrm>
          <a:custGeom>
            <a:avLst/>
            <a:gdLst/>
            <a:ahLst/>
            <a:cxnLst/>
            <a:rect l="0" t="0" r="0" b="0"/>
            <a:pathLst>
              <a:path>
                <a:moveTo>
                  <a:pt x="0" y="15512"/>
                </a:moveTo>
                <a:lnTo>
                  <a:pt x="1594707" y="15512"/>
                </a:lnTo>
              </a:path>
            </a:pathLst>
          </a:custGeom>
          <a:noFill/>
        </p:spPr>
        <p:style>
          <a:lnRef idx="2">
            <a:schemeClr val="accent2">
              <a:shade val="80000"/>
              <a:hueOff val="0"/>
              <a:satOff val="0"/>
              <a:lumOff val="0"/>
              <a:alphaOff val="0"/>
            </a:schemeClr>
          </a:lnRef>
          <a:fillRef idx="0">
            <a:scrgbClr r="0" g="0" b="0"/>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9" name="Freeform 8"/>
          <p:cNvSpPr/>
          <p:nvPr/>
        </p:nvSpPr>
        <p:spPr>
          <a:xfrm rot="1739357">
            <a:off x="3832965" y="4425831"/>
            <a:ext cx="1431304" cy="31025"/>
          </a:xfrm>
          <a:custGeom>
            <a:avLst/>
            <a:gdLst/>
            <a:ahLst/>
            <a:cxnLst/>
            <a:rect l="0" t="0" r="0" b="0"/>
            <a:pathLst>
              <a:path>
                <a:moveTo>
                  <a:pt x="0" y="15512"/>
                </a:moveTo>
                <a:lnTo>
                  <a:pt x="1431304" y="15512"/>
                </a:lnTo>
              </a:path>
            </a:pathLst>
          </a:custGeom>
          <a:noFill/>
        </p:spPr>
        <p:style>
          <a:lnRef idx="2">
            <a:schemeClr val="accent2">
              <a:shade val="80000"/>
              <a:hueOff val="0"/>
              <a:satOff val="0"/>
              <a:lumOff val="0"/>
              <a:alphaOff val="0"/>
            </a:schemeClr>
          </a:lnRef>
          <a:fillRef idx="0">
            <a:scrgbClr r="0" g="0" b="0"/>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3922628" y="3778983"/>
            <a:ext cx="1517060" cy="31025"/>
          </a:xfrm>
          <a:custGeom>
            <a:avLst/>
            <a:gdLst/>
            <a:ahLst/>
            <a:cxnLst/>
            <a:rect l="0" t="0" r="0" b="0"/>
            <a:pathLst>
              <a:path>
                <a:moveTo>
                  <a:pt x="0" y="15512"/>
                </a:moveTo>
                <a:lnTo>
                  <a:pt x="1517060" y="15512"/>
                </a:lnTo>
              </a:path>
            </a:pathLst>
          </a:custGeom>
          <a:noFill/>
        </p:spPr>
        <p:style>
          <a:lnRef idx="2">
            <a:schemeClr val="accent2">
              <a:shade val="80000"/>
              <a:hueOff val="0"/>
              <a:satOff val="0"/>
              <a:lumOff val="0"/>
              <a:alphaOff val="0"/>
            </a:schemeClr>
          </a:lnRef>
          <a:fillRef idx="0">
            <a:scrgbClr r="0" g="0" b="0"/>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1" name="Freeform 10"/>
          <p:cNvSpPr/>
          <p:nvPr/>
        </p:nvSpPr>
        <p:spPr>
          <a:xfrm rot="19893042">
            <a:off x="3831502" y="3126129"/>
            <a:ext cx="1509208" cy="31025"/>
          </a:xfrm>
          <a:custGeom>
            <a:avLst/>
            <a:gdLst/>
            <a:ahLst/>
            <a:cxnLst/>
            <a:rect l="0" t="0" r="0" b="0"/>
            <a:pathLst>
              <a:path>
                <a:moveTo>
                  <a:pt x="0" y="15512"/>
                </a:moveTo>
                <a:lnTo>
                  <a:pt x="1509208" y="15512"/>
                </a:lnTo>
              </a:path>
            </a:pathLst>
          </a:custGeom>
          <a:noFill/>
        </p:spPr>
        <p:style>
          <a:lnRef idx="2">
            <a:schemeClr val="accent2">
              <a:shade val="80000"/>
              <a:hueOff val="0"/>
              <a:satOff val="0"/>
              <a:lumOff val="0"/>
              <a:alphaOff val="0"/>
            </a:schemeClr>
          </a:lnRef>
          <a:fillRef idx="0">
            <a:scrgbClr r="0" g="0" b="0"/>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2" name="Freeform 11"/>
          <p:cNvSpPr/>
          <p:nvPr/>
        </p:nvSpPr>
        <p:spPr>
          <a:xfrm rot="18281699">
            <a:off x="3401247" y="2560406"/>
            <a:ext cx="1647068" cy="31025"/>
          </a:xfrm>
          <a:custGeom>
            <a:avLst/>
            <a:gdLst/>
            <a:ahLst/>
            <a:cxnLst/>
            <a:rect l="0" t="0" r="0" b="0"/>
            <a:pathLst>
              <a:path>
                <a:moveTo>
                  <a:pt x="0" y="15512"/>
                </a:moveTo>
                <a:lnTo>
                  <a:pt x="1647068" y="15512"/>
                </a:lnTo>
              </a:path>
            </a:pathLst>
          </a:custGeom>
          <a:noFill/>
        </p:spPr>
        <p:style>
          <a:lnRef idx="2">
            <a:schemeClr val="accent2">
              <a:shade val="80000"/>
              <a:hueOff val="0"/>
              <a:satOff val="0"/>
              <a:lumOff val="0"/>
              <a:alphaOff val="0"/>
            </a:schemeClr>
          </a:lnRef>
          <a:fillRef idx="0">
            <a:scrgbClr r="0" g="0" b="0"/>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3" name="Oval 12"/>
          <p:cNvSpPr/>
          <p:nvPr/>
        </p:nvSpPr>
        <p:spPr>
          <a:xfrm>
            <a:off x="2607626" y="3020964"/>
            <a:ext cx="1547062" cy="1547062"/>
          </a:xfrm>
          <a:prstGeom prst="ellipse">
            <a:avLst/>
          </a:prstGeom>
          <a:blipFill>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alpha val="90000"/>
              <a:hueOff val="0"/>
              <a:satOff val="0"/>
              <a:lumOff val="0"/>
              <a:alphaOff val="0"/>
            </a:schemeClr>
          </a:effectRef>
          <a:fontRef idx="minor">
            <a:schemeClr val="lt1"/>
          </a:fontRef>
        </p:style>
      </p:sp>
      <p:sp>
        <p:nvSpPr>
          <p:cNvPr id="14" name="Freeform 13"/>
          <p:cNvSpPr/>
          <p:nvPr/>
        </p:nvSpPr>
        <p:spPr>
          <a:xfrm>
            <a:off x="4506998" y="1109752"/>
            <a:ext cx="866057" cy="866057"/>
          </a:xfrm>
          <a:custGeom>
            <a:avLst/>
            <a:gdLst>
              <a:gd name="connsiteX0" fmla="*/ 0 w 866057"/>
              <a:gd name="connsiteY0" fmla="*/ 433029 h 866057"/>
              <a:gd name="connsiteX1" fmla="*/ 433029 w 866057"/>
              <a:gd name="connsiteY1" fmla="*/ 0 h 866057"/>
              <a:gd name="connsiteX2" fmla="*/ 866058 w 866057"/>
              <a:gd name="connsiteY2" fmla="*/ 433029 h 866057"/>
              <a:gd name="connsiteX3" fmla="*/ 433029 w 866057"/>
              <a:gd name="connsiteY3" fmla="*/ 866058 h 866057"/>
              <a:gd name="connsiteX4" fmla="*/ 0 w 866057"/>
              <a:gd name="connsiteY4" fmla="*/ 433029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57" h="866057">
                <a:moveTo>
                  <a:pt x="0" y="433029"/>
                </a:moveTo>
                <a:cubicBezTo>
                  <a:pt x="0" y="193874"/>
                  <a:pt x="193874" y="0"/>
                  <a:pt x="433029" y="0"/>
                </a:cubicBezTo>
                <a:cubicBezTo>
                  <a:pt x="672184" y="0"/>
                  <a:pt x="866058" y="193874"/>
                  <a:pt x="866058" y="433029"/>
                </a:cubicBezTo>
                <a:cubicBezTo>
                  <a:pt x="866058" y="672184"/>
                  <a:pt x="672184" y="866058"/>
                  <a:pt x="433029" y="866058"/>
                </a:cubicBezTo>
                <a:cubicBezTo>
                  <a:pt x="193874" y="866058"/>
                  <a:pt x="0" y="672184"/>
                  <a:pt x="0" y="433029"/>
                </a:cubicBezTo>
                <a:close/>
              </a:path>
            </a:pathLst>
          </a:custGeom>
        </p:spPr>
        <p:style>
          <a:lnRef idx="2">
            <a:schemeClr val="lt1">
              <a:hueOff val="0"/>
              <a:satOff val="0"/>
              <a:lumOff val="0"/>
              <a:alphaOff val="0"/>
            </a:schemeClr>
          </a:lnRef>
          <a:fillRef idx="1">
            <a:schemeClr val="accent2">
              <a:alpha val="90000"/>
              <a:hueOff val="0"/>
              <a:satOff val="0"/>
              <a:lumOff val="0"/>
              <a:alphaOff val="-8000"/>
            </a:schemeClr>
          </a:fillRef>
          <a:effectRef idx="0">
            <a:schemeClr val="accent2">
              <a:alpha val="90000"/>
              <a:hueOff val="0"/>
              <a:satOff val="0"/>
              <a:lumOff val="0"/>
              <a:alphaOff val="-8000"/>
            </a:schemeClr>
          </a:effectRef>
          <a:fontRef idx="minor">
            <a:schemeClr val="lt1"/>
          </a:fontRef>
        </p:style>
        <p:txBody>
          <a:bodyPr spcFirstLastPara="0" vert="horz" wrap="square" lIns="132546" tIns="132546" rIns="132546" bIns="132546" numCol="1" spcCol="1270" anchor="ctr" anchorCtr="0">
            <a:noAutofit/>
          </a:bodyPr>
          <a:lstStyle/>
          <a:p>
            <a:pPr lvl="0" algn="ctr" defTabSz="400050">
              <a:lnSpc>
                <a:spcPct val="90000"/>
              </a:lnSpc>
              <a:spcBef>
                <a:spcPct val="0"/>
              </a:spcBef>
              <a:spcAft>
                <a:spcPct val="35000"/>
              </a:spcAft>
            </a:pPr>
            <a:r>
              <a:rPr lang="en-GB" sz="900" kern="1200" dirty="0" smtClean="0"/>
              <a:t>Food safety</a:t>
            </a:r>
            <a:endParaRPr lang="en-GB" sz="900" kern="1200" dirty="0"/>
          </a:p>
        </p:txBody>
      </p:sp>
      <p:sp>
        <p:nvSpPr>
          <p:cNvPr id="15" name="Freeform 14"/>
          <p:cNvSpPr/>
          <p:nvPr/>
        </p:nvSpPr>
        <p:spPr>
          <a:xfrm>
            <a:off x="5459661" y="1109752"/>
            <a:ext cx="2348834" cy="866057"/>
          </a:xfrm>
          <a:custGeom>
            <a:avLst/>
            <a:gdLst>
              <a:gd name="connsiteX0" fmla="*/ 0 w 1299085"/>
              <a:gd name="connsiteY0" fmla="*/ 0 h 866057"/>
              <a:gd name="connsiteX1" fmla="*/ 1299085 w 1299085"/>
              <a:gd name="connsiteY1" fmla="*/ 0 h 866057"/>
              <a:gd name="connsiteX2" fmla="*/ 1299085 w 1299085"/>
              <a:gd name="connsiteY2" fmla="*/ 866057 h 866057"/>
              <a:gd name="connsiteX3" fmla="*/ 0 w 1299085"/>
              <a:gd name="connsiteY3" fmla="*/ 866057 h 866057"/>
              <a:gd name="connsiteX4" fmla="*/ 0 w 1299085"/>
              <a:gd name="connsiteY4" fmla="*/ 0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085" h="866057">
                <a:moveTo>
                  <a:pt x="0" y="0"/>
                </a:moveTo>
                <a:lnTo>
                  <a:pt x="1299085" y="0"/>
                </a:lnTo>
                <a:lnTo>
                  <a:pt x="1299085" y="866057"/>
                </a:lnTo>
                <a:lnTo>
                  <a:pt x="0" y="866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More trust</a:t>
            </a:r>
            <a:endParaRPr lang="en-GB" sz="1300" kern="1200" dirty="0"/>
          </a:p>
          <a:p>
            <a:pPr marL="114300" lvl="1" indent="-114300" algn="l" defTabSz="577850">
              <a:lnSpc>
                <a:spcPct val="90000"/>
              </a:lnSpc>
              <a:spcBef>
                <a:spcPct val="0"/>
              </a:spcBef>
              <a:spcAft>
                <a:spcPct val="15000"/>
              </a:spcAft>
              <a:buChar char="••"/>
            </a:pPr>
            <a:r>
              <a:rPr lang="en-GB" sz="1300" kern="1200" dirty="0" smtClean="0"/>
              <a:t>Avoidance of animal diseases</a:t>
            </a:r>
            <a:endParaRPr lang="en-GB" sz="1300" kern="1200" dirty="0"/>
          </a:p>
        </p:txBody>
      </p:sp>
      <p:sp>
        <p:nvSpPr>
          <p:cNvPr id="16" name="Freeform 15"/>
          <p:cNvSpPr/>
          <p:nvPr/>
        </p:nvSpPr>
        <p:spPr>
          <a:xfrm>
            <a:off x="5197290" y="2142847"/>
            <a:ext cx="866057" cy="866057"/>
          </a:xfrm>
          <a:custGeom>
            <a:avLst/>
            <a:gdLst>
              <a:gd name="connsiteX0" fmla="*/ 0 w 866057"/>
              <a:gd name="connsiteY0" fmla="*/ 433029 h 866057"/>
              <a:gd name="connsiteX1" fmla="*/ 433029 w 866057"/>
              <a:gd name="connsiteY1" fmla="*/ 0 h 866057"/>
              <a:gd name="connsiteX2" fmla="*/ 866058 w 866057"/>
              <a:gd name="connsiteY2" fmla="*/ 433029 h 866057"/>
              <a:gd name="connsiteX3" fmla="*/ 433029 w 866057"/>
              <a:gd name="connsiteY3" fmla="*/ 866058 h 866057"/>
              <a:gd name="connsiteX4" fmla="*/ 0 w 866057"/>
              <a:gd name="connsiteY4" fmla="*/ 433029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57" h="866057">
                <a:moveTo>
                  <a:pt x="0" y="433029"/>
                </a:moveTo>
                <a:cubicBezTo>
                  <a:pt x="0" y="193874"/>
                  <a:pt x="193874" y="0"/>
                  <a:pt x="433029" y="0"/>
                </a:cubicBezTo>
                <a:cubicBezTo>
                  <a:pt x="672184" y="0"/>
                  <a:pt x="866058" y="193874"/>
                  <a:pt x="866058" y="433029"/>
                </a:cubicBezTo>
                <a:cubicBezTo>
                  <a:pt x="866058" y="672184"/>
                  <a:pt x="672184" y="866058"/>
                  <a:pt x="433029" y="866058"/>
                </a:cubicBezTo>
                <a:cubicBezTo>
                  <a:pt x="193874" y="866058"/>
                  <a:pt x="0" y="672184"/>
                  <a:pt x="0" y="433029"/>
                </a:cubicBezTo>
                <a:close/>
              </a:path>
            </a:pathLst>
          </a:custGeom>
        </p:spPr>
        <p:style>
          <a:lnRef idx="2">
            <a:schemeClr val="lt1">
              <a:hueOff val="0"/>
              <a:satOff val="0"/>
              <a:lumOff val="0"/>
              <a:alphaOff val="0"/>
            </a:schemeClr>
          </a:lnRef>
          <a:fillRef idx="1">
            <a:schemeClr val="accent2">
              <a:alpha val="90000"/>
              <a:hueOff val="0"/>
              <a:satOff val="0"/>
              <a:lumOff val="0"/>
              <a:alphaOff val="-16000"/>
            </a:schemeClr>
          </a:fillRef>
          <a:effectRef idx="0">
            <a:schemeClr val="accent2">
              <a:alpha val="90000"/>
              <a:hueOff val="0"/>
              <a:satOff val="0"/>
              <a:lumOff val="0"/>
              <a:alphaOff val="-16000"/>
            </a:schemeClr>
          </a:effectRef>
          <a:fontRef idx="minor">
            <a:schemeClr val="lt1"/>
          </a:fontRef>
        </p:style>
        <p:txBody>
          <a:bodyPr spcFirstLastPara="0" vert="horz" wrap="square" lIns="132546" tIns="132546" rIns="132546" bIns="132546" numCol="1" spcCol="1270" anchor="ctr" anchorCtr="0">
            <a:noAutofit/>
          </a:bodyPr>
          <a:lstStyle/>
          <a:p>
            <a:pPr lvl="0" algn="ctr" defTabSz="400050">
              <a:lnSpc>
                <a:spcPct val="90000"/>
              </a:lnSpc>
              <a:spcBef>
                <a:spcPct val="0"/>
              </a:spcBef>
              <a:spcAft>
                <a:spcPct val="35000"/>
              </a:spcAft>
            </a:pPr>
            <a:r>
              <a:rPr lang="en-GB" sz="900" kern="1200" dirty="0" smtClean="0"/>
              <a:t>Improved market access</a:t>
            </a:r>
            <a:endParaRPr lang="en-GB" sz="900" kern="1200" dirty="0"/>
          </a:p>
        </p:txBody>
      </p:sp>
      <p:sp>
        <p:nvSpPr>
          <p:cNvPr id="17" name="Freeform 16"/>
          <p:cNvSpPr/>
          <p:nvPr/>
        </p:nvSpPr>
        <p:spPr>
          <a:xfrm>
            <a:off x="6149953" y="2142847"/>
            <a:ext cx="2536847" cy="866057"/>
          </a:xfrm>
          <a:custGeom>
            <a:avLst/>
            <a:gdLst>
              <a:gd name="connsiteX0" fmla="*/ 0 w 1299085"/>
              <a:gd name="connsiteY0" fmla="*/ 0 h 866057"/>
              <a:gd name="connsiteX1" fmla="*/ 1299085 w 1299085"/>
              <a:gd name="connsiteY1" fmla="*/ 0 h 866057"/>
              <a:gd name="connsiteX2" fmla="*/ 1299085 w 1299085"/>
              <a:gd name="connsiteY2" fmla="*/ 866057 h 866057"/>
              <a:gd name="connsiteX3" fmla="*/ 0 w 1299085"/>
              <a:gd name="connsiteY3" fmla="*/ 866057 h 866057"/>
              <a:gd name="connsiteX4" fmla="*/ 0 w 1299085"/>
              <a:gd name="connsiteY4" fmla="*/ 0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085" h="866057">
                <a:moveTo>
                  <a:pt x="0" y="0"/>
                </a:moveTo>
                <a:lnTo>
                  <a:pt x="1299085" y="0"/>
                </a:lnTo>
                <a:lnTo>
                  <a:pt x="1299085" y="866057"/>
                </a:lnTo>
                <a:lnTo>
                  <a:pt x="0" y="866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Access to high-value markets</a:t>
            </a:r>
            <a:endParaRPr lang="en-GB" sz="1300" kern="1200" dirty="0"/>
          </a:p>
          <a:p>
            <a:pPr marL="114300" lvl="1" indent="-114300" algn="l" defTabSz="577850">
              <a:lnSpc>
                <a:spcPct val="90000"/>
              </a:lnSpc>
              <a:spcBef>
                <a:spcPct val="0"/>
              </a:spcBef>
              <a:spcAft>
                <a:spcPct val="15000"/>
              </a:spcAft>
              <a:buChar char="••"/>
            </a:pPr>
            <a:r>
              <a:rPr lang="en-GB" sz="1300" kern="1200" dirty="0" smtClean="0"/>
              <a:t>Differentiation in the marketplace</a:t>
            </a:r>
            <a:endParaRPr lang="en-GB" sz="1300" kern="1200" dirty="0"/>
          </a:p>
        </p:txBody>
      </p:sp>
      <p:sp>
        <p:nvSpPr>
          <p:cNvPr id="18" name="Freeform 17"/>
          <p:cNvSpPr/>
          <p:nvPr/>
        </p:nvSpPr>
        <p:spPr>
          <a:xfrm>
            <a:off x="5439689" y="3361467"/>
            <a:ext cx="866057" cy="866057"/>
          </a:xfrm>
          <a:custGeom>
            <a:avLst/>
            <a:gdLst>
              <a:gd name="connsiteX0" fmla="*/ 0 w 866057"/>
              <a:gd name="connsiteY0" fmla="*/ 433029 h 866057"/>
              <a:gd name="connsiteX1" fmla="*/ 433029 w 866057"/>
              <a:gd name="connsiteY1" fmla="*/ 0 h 866057"/>
              <a:gd name="connsiteX2" fmla="*/ 866058 w 866057"/>
              <a:gd name="connsiteY2" fmla="*/ 433029 h 866057"/>
              <a:gd name="connsiteX3" fmla="*/ 433029 w 866057"/>
              <a:gd name="connsiteY3" fmla="*/ 866058 h 866057"/>
              <a:gd name="connsiteX4" fmla="*/ 0 w 866057"/>
              <a:gd name="connsiteY4" fmla="*/ 433029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57" h="866057">
                <a:moveTo>
                  <a:pt x="0" y="433029"/>
                </a:moveTo>
                <a:cubicBezTo>
                  <a:pt x="0" y="193874"/>
                  <a:pt x="193874" y="0"/>
                  <a:pt x="433029" y="0"/>
                </a:cubicBezTo>
                <a:cubicBezTo>
                  <a:pt x="672184" y="0"/>
                  <a:pt x="866058" y="193874"/>
                  <a:pt x="866058" y="433029"/>
                </a:cubicBezTo>
                <a:cubicBezTo>
                  <a:pt x="866058" y="672184"/>
                  <a:pt x="672184" y="866058"/>
                  <a:pt x="433029" y="866058"/>
                </a:cubicBezTo>
                <a:cubicBezTo>
                  <a:pt x="193874" y="866058"/>
                  <a:pt x="0" y="672184"/>
                  <a:pt x="0" y="433029"/>
                </a:cubicBezTo>
                <a:close/>
              </a:path>
            </a:pathLst>
          </a:custGeom>
        </p:spPr>
        <p:style>
          <a:lnRef idx="2">
            <a:schemeClr val="lt1">
              <a:hueOff val="0"/>
              <a:satOff val="0"/>
              <a:lumOff val="0"/>
              <a:alphaOff val="0"/>
            </a:schemeClr>
          </a:lnRef>
          <a:fillRef idx="1">
            <a:schemeClr val="accent2">
              <a:alpha val="90000"/>
              <a:hueOff val="0"/>
              <a:satOff val="0"/>
              <a:lumOff val="0"/>
              <a:alphaOff val="-24000"/>
            </a:schemeClr>
          </a:fillRef>
          <a:effectRef idx="0">
            <a:schemeClr val="accent2">
              <a:alpha val="90000"/>
              <a:hueOff val="0"/>
              <a:satOff val="0"/>
              <a:lumOff val="0"/>
              <a:alphaOff val="-24000"/>
            </a:schemeClr>
          </a:effectRef>
          <a:fontRef idx="minor">
            <a:schemeClr val="lt1"/>
          </a:fontRef>
        </p:style>
        <p:txBody>
          <a:bodyPr spcFirstLastPara="0" vert="horz" wrap="square" lIns="132546" tIns="132546" rIns="132546" bIns="132546" numCol="1" spcCol="1270" anchor="ctr" anchorCtr="0">
            <a:noAutofit/>
          </a:bodyPr>
          <a:lstStyle/>
          <a:p>
            <a:pPr lvl="0" algn="ctr" defTabSz="400050">
              <a:lnSpc>
                <a:spcPct val="90000"/>
              </a:lnSpc>
              <a:spcBef>
                <a:spcPct val="0"/>
              </a:spcBef>
              <a:spcAft>
                <a:spcPct val="35000"/>
              </a:spcAft>
            </a:pPr>
            <a:r>
              <a:rPr lang="en-GB" sz="900" kern="1200" dirty="0" smtClean="0"/>
              <a:t>Increased supply chain efficiency</a:t>
            </a:r>
            <a:endParaRPr lang="en-GB" sz="900" kern="1200" dirty="0"/>
          </a:p>
        </p:txBody>
      </p:sp>
      <p:sp>
        <p:nvSpPr>
          <p:cNvPr id="19" name="Freeform 18"/>
          <p:cNvSpPr/>
          <p:nvPr/>
        </p:nvSpPr>
        <p:spPr>
          <a:xfrm>
            <a:off x="6392352" y="3361467"/>
            <a:ext cx="1299085" cy="866057"/>
          </a:xfrm>
          <a:custGeom>
            <a:avLst/>
            <a:gdLst>
              <a:gd name="connsiteX0" fmla="*/ 0 w 1299085"/>
              <a:gd name="connsiteY0" fmla="*/ 0 h 866057"/>
              <a:gd name="connsiteX1" fmla="*/ 1299085 w 1299085"/>
              <a:gd name="connsiteY1" fmla="*/ 0 h 866057"/>
              <a:gd name="connsiteX2" fmla="*/ 1299085 w 1299085"/>
              <a:gd name="connsiteY2" fmla="*/ 866057 h 866057"/>
              <a:gd name="connsiteX3" fmla="*/ 0 w 1299085"/>
              <a:gd name="connsiteY3" fmla="*/ 866057 h 866057"/>
              <a:gd name="connsiteX4" fmla="*/ 0 w 1299085"/>
              <a:gd name="connsiteY4" fmla="*/ 0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085" h="866057">
                <a:moveTo>
                  <a:pt x="0" y="0"/>
                </a:moveTo>
                <a:lnTo>
                  <a:pt x="1299085" y="0"/>
                </a:lnTo>
                <a:lnTo>
                  <a:pt x="1299085" y="866057"/>
                </a:lnTo>
                <a:lnTo>
                  <a:pt x="0" y="8660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Better sourcing</a:t>
            </a:r>
            <a:endParaRPr lang="en-GB" sz="1300" kern="1200" dirty="0"/>
          </a:p>
          <a:p>
            <a:pPr marL="114300" lvl="1" indent="-114300" algn="l" defTabSz="577850">
              <a:lnSpc>
                <a:spcPct val="90000"/>
              </a:lnSpc>
              <a:spcBef>
                <a:spcPct val="0"/>
              </a:spcBef>
              <a:spcAft>
                <a:spcPct val="15000"/>
              </a:spcAft>
              <a:buChar char="••"/>
            </a:pPr>
            <a:endParaRPr lang="en-GB" sz="1300" kern="1200" dirty="0"/>
          </a:p>
        </p:txBody>
      </p:sp>
      <p:sp>
        <p:nvSpPr>
          <p:cNvPr id="20" name="Freeform 19"/>
          <p:cNvSpPr/>
          <p:nvPr/>
        </p:nvSpPr>
        <p:spPr>
          <a:xfrm>
            <a:off x="5116456" y="4548996"/>
            <a:ext cx="928237" cy="928237"/>
          </a:xfrm>
          <a:custGeom>
            <a:avLst/>
            <a:gdLst>
              <a:gd name="connsiteX0" fmla="*/ 0 w 928237"/>
              <a:gd name="connsiteY0" fmla="*/ 464119 h 928237"/>
              <a:gd name="connsiteX1" fmla="*/ 464119 w 928237"/>
              <a:gd name="connsiteY1" fmla="*/ 0 h 928237"/>
              <a:gd name="connsiteX2" fmla="*/ 928238 w 928237"/>
              <a:gd name="connsiteY2" fmla="*/ 464119 h 928237"/>
              <a:gd name="connsiteX3" fmla="*/ 464119 w 928237"/>
              <a:gd name="connsiteY3" fmla="*/ 928238 h 928237"/>
              <a:gd name="connsiteX4" fmla="*/ 0 w 928237"/>
              <a:gd name="connsiteY4" fmla="*/ 464119 h 92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7" h="928237">
                <a:moveTo>
                  <a:pt x="0" y="464119"/>
                </a:moveTo>
                <a:cubicBezTo>
                  <a:pt x="0" y="207793"/>
                  <a:pt x="207793" y="0"/>
                  <a:pt x="464119" y="0"/>
                </a:cubicBezTo>
                <a:cubicBezTo>
                  <a:pt x="720445" y="0"/>
                  <a:pt x="928238" y="207793"/>
                  <a:pt x="928238" y="464119"/>
                </a:cubicBezTo>
                <a:cubicBezTo>
                  <a:pt x="928238" y="720445"/>
                  <a:pt x="720445" y="928238"/>
                  <a:pt x="464119" y="928238"/>
                </a:cubicBezTo>
                <a:cubicBezTo>
                  <a:pt x="207793" y="928238"/>
                  <a:pt x="0" y="720445"/>
                  <a:pt x="0" y="464119"/>
                </a:cubicBezTo>
                <a:close/>
              </a:path>
            </a:pathLst>
          </a:custGeom>
        </p:spPr>
        <p:style>
          <a:lnRef idx="2">
            <a:schemeClr val="lt1">
              <a:hueOff val="0"/>
              <a:satOff val="0"/>
              <a:lumOff val="0"/>
              <a:alphaOff val="0"/>
            </a:schemeClr>
          </a:lnRef>
          <a:fillRef idx="1">
            <a:schemeClr val="accent2">
              <a:alpha val="90000"/>
              <a:hueOff val="0"/>
              <a:satOff val="0"/>
              <a:lumOff val="0"/>
              <a:alphaOff val="-32000"/>
            </a:schemeClr>
          </a:fillRef>
          <a:effectRef idx="0">
            <a:schemeClr val="accent2">
              <a:alpha val="90000"/>
              <a:hueOff val="0"/>
              <a:satOff val="0"/>
              <a:lumOff val="0"/>
              <a:alphaOff val="-32000"/>
            </a:schemeClr>
          </a:effectRef>
          <a:fontRef idx="minor">
            <a:schemeClr val="lt1"/>
          </a:fontRef>
        </p:style>
        <p:txBody>
          <a:bodyPr spcFirstLastPara="0" vert="horz" wrap="square" lIns="141652" tIns="141652" rIns="141652" bIns="141652" numCol="1" spcCol="1270" anchor="ctr" anchorCtr="0">
            <a:noAutofit/>
          </a:bodyPr>
          <a:lstStyle/>
          <a:p>
            <a:pPr lvl="0" algn="ctr" defTabSz="400050">
              <a:lnSpc>
                <a:spcPct val="90000"/>
              </a:lnSpc>
              <a:spcBef>
                <a:spcPct val="0"/>
              </a:spcBef>
              <a:spcAft>
                <a:spcPct val="35000"/>
              </a:spcAft>
            </a:pPr>
            <a:r>
              <a:rPr lang="en-GB" sz="900" kern="1200" dirty="0" smtClean="0"/>
              <a:t>Better marketability</a:t>
            </a:r>
            <a:endParaRPr lang="en-GB" sz="900" kern="1200" dirty="0"/>
          </a:p>
        </p:txBody>
      </p:sp>
      <p:sp>
        <p:nvSpPr>
          <p:cNvPr id="21" name="Freeform 20"/>
          <p:cNvSpPr/>
          <p:nvPr/>
        </p:nvSpPr>
        <p:spPr>
          <a:xfrm>
            <a:off x="6143402" y="4580087"/>
            <a:ext cx="1965882" cy="928237"/>
          </a:xfrm>
          <a:custGeom>
            <a:avLst/>
            <a:gdLst>
              <a:gd name="connsiteX0" fmla="*/ 0 w 1392355"/>
              <a:gd name="connsiteY0" fmla="*/ 0 h 928237"/>
              <a:gd name="connsiteX1" fmla="*/ 1392355 w 1392355"/>
              <a:gd name="connsiteY1" fmla="*/ 0 h 928237"/>
              <a:gd name="connsiteX2" fmla="*/ 1392355 w 1392355"/>
              <a:gd name="connsiteY2" fmla="*/ 928237 h 928237"/>
              <a:gd name="connsiteX3" fmla="*/ 0 w 1392355"/>
              <a:gd name="connsiteY3" fmla="*/ 928237 h 928237"/>
              <a:gd name="connsiteX4" fmla="*/ 0 w 1392355"/>
              <a:gd name="connsiteY4" fmla="*/ 0 h 92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355" h="928237">
                <a:moveTo>
                  <a:pt x="0" y="0"/>
                </a:moveTo>
                <a:lnTo>
                  <a:pt x="1392355" y="0"/>
                </a:lnTo>
                <a:lnTo>
                  <a:pt x="1392355" y="928237"/>
                </a:lnTo>
                <a:lnTo>
                  <a:pt x="0" y="928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Consumer interaction</a:t>
            </a:r>
            <a:endParaRPr lang="en-GB" sz="1300" kern="1200" dirty="0"/>
          </a:p>
          <a:p>
            <a:pPr marL="114300" lvl="1" indent="-114300" algn="l" defTabSz="577850">
              <a:lnSpc>
                <a:spcPct val="90000"/>
              </a:lnSpc>
              <a:spcBef>
                <a:spcPct val="0"/>
              </a:spcBef>
              <a:spcAft>
                <a:spcPct val="15000"/>
              </a:spcAft>
              <a:buChar char="••"/>
            </a:pPr>
            <a:r>
              <a:rPr lang="en-GB" sz="1300" kern="1200" dirty="0" smtClean="0"/>
              <a:t>Direct marketing</a:t>
            </a:r>
            <a:endParaRPr lang="en-GB" sz="1300" kern="1200" dirty="0"/>
          </a:p>
        </p:txBody>
      </p:sp>
      <p:sp>
        <p:nvSpPr>
          <p:cNvPr id="22" name="Freeform 21"/>
          <p:cNvSpPr/>
          <p:nvPr/>
        </p:nvSpPr>
        <p:spPr>
          <a:xfrm>
            <a:off x="4426164" y="5582092"/>
            <a:ext cx="928237" cy="928237"/>
          </a:xfrm>
          <a:custGeom>
            <a:avLst/>
            <a:gdLst>
              <a:gd name="connsiteX0" fmla="*/ 0 w 928237"/>
              <a:gd name="connsiteY0" fmla="*/ 464119 h 928237"/>
              <a:gd name="connsiteX1" fmla="*/ 464119 w 928237"/>
              <a:gd name="connsiteY1" fmla="*/ 0 h 928237"/>
              <a:gd name="connsiteX2" fmla="*/ 928238 w 928237"/>
              <a:gd name="connsiteY2" fmla="*/ 464119 h 928237"/>
              <a:gd name="connsiteX3" fmla="*/ 464119 w 928237"/>
              <a:gd name="connsiteY3" fmla="*/ 928238 h 928237"/>
              <a:gd name="connsiteX4" fmla="*/ 0 w 928237"/>
              <a:gd name="connsiteY4" fmla="*/ 464119 h 92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37" h="928237">
                <a:moveTo>
                  <a:pt x="0" y="464119"/>
                </a:moveTo>
                <a:cubicBezTo>
                  <a:pt x="0" y="207793"/>
                  <a:pt x="207793" y="0"/>
                  <a:pt x="464119" y="0"/>
                </a:cubicBezTo>
                <a:cubicBezTo>
                  <a:pt x="720445" y="0"/>
                  <a:pt x="928238" y="207793"/>
                  <a:pt x="928238" y="464119"/>
                </a:cubicBezTo>
                <a:cubicBezTo>
                  <a:pt x="928238" y="720445"/>
                  <a:pt x="720445" y="928238"/>
                  <a:pt x="464119" y="928238"/>
                </a:cubicBezTo>
                <a:cubicBezTo>
                  <a:pt x="207793" y="928238"/>
                  <a:pt x="0" y="720445"/>
                  <a:pt x="0" y="464119"/>
                </a:cubicBezTo>
                <a:close/>
              </a:path>
            </a:pathLst>
          </a:cu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141652" tIns="141652" rIns="141652" bIns="141652" numCol="1" spcCol="1270" anchor="ctr" anchorCtr="0">
            <a:noAutofit/>
          </a:bodyPr>
          <a:lstStyle/>
          <a:p>
            <a:pPr lvl="0" algn="ctr" defTabSz="400050">
              <a:lnSpc>
                <a:spcPct val="90000"/>
              </a:lnSpc>
              <a:spcBef>
                <a:spcPct val="0"/>
              </a:spcBef>
              <a:spcAft>
                <a:spcPct val="35000"/>
              </a:spcAft>
            </a:pPr>
            <a:r>
              <a:rPr lang="en-GB" sz="900" kern="1200" dirty="0" smtClean="0"/>
              <a:t>Fraud avoidance</a:t>
            </a:r>
            <a:endParaRPr lang="en-GB" sz="900" kern="1200" dirty="0"/>
          </a:p>
        </p:txBody>
      </p:sp>
      <p:sp>
        <p:nvSpPr>
          <p:cNvPr id="23" name="Freeform 22"/>
          <p:cNvSpPr/>
          <p:nvPr/>
        </p:nvSpPr>
        <p:spPr>
          <a:xfrm>
            <a:off x="5447225" y="5582092"/>
            <a:ext cx="1735628" cy="928237"/>
          </a:xfrm>
          <a:custGeom>
            <a:avLst/>
            <a:gdLst>
              <a:gd name="connsiteX0" fmla="*/ 0 w 1392355"/>
              <a:gd name="connsiteY0" fmla="*/ 0 h 928237"/>
              <a:gd name="connsiteX1" fmla="*/ 1392355 w 1392355"/>
              <a:gd name="connsiteY1" fmla="*/ 0 h 928237"/>
              <a:gd name="connsiteX2" fmla="*/ 1392355 w 1392355"/>
              <a:gd name="connsiteY2" fmla="*/ 928237 h 928237"/>
              <a:gd name="connsiteX3" fmla="*/ 0 w 1392355"/>
              <a:gd name="connsiteY3" fmla="*/ 928237 h 928237"/>
              <a:gd name="connsiteX4" fmla="*/ 0 w 1392355"/>
              <a:gd name="connsiteY4" fmla="*/ 0 h 92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355" h="928237">
                <a:moveTo>
                  <a:pt x="0" y="0"/>
                </a:moveTo>
                <a:lnTo>
                  <a:pt x="1392355" y="0"/>
                </a:lnTo>
                <a:lnTo>
                  <a:pt x="1392355" y="928237"/>
                </a:lnTo>
                <a:lnTo>
                  <a:pt x="0" y="928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Greater total market</a:t>
            </a:r>
            <a:endParaRPr lang="en-GB" sz="1300" kern="1200" dirty="0"/>
          </a:p>
        </p:txBody>
      </p:sp>
      <p:sp>
        <p:nvSpPr>
          <p:cNvPr id="5" name="Slide Number Placeholder 4"/>
          <p:cNvSpPr>
            <a:spLocks noGrp="1"/>
          </p:cNvSpPr>
          <p:nvPr>
            <p:ph type="sldNum" sz="quarter" idx="12"/>
          </p:nvPr>
        </p:nvSpPr>
        <p:spPr/>
        <p:txBody>
          <a:bodyPr/>
          <a:lstStyle/>
          <a:p>
            <a:fld id="{1920EEC7-98E1-4CEF-92AF-B9255C82647E}" type="slidenum">
              <a:rPr lang="en-GB" smtClean="0"/>
              <a:t>6</a:t>
            </a:fld>
            <a:endParaRPr lang="en-GB"/>
          </a:p>
        </p:txBody>
      </p:sp>
      <p:sp>
        <p:nvSpPr>
          <p:cNvPr id="24" name="Freeform 23"/>
          <p:cNvSpPr/>
          <p:nvPr/>
        </p:nvSpPr>
        <p:spPr>
          <a:xfrm>
            <a:off x="821900" y="3026203"/>
            <a:ext cx="1567610" cy="1567610"/>
          </a:xfrm>
          <a:custGeom>
            <a:avLst/>
            <a:gdLst>
              <a:gd name="connsiteX0" fmla="*/ 0 w 866057"/>
              <a:gd name="connsiteY0" fmla="*/ 433029 h 866057"/>
              <a:gd name="connsiteX1" fmla="*/ 433029 w 866057"/>
              <a:gd name="connsiteY1" fmla="*/ 0 h 866057"/>
              <a:gd name="connsiteX2" fmla="*/ 866058 w 866057"/>
              <a:gd name="connsiteY2" fmla="*/ 433029 h 866057"/>
              <a:gd name="connsiteX3" fmla="*/ 433029 w 866057"/>
              <a:gd name="connsiteY3" fmla="*/ 866058 h 866057"/>
              <a:gd name="connsiteX4" fmla="*/ 0 w 866057"/>
              <a:gd name="connsiteY4" fmla="*/ 433029 h 8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57" h="866057">
                <a:moveTo>
                  <a:pt x="0" y="433029"/>
                </a:moveTo>
                <a:cubicBezTo>
                  <a:pt x="0" y="193874"/>
                  <a:pt x="193874" y="0"/>
                  <a:pt x="433029" y="0"/>
                </a:cubicBezTo>
                <a:cubicBezTo>
                  <a:pt x="672184" y="0"/>
                  <a:pt x="866058" y="193874"/>
                  <a:pt x="866058" y="433029"/>
                </a:cubicBezTo>
                <a:cubicBezTo>
                  <a:pt x="866058" y="672184"/>
                  <a:pt x="672184" y="866058"/>
                  <a:pt x="433029" y="866058"/>
                </a:cubicBezTo>
                <a:cubicBezTo>
                  <a:pt x="193874" y="866058"/>
                  <a:pt x="0" y="672184"/>
                  <a:pt x="0" y="433029"/>
                </a:cubicBezTo>
                <a:close/>
              </a:path>
            </a:pathLst>
          </a:custGeom>
          <a:solidFill>
            <a:schemeClr val="accent2">
              <a:hueOff val="0"/>
              <a:satOff val="0"/>
              <a:lumOff val="0"/>
            </a:schemeClr>
          </a:solidFill>
        </p:spPr>
        <p:style>
          <a:lnRef idx="2">
            <a:schemeClr val="lt1">
              <a:hueOff val="0"/>
              <a:satOff val="0"/>
              <a:lumOff val="0"/>
              <a:alphaOff val="0"/>
            </a:schemeClr>
          </a:lnRef>
          <a:fillRef idx="1">
            <a:schemeClr val="accent2">
              <a:alpha val="90000"/>
              <a:hueOff val="0"/>
              <a:satOff val="0"/>
              <a:lumOff val="0"/>
              <a:alphaOff val="-24000"/>
            </a:schemeClr>
          </a:fillRef>
          <a:effectRef idx="0">
            <a:schemeClr val="accent2">
              <a:alpha val="90000"/>
              <a:hueOff val="0"/>
              <a:satOff val="0"/>
              <a:lumOff val="0"/>
              <a:alphaOff val="-24000"/>
            </a:schemeClr>
          </a:effectRef>
          <a:fontRef idx="minor">
            <a:schemeClr val="lt1"/>
          </a:fontRef>
        </p:style>
        <p:txBody>
          <a:bodyPr spcFirstLastPara="0" vert="horz" wrap="square" lIns="132546" tIns="132546" rIns="132546" bIns="132546" numCol="1" spcCol="1270" anchor="ctr" anchorCtr="0">
            <a:noAutofit/>
          </a:bodyPr>
          <a:lstStyle/>
          <a:p>
            <a:pPr lvl="0" algn="ctr" defTabSz="400050">
              <a:lnSpc>
                <a:spcPct val="90000"/>
              </a:lnSpc>
              <a:spcBef>
                <a:spcPct val="0"/>
              </a:spcBef>
              <a:spcAft>
                <a:spcPct val="35000"/>
              </a:spcAft>
            </a:pPr>
            <a:r>
              <a:rPr lang="en-GB" sz="1400" kern="1200" dirty="0" smtClean="0"/>
              <a:t>PUBLIC PRIVATE PARTNERSHIPS</a:t>
            </a:r>
            <a:endParaRPr lang="en-GB" sz="1400" kern="1200" dirty="0"/>
          </a:p>
        </p:txBody>
      </p:sp>
      <p:sp>
        <p:nvSpPr>
          <p:cNvPr id="28" name="TextBox 27"/>
          <p:cNvSpPr txBox="1"/>
          <p:nvPr/>
        </p:nvSpPr>
        <p:spPr>
          <a:xfrm>
            <a:off x="639185" y="2651632"/>
            <a:ext cx="685829" cy="369332"/>
          </a:xfrm>
          <a:prstGeom prst="rect">
            <a:avLst/>
          </a:prstGeom>
          <a:noFill/>
        </p:spPr>
        <p:txBody>
          <a:bodyPr wrap="none" rtlCol="0">
            <a:spAutoFit/>
          </a:bodyPr>
          <a:lstStyle/>
          <a:p>
            <a:r>
              <a:rPr lang="en-GB" dirty="0" smtClean="0"/>
              <a:t>Taxes</a:t>
            </a:r>
            <a:endParaRPr lang="en-GB" dirty="0"/>
          </a:p>
        </p:txBody>
      </p:sp>
      <p:sp>
        <p:nvSpPr>
          <p:cNvPr id="29" name="TextBox 28"/>
          <p:cNvSpPr txBox="1"/>
          <p:nvPr/>
        </p:nvSpPr>
        <p:spPr>
          <a:xfrm>
            <a:off x="568229" y="4669384"/>
            <a:ext cx="758990" cy="369332"/>
          </a:xfrm>
          <a:prstGeom prst="rect">
            <a:avLst/>
          </a:prstGeom>
          <a:noFill/>
        </p:spPr>
        <p:txBody>
          <a:bodyPr wrap="none" rtlCol="0">
            <a:spAutoFit/>
          </a:bodyPr>
          <a:lstStyle/>
          <a:p>
            <a:r>
              <a:rPr lang="en-GB" dirty="0" smtClean="0"/>
              <a:t>Levies</a:t>
            </a:r>
            <a:endParaRPr lang="en-GB" dirty="0"/>
          </a:p>
        </p:txBody>
      </p:sp>
    </p:spTree>
    <p:extLst>
      <p:ext uri="{BB962C8B-B14F-4D97-AF65-F5344CB8AC3E}">
        <p14:creationId xmlns:p14="http://schemas.microsoft.com/office/powerpoint/2010/main" val="960070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action</a:t>
            </a:r>
            <a:endParaRPr lang="en-GB" dirty="0"/>
          </a:p>
        </p:txBody>
      </p:sp>
      <p:sp>
        <p:nvSpPr>
          <p:cNvPr id="3" name="Content Placeholder 2"/>
          <p:cNvSpPr>
            <a:spLocks noGrp="1"/>
          </p:cNvSpPr>
          <p:nvPr>
            <p:ph idx="1"/>
          </p:nvPr>
        </p:nvSpPr>
        <p:spPr/>
        <p:txBody>
          <a:bodyPr/>
          <a:lstStyle/>
          <a:p>
            <a:r>
              <a:rPr lang="en-GB" dirty="0" smtClean="0"/>
              <a:t>Establishment of Roundtable for Fruit and Vegetable Exports</a:t>
            </a:r>
          </a:p>
          <a:p>
            <a:pPr>
              <a:spcBef>
                <a:spcPts val="2000"/>
              </a:spcBef>
            </a:pPr>
            <a:r>
              <a:rPr lang="en-GB" dirty="0" smtClean="0"/>
              <a:t>Roundtable shall invite stakeholders for discussion</a:t>
            </a:r>
          </a:p>
          <a:p>
            <a:pPr lvl="1">
              <a:spcBef>
                <a:spcPts val="500"/>
              </a:spcBef>
            </a:pPr>
            <a:r>
              <a:rPr lang="en-GB" dirty="0" smtClean="0"/>
              <a:t>Exporters</a:t>
            </a:r>
          </a:p>
          <a:p>
            <a:pPr lvl="1">
              <a:spcBef>
                <a:spcPts val="500"/>
              </a:spcBef>
            </a:pPr>
            <a:r>
              <a:rPr lang="en-GB" dirty="0" smtClean="0"/>
              <a:t>Producers</a:t>
            </a:r>
          </a:p>
          <a:p>
            <a:pPr lvl="1">
              <a:spcBef>
                <a:spcPts val="500"/>
              </a:spcBef>
            </a:pPr>
            <a:r>
              <a:rPr lang="en-GB" dirty="0" smtClean="0"/>
              <a:t>Logistics providers</a:t>
            </a:r>
          </a:p>
          <a:p>
            <a:pPr lvl="1">
              <a:spcBef>
                <a:spcPts val="500"/>
              </a:spcBef>
            </a:pPr>
            <a:r>
              <a:rPr lang="en-GB" dirty="0" smtClean="0"/>
              <a:t>Ministry for </a:t>
            </a:r>
            <a:r>
              <a:rPr lang="en-GB" dirty="0"/>
              <a:t>Development, Competitiveness and </a:t>
            </a:r>
            <a:r>
              <a:rPr lang="en-GB" dirty="0" smtClean="0"/>
              <a:t>Shipping</a:t>
            </a:r>
          </a:p>
          <a:p>
            <a:pPr lvl="1">
              <a:spcBef>
                <a:spcPts val="500"/>
              </a:spcBef>
            </a:pPr>
            <a:r>
              <a:rPr lang="en-GB" dirty="0" smtClean="0"/>
              <a:t>Ministry for Rural Development and Food</a:t>
            </a:r>
          </a:p>
          <a:p>
            <a:pPr lvl="1">
              <a:spcBef>
                <a:spcPts val="500"/>
              </a:spcBef>
            </a:pPr>
            <a:r>
              <a:rPr lang="en-GB" dirty="0" smtClean="0"/>
              <a:t>Ministry of Finance/Customs</a:t>
            </a:r>
          </a:p>
          <a:p>
            <a:pPr>
              <a:spcBef>
                <a:spcPts val="2000"/>
              </a:spcBef>
            </a:pPr>
            <a:r>
              <a:rPr lang="en-GB" dirty="0" smtClean="0"/>
              <a:t>Roundtable has the function to discuss the establishment of an export promotion agency with private character/strong private participation</a:t>
            </a:r>
          </a:p>
          <a:p>
            <a:pPr>
              <a:spcBef>
                <a:spcPts val="2000"/>
              </a:spcBef>
            </a:pPr>
            <a:r>
              <a:rPr lang="en-GB" dirty="0" smtClean="0"/>
              <a:t>OSC could be the convener of the Roundtable</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7</a:t>
            </a:fld>
            <a:endParaRPr lang="en-GB"/>
          </a:p>
        </p:txBody>
      </p:sp>
    </p:spTree>
    <p:extLst>
      <p:ext uri="{BB962C8B-B14F-4D97-AF65-F5344CB8AC3E}">
        <p14:creationId xmlns:p14="http://schemas.microsoft.com/office/powerpoint/2010/main" val="3836219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Cooperatives as </a:t>
            </a:r>
            <a:r>
              <a:rPr lang="en-GB" dirty="0"/>
              <a:t>models to get economies of scale</a:t>
            </a:r>
          </a:p>
        </p:txBody>
      </p:sp>
      <p:sp>
        <p:nvSpPr>
          <p:cNvPr id="3" name="Content Placeholder 2"/>
          <p:cNvSpPr>
            <a:spLocks noGrp="1"/>
          </p:cNvSpPr>
          <p:nvPr>
            <p:ph idx="1"/>
          </p:nvPr>
        </p:nvSpPr>
        <p:spPr>
          <a:xfrm>
            <a:off x="457200" y="1169581"/>
            <a:ext cx="8229600" cy="5551894"/>
          </a:xfrm>
        </p:spPr>
        <p:txBody>
          <a:bodyPr>
            <a:normAutofit/>
          </a:bodyPr>
          <a:lstStyle/>
          <a:p>
            <a:pPr marL="0" indent="0">
              <a:buNone/>
            </a:pPr>
            <a:r>
              <a:rPr lang="en-GB" b="1" dirty="0" smtClean="0">
                <a:solidFill>
                  <a:srgbClr val="FF8D83"/>
                </a:solidFill>
              </a:rPr>
              <a:t>PROBLEM</a:t>
            </a:r>
          </a:p>
          <a:p>
            <a:r>
              <a:rPr lang="en-GB" dirty="0" smtClean="0"/>
              <a:t>Greece has many small food businesses</a:t>
            </a:r>
          </a:p>
          <a:p>
            <a:r>
              <a:rPr lang="en-GB" dirty="0" smtClean="0"/>
              <a:t>Fragmentation leads to</a:t>
            </a:r>
          </a:p>
          <a:p>
            <a:pPr lvl="1"/>
            <a:r>
              <a:rPr lang="en-GB" dirty="0" smtClean="0"/>
              <a:t>Higher cost of production</a:t>
            </a:r>
          </a:p>
          <a:p>
            <a:pPr lvl="1"/>
            <a:r>
              <a:rPr lang="en-GB" dirty="0" smtClean="0"/>
              <a:t>Lower rate of innovation</a:t>
            </a:r>
          </a:p>
          <a:p>
            <a:pPr lvl="1"/>
            <a:r>
              <a:rPr lang="en-GB" dirty="0" smtClean="0"/>
              <a:t>Lack of understanding of latest changes in local requirements</a:t>
            </a:r>
          </a:p>
          <a:p>
            <a:pPr lvl="1"/>
            <a:r>
              <a:rPr lang="en-GB" dirty="0" smtClean="0"/>
              <a:t>Lack of understanding of market requirements abroad</a:t>
            </a:r>
            <a:endParaRPr lang="en-GB" dirty="0"/>
          </a:p>
          <a:p>
            <a:pPr marL="0" indent="0">
              <a:buNone/>
            </a:pPr>
            <a:endParaRPr lang="en-GB" b="1" dirty="0" smtClean="0">
              <a:solidFill>
                <a:srgbClr val="FF8D83"/>
              </a:solidFill>
            </a:endParaRPr>
          </a:p>
          <a:p>
            <a:pPr marL="0" indent="0">
              <a:buNone/>
            </a:pPr>
            <a:r>
              <a:rPr lang="en-GB" b="1" dirty="0" smtClean="0">
                <a:solidFill>
                  <a:srgbClr val="FF8D83"/>
                </a:solidFill>
              </a:rPr>
              <a:t>INTERNATIONAL COMPARISON</a:t>
            </a:r>
          </a:p>
          <a:p>
            <a:r>
              <a:rPr lang="en-GB" dirty="0" smtClean="0"/>
              <a:t>Farmers cooperatives have been successful in a number of countries (B, ES, ZA), especially in conjunction with specific marketing instruments, such as the Dutch auction</a:t>
            </a:r>
          </a:p>
          <a:p>
            <a:r>
              <a:rPr lang="en-GB" dirty="0" smtClean="0"/>
              <a:t>Models have been implemented with differentiation between technical cooperatives (sharing resources) and marketing cooperatives (sharing market facing activities)</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8</a:t>
            </a:fld>
            <a:endParaRPr lang="en-GB"/>
          </a:p>
        </p:txBody>
      </p:sp>
    </p:spTree>
    <p:extLst>
      <p:ext uri="{BB962C8B-B14F-4D97-AF65-F5344CB8AC3E}">
        <p14:creationId xmlns:p14="http://schemas.microsoft.com/office/powerpoint/2010/main" val="2121541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solution</a:t>
            </a:r>
            <a:endParaRPr lang="en-GB" dirty="0"/>
          </a:p>
        </p:txBody>
      </p:sp>
      <p:sp>
        <p:nvSpPr>
          <p:cNvPr id="3" name="Content Placeholder 2"/>
          <p:cNvSpPr>
            <a:spLocks noGrp="1"/>
          </p:cNvSpPr>
          <p:nvPr>
            <p:ph idx="1"/>
          </p:nvPr>
        </p:nvSpPr>
        <p:spPr/>
        <p:txBody>
          <a:bodyPr/>
          <a:lstStyle/>
          <a:p>
            <a:r>
              <a:rPr lang="en-GB" dirty="0" smtClean="0"/>
              <a:t>Ministry of Rural Development and Food to produce trainings on farmers’ cooperatives</a:t>
            </a:r>
          </a:p>
          <a:p>
            <a:pPr lvl="1"/>
            <a:r>
              <a:rPr lang="en-GB" dirty="0" smtClean="0"/>
              <a:t>Needs assessment: marketing cooperatives, resource cooperatives or both?</a:t>
            </a:r>
          </a:p>
          <a:p>
            <a:pPr lvl="1"/>
            <a:r>
              <a:rPr lang="en-GB" dirty="0" smtClean="0"/>
              <a:t>Training on establishment of cooperatives, specific functions, governance</a:t>
            </a:r>
          </a:p>
          <a:p>
            <a:pPr>
              <a:spcBef>
                <a:spcPts val="2000"/>
              </a:spcBef>
            </a:pPr>
            <a:r>
              <a:rPr lang="en-GB" dirty="0" smtClean="0"/>
              <a:t>MRDF to study registration of cooperatives as approved traders</a:t>
            </a:r>
          </a:p>
          <a:p>
            <a:pPr>
              <a:spcBef>
                <a:spcPts val="2000"/>
              </a:spcBef>
            </a:pPr>
            <a:r>
              <a:rPr lang="en-GB" dirty="0" smtClean="0"/>
              <a:t>Specific smallholder section in the export promotion agency to provide assistance to farmer marketing cooperatives</a:t>
            </a:r>
          </a:p>
        </p:txBody>
      </p:sp>
      <p:sp>
        <p:nvSpPr>
          <p:cNvPr id="4" name="Slide Number Placeholder 3"/>
          <p:cNvSpPr>
            <a:spLocks noGrp="1"/>
          </p:cNvSpPr>
          <p:nvPr>
            <p:ph type="sldNum" sz="quarter" idx="12"/>
          </p:nvPr>
        </p:nvSpPr>
        <p:spPr/>
        <p:txBody>
          <a:bodyPr/>
          <a:lstStyle/>
          <a:p>
            <a:fld id="{1920EEC7-98E1-4CEF-92AF-B9255C82647E}" type="slidenum">
              <a:rPr lang="en-GB" smtClean="0"/>
              <a:t>9</a:t>
            </a:fld>
            <a:endParaRPr lang="en-GB"/>
          </a:p>
        </p:txBody>
      </p:sp>
    </p:spTree>
    <p:extLst>
      <p:ext uri="{BB962C8B-B14F-4D97-AF65-F5344CB8AC3E}">
        <p14:creationId xmlns:p14="http://schemas.microsoft.com/office/powerpoint/2010/main" val="2163949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Syntesa V120607a</Template>
  <TotalTime>766</TotalTime>
  <Words>1889</Words>
  <Application>Microsoft Office PowerPoint</Application>
  <PresentationFormat>On-screen Show (4:3)</PresentationFormat>
  <Paragraphs>300</Paragraphs>
  <Slides>26</Slides>
  <Notes>2</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26</vt:i4>
      </vt:variant>
    </vt:vector>
  </HeadingPairs>
  <TitlesOfParts>
    <vt:vector size="42" baseType="lpstr">
      <vt:lpstr>Arial</vt:lpstr>
      <vt:lpstr>Calibri</vt:lpstr>
      <vt:lpstr>Cambria</vt:lpstr>
      <vt:lpstr>HELvetica</vt:lpstr>
      <vt:lpstr>Symbol</vt:lpstr>
      <vt:lpstr>Times</vt:lpstr>
      <vt:lpstr>Times New Roman</vt:lpstr>
      <vt:lpstr>1_Custom Design</vt:lpstr>
      <vt:lpstr>4_Custom Design</vt:lpstr>
      <vt:lpstr>5_Custom Design</vt:lpstr>
      <vt:lpstr>2_Custom Design</vt:lpstr>
      <vt:lpstr>6_Custom Design</vt:lpstr>
      <vt:lpstr>7_Custom Design</vt:lpstr>
      <vt:lpstr>8_Custom Design</vt:lpstr>
      <vt:lpstr>Custom Design</vt:lpstr>
      <vt:lpstr>Presentación en blanco</vt:lpstr>
      <vt:lpstr>Fresh fruit and vegetable exports from Greece: solutions</vt:lpstr>
      <vt:lpstr>Programme of the day</vt:lpstr>
      <vt:lpstr>List of benchmark items</vt:lpstr>
      <vt:lpstr>Export promotion boards</vt:lpstr>
      <vt:lpstr>Potential solution</vt:lpstr>
      <vt:lpstr>Funding</vt:lpstr>
      <vt:lpstr>Taking action</vt:lpstr>
      <vt:lpstr>Cooperatives as models to get economies of scale</vt:lpstr>
      <vt:lpstr>Potential solution</vt:lpstr>
      <vt:lpstr>Extension services</vt:lpstr>
      <vt:lpstr>Potential solution</vt:lpstr>
      <vt:lpstr>Electronic supply chain</vt:lpstr>
      <vt:lpstr>What is a food information management system?</vt:lpstr>
      <vt:lpstr>Architecture</vt:lpstr>
      <vt:lpstr>Advantages</vt:lpstr>
      <vt:lpstr>Main purposes</vt:lpstr>
      <vt:lpstr>More information</vt:lpstr>
      <vt:lpstr>Kickstart actions</vt:lpstr>
      <vt:lpstr>Transport</vt:lpstr>
      <vt:lpstr>Potential solution</vt:lpstr>
      <vt:lpstr>Next steps</vt:lpstr>
      <vt:lpstr>Automation and scheduling of inspections</vt:lpstr>
      <vt:lpstr>Potential solution </vt:lpstr>
      <vt:lpstr>VAT refund time</vt:lpstr>
      <vt:lpstr>Next steps</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Heiner Lehr</dc:creator>
  <cp:lastModifiedBy>Heiner Lehr</cp:lastModifiedBy>
  <cp:revision>91</cp:revision>
  <dcterms:created xsi:type="dcterms:W3CDTF">2014-05-05T03:32:55Z</dcterms:created>
  <dcterms:modified xsi:type="dcterms:W3CDTF">2014-06-11T09:32:19Z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1DjXEyN2sBlpI6Nm2kLJoRmw13u2HZvOGfxmoRRBV218</vt:lpwstr>
  </property>
  <property fmtid="{D5CDD505-2E9C-101B-9397-08002B2CF9AE}" pid="3" name="Google.Documents.RevisionId">
    <vt:lpwstr>08342784795775903886</vt:lpwstr>
  </property>
  <property fmtid="{D5CDD505-2E9C-101B-9397-08002B2CF9AE}" pid="4" name="Google.Documents.PreviousRevisionId">
    <vt:lpwstr>02996576129064177633</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