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03" r:id="rId3"/>
    <p:sldId id="304" r:id="rId4"/>
    <p:sldId id="305" r:id="rId5"/>
    <p:sldId id="306" r:id="rId6"/>
    <p:sldId id="307" r:id="rId7"/>
    <p:sldId id="310" r:id="rId8"/>
    <p:sldId id="311" r:id="rId9"/>
    <p:sldId id="308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299" r:id="rId54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67EF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91" autoAdjust="0"/>
    <p:restoredTop sz="94620" autoAdjust="0"/>
  </p:normalViewPr>
  <p:slideViewPr>
    <p:cSldViewPr>
      <p:cViewPr varScale="1">
        <p:scale>
          <a:sx n="114" d="100"/>
          <a:sy n="114" d="100"/>
        </p:scale>
        <p:origin x="-1434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3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70</a:t>
            </a:r>
            <a:r>
              <a:rPr lang="en-US" baseline="30000" dirty="0" smtClean="0"/>
              <a:t>th</a:t>
            </a:r>
            <a:r>
              <a:rPr lang="en-US" dirty="0" smtClean="0"/>
              <a:t> Timber Committee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October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Geneva, Switzerland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768F-C471-4493-AADC-36862818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5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FE176-7828-4E25-A303-EFB7A6EB15F0}" type="datetimeFigureOut">
              <a:rPr lang="en-GB" smtClean="0"/>
              <a:t>03/04/2013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FC0D7-00BE-487F-A0DC-9FF156A82E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3" name="Text Placeholder 22"/>
          <p:cNvSpPr>
            <a:spLocks noGrp="1"/>
          </p:cNvSpPr>
          <p:nvPr>
            <p:ph idx="1" hasCustomPrompt="1"/>
          </p:nvPr>
        </p:nvSpPr>
        <p:spPr>
          <a:xfrm>
            <a:off x="0" y="3573020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5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2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2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2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2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2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7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2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2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5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0" y="3573020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49" r:id="rId3"/>
    <p:sldLayoutId id="2147483652" r:id="rId4"/>
    <p:sldLayoutId id="214748365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stats.timber@unece.org?subject=Timber%20Committee%20forecasts%202012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00"/>
                </a:solidFill>
              </a:rPr>
              <a:t>Graphs Showing Forecasts made for </a:t>
            </a:r>
            <a:r>
              <a:rPr lang="en-US" dirty="0" smtClean="0">
                <a:solidFill>
                  <a:srgbClr val="006600"/>
                </a:solidFill>
              </a:rPr>
              <a:t>70th </a:t>
            </a:r>
            <a:r>
              <a:rPr lang="en-US" dirty="0">
                <a:solidFill>
                  <a:srgbClr val="006600"/>
                </a:solidFill>
              </a:rPr>
              <a:t>Timber Committee meeting (supplement)</a:t>
            </a:r>
            <a:br>
              <a:rPr lang="en-US" dirty="0">
                <a:solidFill>
                  <a:srgbClr val="006600"/>
                </a:solidFill>
              </a:rPr>
            </a:br>
            <a:r>
              <a:rPr lang="en-US" dirty="0">
                <a:solidFill>
                  <a:srgbClr val="006600"/>
                </a:solidFill>
              </a:rPr>
              <a:t>UNECE/FAO Forestry and Timber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lnSpc>
                <a:spcPct val="80000"/>
              </a:lnSpc>
            </a:pPr>
            <a:endParaRPr lang="es-AR" sz="2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endParaRPr lang="es-AR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es-AR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Geneva, </a:t>
            </a:r>
            <a:r>
              <a:rPr lang="es-AR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Switzerland</a:t>
            </a:r>
            <a:r>
              <a:rPr lang="es-A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AR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16-19 October 2012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Wood Fuel </a:t>
            </a:r>
            <a:r>
              <a:rPr lang="fr-CH" sz="4000" dirty="0" err="1" smtClean="0">
                <a:solidFill>
                  <a:srgbClr val="006600"/>
                </a:solidFill>
              </a:rPr>
              <a:t>Removals</a:t>
            </a:r>
            <a:r>
              <a:rPr lang="fr-CH" sz="4000" dirty="0" smtClean="0">
                <a:solidFill>
                  <a:srgbClr val="006600"/>
                </a:solidFill>
              </a:rPr>
              <a:t> in UNECE </a:t>
            </a:r>
            <a:r>
              <a:rPr lang="fr-CH" sz="4000" dirty="0" err="1" smtClean="0">
                <a:solidFill>
                  <a:srgbClr val="006600"/>
                </a:solidFill>
              </a:rPr>
              <a:t>Region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56" y="1559522"/>
            <a:ext cx="6791788" cy="410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7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Industrial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Roundwood</a:t>
            </a:r>
            <a:r>
              <a:rPr lang="fr-CH" sz="4000" dirty="0" smtClean="0">
                <a:solidFill>
                  <a:srgbClr val="006600"/>
                </a:solidFill>
              </a:rPr>
              <a:t> Europe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00" y="1051916"/>
            <a:ext cx="7776532" cy="475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8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Industrial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Roundwood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18" y="1227974"/>
            <a:ext cx="7135082" cy="436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Softwood</a:t>
            </a:r>
            <a:r>
              <a:rPr lang="fr-CH" sz="4000" dirty="0" smtClean="0">
                <a:solidFill>
                  <a:srgbClr val="006600"/>
                </a:solidFill>
              </a:rPr>
              <a:t> – Europe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18" y="1404031"/>
            <a:ext cx="6847050" cy="418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4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Softwood</a:t>
            </a:r>
            <a:r>
              <a:rPr lang="fr-CH" sz="4000" dirty="0" smtClean="0">
                <a:solidFill>
                  <a:srgbClr val="006600"/>
                </a:solidFill>
              </a:rPr>
              <a:t> – Europe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62" y="1265362"/>
            <a:ext cx="7287129" cy="446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6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Softwood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r>
              <a:rPr lang="fr-CH" sz="4000" dirty="0" smtClean="0">
                <a:solidFill>
                  <a:srgbClr val="006600"/>
                </a:solidFill>
              </a:rPr>
              <a:t>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18" y="1316003"/>
            <a:ext cx="6991066" cy="42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Softwood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r>
              <a:rPr lang="fr-CH" sz="4000" dirty="0" smtClean="0">
                <a:solidFill>
                  <a:srgbClr val="006600"/>
                </a:solidFill>
              </a:rPr>
              <a:t>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06" y="1304787"/>
            <a:ext cx="7457718" cy="457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5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Softwood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r>
              <a:rPr lang="fr-CH" sz="4000" dirty="0" smtClean="0">
                <a:solidFill>
                  <a:srgbClr val="006600"/>
                </a:solidFill>
              </a:rPr>
              <a:t>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24" y="1271988"/>
            <a:ext cx="6945268" cy="42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7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Softwood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r>
              <a:rPr lang="fr-CH" sz="4000" dirty="0" smtClean="0">
                <a:solidFill>
                  <a:srgbClr val="006600"/>
                </a:solidFill>
              </a:rPr>
              <a:t>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40" y="1353661"/>
            <a:ext cx="6673335" cy="409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8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Hardwood</a:t>
            </a:r>
            <a:r>
              <a:rPr lang="fr-CH" sz="4000" dirty="0" smtClean="0">
                <a:solidFill>
                  <a:srgbClr val="006600"/>
                </a:solidFill>
              </a:rPr>
              <a:t> – Europe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1" y="1268760"/>
            <a:ext cx="718616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9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 fontScale="90000"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Consumption</a:t>
            </a:r>
            <a:r>
              <a:rPr lang="fr-CH" sz="4000" dirty="0" smtClean="0">
                <a:solidFill>
                  <a:srgbClr val="006600"/>
                </a:solidFill>
              </a:rPr>
              <a:t> of Forest </a:t>
            </a:r>
            <a:r>
              <a:rPr lang="fr-CH" sz="4000" dirty="0" err="1" smtClean="0">
                <a:solidFill>
                  <a:srgbClr val="006600"/>
                </a:solidFill>
              </a:rPr>
              <a:t>Products</a:t>
            </a:r>
            <a:r>
              <a:rPr lang="fr-CH" sz="4000" dirty="0" smtClean="0">
                <a:solidFill>
                  <a:srgbClr val="006600"/>
                </a:solidFill>
              </a:rPr>
              <a:t> in UNECE </a:t>
            </a:r>
            <a:r>
              <a:rPr lang="fr-CH" sz="4000" dirty="0" err="1" smtClean="0">
                <a:solidFill>
                  <a:srgbClr val="006600"/>
                </a:solidFill>
              </a:rPr>
              <a:t>Region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02" y="1412776"/>
            <a:ext cx="756559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7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Hardwood</a:t>
            </a:r>
            <a:r>
              <a:rPr lang="fr-CH" sz="4000" dirty="0" smtClean="0">
                <a:solidFill>
                  <a:srgbClr val="006600"/>
                </a:solidFill>
              </a:rPr>
              <a:t> – Europe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96" y="1484784"/>
            <a:ext cx="657691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0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Hardwood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r>
              <a:rPr lang="fr-CH" sz="4000" dirty="0" smtClean="0">
                <a:solidFill>
                  <a:srgbClr val="006600"/>
                </a:solidFill>
              </a:rPr>
              <a:t>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18" y="1227974"/>
            <a:ext cx="7135082" cy="436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1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Hardwood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r>
              <a:rPr lang="fr-CH" sz="4000" dirty="0" smtClean="0">
                <a:solidFill>
                  <a:srgbClr val="006600"/>
                </a:solidFill>
              </a:rPr>
              <a:t>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40" y="1309511"/>
            <a:ext cx="6745343" cy="413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9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Wood-</a:t>
            </a:r>
            <a:r>
              <a:rPr lang="fr-CH" sz="4000" dirty="0" err="1" smtClean="0">
                <a:solidFill>
                  <a:srgbClr val="006600"/>
                </a:solidFill>
              </a:rPr>
              <a:t>based</a:t>
            </a:r>
            <a:r>
              <a:rPr lang="fr-CH" sz="4000" dirty="0" smtClean="0">
                <a:solidFill>
                  <a:srgbClr val="006600"/>
                </a:solidFill>
              </a:rPr>
              <a:t> Panels - Europe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18" y="1340768"/>
            <a:ext cx="695055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8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Wood-</a:t>
            </a:r>
            <a:r>
              <a:rPr lang="fr-CH" sz="4000" dirty="0" err="1" smtClean="0">
                <a:solidFill>
                  <a:srgbClr val="006600"/>
                </a:solidFill>
              </a:rPr>
              <a:t>based</a:t>
            </a:r>
            <a:r>
              <a:rPr lang="fr-CH" sz="4000" dirty="0" smtClean="0">
                <a:solidFill>
                  <a:srgbClr val="006600"/>
                </a:solidFill>
              </a:rPr>
              <a:t> Panels 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24" y="1360017"/>
            <a:ext cx="6801252" cy="415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8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Wood-</a:t>
            </a:r>
            <a:r>
              <a:rPr lang="fr-CH" sz="4000" dirty="0" err="1" smtClean="0">
                <a:solidFill>
                  <a:srgbClr val="006600"/>
                </a:solidFill>
              </a:rPr>
              <a:t>based</a:t>
            </a:r>
            <a:r>
              <a:rPr lang="fr-CH" sz="4000" dirty="0" smtClean="0">
                <a:solidFill>
                  <a:srgbClr val="006600"/>
                </a:solidFill>
              </a:rPr>
              <a:t> Panels 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18" y="1360017"/>
            <a:ext cx="6919058" cy="422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7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Particle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Boar</a:t>
            </a:r>
            <a:r>
              <a:rPr lang="fr-CH" sz="4000" dirty="0" err="1" smtClean="0">
                <a:solidFill>
                  <a:srgbClr val="006600"/>
                </a:solidFill>
              </a:rPr>
              <a:t>d</a:t>
            </a:r>
            <a:r>
              <a:rPr lang="fr-CH" sz="4000" dirty="0" smtClean="0">
                <a:solidFill>
                  <a:srgbClr val="006600"/>
                </a:solidFill>
              </a:rPr>
              <a:t> (</a:t>
            </a:r>
            <a:r>
              <a:rPr lang="fr-CH" sz="4000" dirty="0" err="1" smtClean="0">
                <a:solidFill>
                  <a:srgbClr val="006600"/>
                </a:solidFill>
              </a:rPr>
              <a:t>including</a:t>
            </a:r>
            <a:r>
              <a:rPr lang="fr-CH" sz="4000" dirty="0" smtClean="0">
                <a:solidFill>
                  <a:srgbClr val="006600"/>
                </a:solidFill>
              </a:rPr>
              <a:t> OSB) </a:t>
            </a:r>
            <a:r>
              <a:rPr lang="fr-CH" sz="4000" dirty="0" smtClean="0">
                <a:solidFill>
                  <a:srgbClr val="006600"/>
                </a:solidFill>
              </a:rPr>
              <a:t>– Europe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91" y="1133641"/>
            <a:ext cx="7128017" cy="44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3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OSB – Europe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86" y="1484784"/>
            <a:ext cx="6335868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4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Fibreboard</a:t>
            </a:r>
            <a:r>
              <a:rPr lang="fr-CH" sz="4000" dirty="0" smtClean="0">
                <a:solidFill>
                  <a:srgbClr val="006600"/>
                </a:solidFill>
              </a:rPr>
              <a:t> – Europe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93" y="1403707"/>
            <a:ext cx="6811167" cy="425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9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MDF – Europe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88" y="1403707"/>
            <a:ext cx="6580771" cy="41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4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33" y="1200967"/>
            <a:ext cx="6834051" cy="527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1206334"/>
          </a:xfrm>
        </p:spPr>
        <p:txBody>
          <a:bodyPr anchor="t">
            <a:normAutofit fontScale="90000"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Roundwood</a:t>
            </a:r>
            <a:r>
              <a:rPr lang="fr-CH" sz="4000" dirty="0" smtClean="0">
                <a:solidFill>
                  <a:srgbClr val="006600"/>
                </a:solidFill>
              </a:rPr>
              <a:t> (</a:t>
            </a:r>
            <a:r>
              <a:rPr lang="fr-CH" sz="4000" dirty="0" err="1" smtClean="0">
                <a:solidFill>
                  <a:srgbClr val="006600"/>
                </a:solidFill>
              </a:rPr>
              <a:t>industrial</a:t>
            </a:r>
            <a:r>
              <a:rPr lang="fr-CH" sz="4000" dirty="0" smtClean="0">
                <a:solidFill>
                  <a:srgbClr val="006600"/>
                </a:solidFill>
              </a:rPr>
              <a:t> and fuel) </a:t>
            </a:r>
            <a:r>
              <a:rPr lang="fr-CH" sz="4000" dirty="0" err="1" smtClean="0">
                <a:solidFill>
                  <a:srgbClr val="006600"/>
                </a:solidFill>
              </a:rPr>
              <a:t>Removals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br>
              <a:rPr lang="fr-CH" sz="4000" dirty="0" smtClean="0">
                <a:solidFill>
                  <a:srgbClr val="006600"/>
                </a:solidFill>
              </a:rPr>
            </a:br>
            <a:r>
              <a:rPr lang="fr-CH" sz="4000" dirty="0" smtClean="0">
                <a:solidFill>
                  <a:srgbClr val="006600"/>
                </a:solidFill>
              </a:rPr>
              <a:t>in UNECE </a:t>
            </a:r>
            <a:r>
              <a:rPr lang="fr-CH" sz="4000" dirty="0" err="1" smtClean="0">
                <a:solidFill>
                  <a:srgbClr val="006600"/>
                </a:solidFill>
              </a:rPr>
              <a:t>Region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Plywood</a:t>
            </a:r>
            <a:r>
              <a:rPr lang="fr-CH" sz="4000" dirty="0" smtClean="0">
                <a:solidFill>
                  <a:srgbClr val="006600"/>
                </a:solidFill>
              </a:rPr>
              <a:t> – Europe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88" y="1403707"/>
            <a:ext cx="6580771" cy="41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9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Plywood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85" y="1412777"/>
            <a:ext cx="633586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3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Structural Panel Production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27" y="1355435"/>
            <a:ext cx="6676149" cy="408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9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OSB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1400501"/>
            <a:ext cx="6408711" cy="401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9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OSB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1400501"/>
            <a:ext cx="6408711" cy="401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7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Particle</a:t>
            </a:r>
            <a:r>
              <a:rPr lang="fr-CH" sz="4000" dirty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Board</a:t>
            </a:r>
            <a:r>
              <a:rPr lang="fr-CH" sz="4000" dirty="0" smtClean="0">
                <a:solidFill>
                  <a:srgbClr val="006600"/>
                </a:solidFill>
              </a:rPr>
              <a:t> (</a:t>
            </a:r>
            <a:r>
              <a:rPr lang="fr-CH" sz="4000" dirty="0" err="1" smtClean="0">
                <a:solidFill>
                  <a:srgbClr val="006600"/>
                </a:solidFill>
              </a:rPr>
              <a:t>excluding</a:t>
            </a:r>
            <a:r>
              <a:rPr lang="fr-CH" sz="4000" dirty="0" smtClean="0">
                <a:solidFill>
                  <a:srgbClr val="006600"/>
                </a:solidFill>
              </a:rPr>
              <a:t> OSB) 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81" y="1538739"/>
            <a:ext cx="6019155" cy="376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9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Fibreboard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6" y="1313685"/>
            <a:ext cx="7070379" cy="441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1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MDF 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85" y="1484785"/>
            <a:ext cx="622066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9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Plywood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87" y="1412777"/>
            <a:ext cx="645106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7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Particle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Board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88" y="1484785"/>
            <a:ext cx="645106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5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Log and </a:t>
            </a:r>
            <a:r>
              <a:rPr lang="fr-CH" sz="4000" dirty="0" err="1" smtClean="0">
                <a:solidFill>
                  <a:srgbClr val="006600"/>
                </a:solidFill>
              </a:rPr>
              <a:t>Pulpwood</a:t>
            </a:r>
            <a:r>
              <a:rPr lang="fr-CH" sz="4000" dirty="0" smtClean="0">
                <a:solidFill>
                  <a:srgbClr val="006600"/>
                </a:solidFill>
              </a:rPr>
              <a:t> Exports in UNECE </a:t>
            </a:r>
            <a:r>
              <a:rPr lang="fr-CH" sz="4000" dirty="0" err="1" smtClean="0">
                <a:solidFill>
                  <a:srgbClr val="006600"/>
                </a:solidFill>
              </a:rPr>
              <a:t>Region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79" y="1412776"/>
            <a:ext cx="701931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8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MDF 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9" y="1484784"/>
            <a:ext cx="6279004" cy="39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3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smtClean="0">
                <a:solidFill>
                  <a:srgbClr val="006600"/>
                </a:solidFill>
              </a:rPr>
              <a:t>Wood Pulp </a:t>
            </a:r>
            <a:r>
              <a:rPr lang="fr-CH" sz="4000" dirty="0" smtClean="0">
                <a:solidFill>
                  <a:srgbClr val="006600"/>
                </a:solidFill>
              </a:rPr>
              <a:t>– Europe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18" y="1412776"/>
            <a:ext cx="683274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7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smtClean="0">
                <a:solidFill>
                  <a:srgbClr val="006600"/>
                </a:solidFill>
              </a:rPr>
              <a:t>Wood Pulp </a:t>
            </a:r>
            <a:r>
              <a:rPr lang="fr-CH" sz="4000" dirty="0" smtClean="0">
                <a:solidFill>
                  <a:srgbClr val="006600"/>
                </a:solidFill>
              </a:rPr>
              <a:t>– Europe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86" y="1484784"/>
            <a:ext cx="634202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6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smtClean="0">
                <a:solidFill>
                  <a:srgbClr val="006600"/>
                </a:solidFill>
              </a:rPr>
              <a:t>Wood Pulp 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r>
              <a:rPr lang="fr-CH" sz="4000" dirty="0" smtClean="0">
                <a:solidFill>
                  <a:srgbClr val="006600"/>
                </a:solidFill>
              </a:rPr>
              <a:t>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18" y="1340768"/>
            <a:ext cx="695055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3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smtClean="0">
                <a:solidFill>
                  <a:srgbClr val="006600"/>
                </a:solidFill>
              </a:rPr>
              <a:t>Wood Pulp 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r>
              <a:rPr lang="fr-CH" sz="4000" dirty="0" smtClean="0">
                <a:solidFill>
                  <a:srgbClr val="006600"/>
                </a:solidFill>
              </a:rPr>
              <a:t>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96" y="1441960"/>
            <a:ext cx="6646764" cy="407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4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smtClean="0">
                <a:solidFill>
                  <a:srgbClr val="006600"/>
                </a:solidFill>
              </a:rPr>
              <a:t>Wood Pulp 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r>
              <a:rPr lang="fr-CH" sz="4000" dirty="0" smtClean="0">
                <a:solidFill>
                  <a:srgbClr val="006600"/>
                </a:solidFill>
              </a:rPr>
              <a:t>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30" y="1448046"/>
            <a:ext cx="6539430" cy="399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0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smtClean="0">
                <a:solidFill>
                  <a:srgbClr val="006600"/>
                </a:solidFill>
              </a:rPr>
              <a:t>Wood Pulp 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r>
              <a:rPr lang="fr-CH" sz="4000" dirty="0" smtClean="0">
                <a:solidFill>
                  <a:srgbClr val="006600"/>
                </a:solidFill>
              </a:rPr>
              <a:t>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30" y="1618558"/>
            <a:ext cx="6006397" cy="36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8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Paper</a:t>
            </a:r>
            <a:r>
              <a:rPr lang="fr-CH" sz="4000" dirty="0" smtClean="0">
                <a:solidFill>
                  <a:srgbClr val="006600"/>
                </a:solidFill>
              </a:rPr>
              <a:t> and </a:t>
            </a:r>
            <a:r>
              <a:rPr lang="fr-CH" sz="4000" dirty="0" err="1" smtClean="0">
                <a:solidFill>
                  <a:srgbClr val="006600"/>
                </a:solidFill>
              </a:rPr>
              <a:t>Board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smtClean="0">
                <a:solidFill>
                  <a:srgbClr val="006600"/>
                </a:solidFill>
              </a:rPr>
              <a:t>– Europe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42" y="1624103"/>
            <a:ext cx="6015786" cy="367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6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>
                <a:solidFill>
                  <a:srgbClr val="006600"/>
                </a:solidFill>
              </a:rPr>
              <a:t>Paper</a:t>
            </a:r>
            <a:r>
              <a:rPr lang="fr-CH" sz="4000" dirty="0">
                <a:solidFill>
                  <a:srgbClr val="006600"/>
                </a:solidFill>
              </a:rPr>
              <a:t> and </a:t>
            </a:r>
            <a:r>
              <a:rPr lang="fr-CH" sz="4000" dirty="0" err="1" smtClean="0">
                <a:solidFill>
                  <a:srgbClr val="006600"/>
                </a:solidFill>
              </a:rPr>
              <a:t>Board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smtClean="0">
                <a:solidFill>
                  <a:srgbClr val="006600"/>
                </a:solidFill>
              </a:rPr>
              <a:t>Europe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30" y="1397810"/>
            <a:ext cx="6366437" cy="390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0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>
                <a:solidFill>
                  <a:srgbClr val="006600"/>
                </a:solidFill>
              </a:rPr>
              <a:t>Paper</a:t>
            </a:r>
            <a:r>
              <a:rPr lang="fr-CH" sz="4000" dirty="0">
                <a:solidFill>
                  <a:srgbClr val="006600"/>
                </a:solidFill>
              </a:rPr>
              <a:t> and </a:t>
            </a:r>
            <a:r>
              <a:rPr lang="fr-CH" sz="4000" dirty="0" err="1" smtClean="0">
                <a:solidFill>
                  <a:srgbClr val="006600"/>
                </a:solidFill>
              </a:rPr>
              <a:t>Board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r>
              <a:rPr lang="fr-CH" sz="4000" dirty="0" smtClean="0">
                <a:solidFill>
                  <a:srgbClr val="006600"/>
                </a:solidFill>
              </a:rPr>
              <a:t>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42" y="1712132"/>
            <a:ext cx="5871770" cy="358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3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Log and </a:t>
            </a:r>
            <a:r>
              <a:rPr lang="fr-CH" sz="4000" dirty="0" err="1" smtClean="0">
                <a:solidFill>
                  <a:srgbClr val="006600"/>
                </a:solidFill>
              </a:rPr>
              <a:t>Pulpwood</a:t>
            </a:r>
            <a:r>
              <a:rPr lang="fr-CH" sz="4000" dirty="0" smtClean="0">
                <a:solidFill>
                  <a:srgbClr val="006600"/>
                </a:solidFill>
              </a:rPr>
              <a:t> Imports in UNECE </a:t>
            </a:r>
            <a:r>
              <a:rPr lang="fr-CH" sz="4000" dirty="0" err="1" smtClean="0">
                <a:solidFill>
                  <a:srgbClr val="006600"/>
                </a:solidFill>
              </a:rPr>
              <a:t>Region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65" y="1381072"/>
            <a:ext cx="7428611" cy="44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0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>
                <a:solidFill>
                  <a:srgbClr val="006600"/>
                </a:solidFill>
              </a:rPr>
              <a:t>Paper</a:t>
            </a:r>
            <a:r>
              <a:rPr lang="fr-CH" sz="4000" dirty="0">
                <a:solidFill>
                  <a:srgbClr val="006600"/>
                </a:solidFill>
              </a:rPr>
              <a:t> and </a:t>
            </a:r>
            <a:r>
              <a:rPr lang="fr-CH" sz="4000" dirty="0" err="1" smtClean="0">
                <a:solidFill>
                  <a:srgbClr val="006600"/>
                </a:solidFill>
              </a:rPr>
              <a:t>Board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r>
              <a:rPr lang="fr-CH" sz="4000" dirty="0" smtClean="0">
                <a:solidFill>
                  <a:srgbClr val="006600"/>
                </a:solidFill>
              </a:rPr>
              <a:t>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31" y="1556792"/>
            <a:ext cx="610713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0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006600"/>
                </a:solidFill>
              </a:rPr>
              <a:t> </a:t>
            </a:r>
            <a:r>
              <a:rPr lang="fr-CH" sz="4000" dirty="0" err="1">
                <a:solidFill>
                  <a:srgbClr val="006600"/>
                </a:solidFill>
              </a:rPr>
              <a:t>Paper</a:t>
            </a:r>
            <a:r>
              <a:rPr lang="fr-CH" sz="4000" dirty="0">
                <a:solidFill>
                  <a:srgbClr val="006600"/>
                </a:solidFill>
              </a:rPr>
              <a:t> and </a:t>
            </a:r>
            <a:r>
              <a:rPr lang="fr-CH" sz="4000" dirty="0" err="1" smtClean="0">
                <a:solidFill>
                  <a:srgbClr val="006600"/>
                </a:solidFill>
              </a:rPr>
              <a:t>Board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r>
              <a:rPr lang="fr-CH" sz="4000" dirty="0" smtClean="0">
                <a:solidFill>
                  <a:srgbClr val="006600"/>
                </a:solidFill>
              </a:rPr>
              <a:t>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30" y="1492060"/>
            <a:ext cx="6467422" cy="395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6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>
                <a:solidFill>
                  <a:srgbClr val="006600"/>
                </a:solidFill>
              </a:rPr>
              <a:t>Paper</a:t>
            </a:r>
            <a:r>
              <a:rPr lang="fr-CH" sz="4000" dirty="0">
                <a:solidFill>
                  <a:srgbClr val="006600"/>
                </a:solidFill>
              </a:rPr>
              <a:t> and </a:t>
            </a:r>
            <a:r>
              <a:rPr lang="fr-CH" sz="4000" dirty="0" err="1" smtClean="0">
                <a:solidFill>
                  <a:srgbClr val="006600"/>
                </a:solidFill>
              </a:rPr>
              <a:t>Board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r>
              <a:rPr lang="fr-CH" sz="4000" dirty="0" smtClean="0">
                <a:solidFill>
                  <a:srgbClr val="006600"/>
                </a:solidFill>
              </a:rPr>
              <a:t>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40" y="1574409"/>
            <a:ext cx="6313295" cy="387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8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2802" y="332656"/>
            <a:ext cx="6753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</a:t>
            </a:r>
            <a:endParaRPr lang="en-US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4"/>
          <p:cNvSpPr txBox="1">
            <a:spLocks noGrp="1" noChangeArrowheads="1"/>
          </p:cNvSpPr>
          <p:nvPr>
            <p:ph sz="quarter" idx="10"/>
          </p:nvPr>
        </p:nvSpPr>
        <p:spPr>
          <a:xfrm>
            <a:off x="1856656" y="2060848"/>
            <a:ext cx="5687861" cy="331162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additional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information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please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</a:t>
            </a:r>
            <a:b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Alex McCusker</a:t>
            </a:r>
            <a:b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stats.timber@unece.org</a:t>
            </a:r>
            <a:endParaRPr lang="en-GB" sz="2600" dirty="0" smtClean="0">
              <a:solidFill>
                <a:srgbClr val="0066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endParaRPr lang="en-GB" sz="2400" dirty="0" smtClean="0">
              <a:solidFill>
                <a:srgbClr val="0066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Chips, </a:t>
            </a:r>
            <a:r>
              <a:rPr lang="fr-CH" sz="4000" dirty="0" err="1" smtClean="0">
                <a:solidFill>
                  <a:srgbClr val="006600"/>
                </a:solidFill>
              </a:rPr>
              <a:t>particles</a:t>
            </a:r>
            <a:r>
              <a:rPr lang="fr-CH" sz="4000" dirty="0" smtClean="0">
                <a:solidFill>
                  <a:srgbClr val="006600"/>
                </a:solidFill>
              </a:rPr>
              <a:t> and </a:t>
            </a:r>
            <a:r>
              <a:rPr lang="fr-CH" sz="4000" dirty="0" err="1" smtClean="0">
                <a:solidFill>
                  <a:srgbClr val="006600"/>
                </a:solidFill>
              </a:rPr>
              <a:t>residues</a:t>
            </a:r>
            <a:r>
              <a:rPr lang="fr-CH" sz="4000" dirty="0" smtClean="0">
                <a:solidFill>
                  <a:srgbClr val="006600"/>
                </a:solidFill>
              </a:rPr>
              <a:t> in Europe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88" y="1313685"/>
            <a:ext cx="6724787" cy="420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3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Chips, </a:t>
            </a:r>
            <a:r>
              <a:rPr lang="fr-CH" sz="4000" dirty="0" err="1" smtClean="0">
                <a:solidFill>
                  <a:srgbClr val="006600"/>
                </a:solidFill>
              </a:rPr>
              <a:t>particles</a:t>
            </a:r>
            <a:r>
              <a:rPr lang="fr-CH" sz="4000" dirty="0" smtClean="0">
                <a:solidFill>
                  <a:srgbClr val="006600"/>
                </a:solidFill>
              </a:rPr>
              <a:t> and </a:t>
            </a:r>
            <a:r>
              <a:rPr lang="fr-CH" sz="4000" dirty="0" err="1" smtClean="0">
                <a:solidFill>
                  <a:srgbClr val="006600"/>
                </a:solidFill>
              </a:rPr>
              <a:t>residues</a:t>
            </a:r>
            <a:r>
              <a:rPr lang="fr-CH" sz="4000" dirty="0" smtClean="0">
                <a:solidFill>
                  <a:srgbClr val="006600"/>
                </a:solidFill>
              </a:rPr>
              <a:t> in CIS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91" y="1538739"/>
            <a:ext cx="6479945" cy="405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Chips, </a:t>
            </a:r>
            <a:r>
              <a:rPr lang="fr-CH" sz="4000" dirty="0" err="1" smtClean="0">
                <a:solidFill>
                  <a:srgbClr val="006600"/>
                </a:solidFill>
              </a:rPr>
              <a:t>particles</a:t>
            </a:r>
            <a:r>
              <a:rPr lang="fr-CH" sz="4000" dirty="0" smtClean="0">
                <a:solidFill>
                  <a:srgbClr val="006600"/>
                </a:solidFill>
              </a:rPr>
              <a:t> and </a:t>
            </a:r>
            <a:r>
              <a:rPr lang="fr-CH" sz="4000" dirty="0" err="1" smtClean="0">
                <a:solidFill>
                  <a:srgbClr val="006600"/>
                </a:solidFill>
              </a:rPr>
              <a:t>residues</a:t>
            </a:r>
            <a:r>
              <a:rPr lang="fr-CH" sz="4000" dirty="0" smtClean="0">
                <a:solidFill>
                  <a:srgbClr val="006600"/>
                </a:solidFill>
              </a:rPr>
              <a:t> in CIS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91" y="1538739"/>
            <a:ext cx="6479945" cy="405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006600"/>
                </a:solidFill>
              </a:rPr>
              <a:t>Chips, </a:t>
            </a:r>
            <a:r>
              <a:rPr lang="fr-CH" sz="4000" dirty="0" err="1">
                <a:solidFill>
                  <a:srgbClr val="006600"/>
                </a:solidFill>
              </a:rPr>
              <a:t>particles</a:t>
            </a:r>
            <a:r>
              <a:rPr lang="fr-CH" sz="4000" dirty="0">
                <a:solidFill>
                  <a:srgbClr val="006600"/>
                </a:solidFill>
              </a:rPr>
              <a:t> and </a:t>
            </a:r>
            <a:r>
              <a:rPr lang="fr-CH" sz="4000" dirty="0" err="1">
                <a:solidFill>
                  <a:srgbClr val="006600"/>
                </a:solidFill>
              </a:rPr>
              <a:t>residues</a:t>
            </a:r>
            <a:r>
              <a:rPr lang="fr-CH" sz="4000" dirty="0">
                <a:solidFill>
                  <a:srgbClr val="006600"/>
                </a:solidFill>
              </a:rPr>
              <a:t> in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1600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</a:t>
            </a:r>
            <a:r>
              <a:rPr lang="fr-CH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Geneva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1" y="1466039"/>
            <a:ext cx="7400079" cy="448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8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D8D8D8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504</TotalTime>
  <Words>810</Words>
  <Application>Microsoft Office PowerPoint</Application>
  <PresentationFormat>A4 Paper (210x297 mm)</PresentationFormat>
  <Paragraphs>161</Paragraphs>
  <Slides>53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Graphs Showing Forecasts made for 70th Timber Committee meeting (supplement) UNECE/FAO Forestry and Timber Section</vt:lpstr>
      <vt:lpstr>Consumption of Forest Products in UNECE Region</vt:lpstr>
      <vt:lpstr>Roundwood (industrial and fuel) Removals  in UNECE Region</vt:lpstr>
      <vt:lpstr>Log and Pulpwood Exports in UNECE Region</vt:lpstr>
      <vt:lpstr>Log and Pulpwood Imports in UNECE Region</vt:lpstr>
      <vt:lpstr>Chips, particles and residues in Europe</vt:lpstr>
      <vt:lpstr>Chips, particles and residues in CIS</vt:lpstr>
      <vt:lpstr>Chips, particles and residues in CIS</vt:lpstr>
      <vt:lpstr>Chips, particles and residues in North America</vt:lpstr>
      <vt:lpstr>Wood Fuel Removals in UNECE Region</vt:lpstr>
      <vt:lpstr>Industrial Roundwood Europe</vt:lpstr>
      <vt:lpstr>Industrial Roundwood North America</vt:lpstr>
      <vt:lpstr>Sawn Softwood – Europe (1)</vt:lpstr>
      <vt:lpstr>Sawn Softwood – Europe (2)</vt:lpstr>
      <vt:lpstr>Sawn Softwood – North America (1)</vt:lpstr>
      <vt:lpstr>Sawn Softwood – North America (2)</vt:lpstr>
      <vt:lpstr>Sawn Softwood – Russian Federation (1)</vt:lpstr>
      <vt:lpstr>Sawn Softwood – Russian Federation (2)</vt:lpstr>
      <vt:lpstr>Sawn Hardwood – Europe (1)</vt:lpstr>
      <vt:lpstr>Sawn Hardwood – Europe (2)</vt:lpstr>
      <vt:lpstr>Sawn Hardwood – North America (1)</vt:lpstr>
      <vt:lpstr>Sawn Hardwood – North America (2)</vt:lpstr>
      <vt:lpstr>Wood-based Panels - Europe</vt:lpstr>
      <vt:lpstr>Wood-based Panels – North America</vt:lpstr>
      <vt:lpstr>Wood-based Panels – Russian Federation</vt:lpstr>
      <vt:lpstr>Particle Board (including OSB) – Europe</vt:lpstr>
      <vt:lpstr>OSB – Europe</vt:lpstr>
      <vt:lpstr>Fibreboard – Europe</vt:lpstr>
      <vt:lpstr>MDF – Europe</vt:lpstr>
      <vt:lpstr>Plywood – Europe</vt:lpstr>
      <vt:lpstr>Plywood – North America</vt:lpstr>
      <vt:lpstr>Structural Panel Production – North America</vt:lpstr>
      <vt:lpstr>OSB– North America</vt:lpstr>
      <vt:lpstr>OSB– North America</vt:lpstr>
      <vt:lpstr>Particle Board (excluding OSB) – North America</vt:lpstr>
      <vt:lpstr>Fibreboard – North America</vt:lpstr>
      <vt:lpstr>MDF – North America</vt:lpstr>
      <vt:lpstr>Plywood – Russian Federation</vt:lpstr>
      <vt:lpstr>Particle Board – Russian Federation</vt:lpstr>
      <vt:lpstr>MDF – Russian Federation</vt:lpstr>
      <vt:lpstr>Wood Pulp – Europe (1)</vt:lpstr>
      <vt:lpstr>Wood Pulp – Europe (2)</vt:lpstr>
      <vt:lpstr>Wood Pulp – North America (1)</vt:lpstr>
      <vt:lpstr>Wood Pulp – North America (2)</vt:lpstr>
      <vt:lpstr>Wood Pulp – Russian Federation (1)</vt:lpstr>
      <vt:lpstr>Wood Pulp – Russian Federation (2)</vt:lpstr>
      <vt:lpstr>Paper and Board – Europe (1)</vt:lpstr>
      <vt:lpstr>Paper and Board – Europe (2)</vt:lpstr>
      <vt:lpstr>Paper and Board – North America (1)</vt:lpstr>
      <vt:lpstr>Paper and Board – North America (2)</vt:lpstr>
      <vt:lpstr> Paper and Board – Russian Federation (1)</vt:lpstr>
      <vt:lpstr>Paper and Board – Russian Federation (2)</vt:lpstr>
      <vt:lpstr>Contact</vt:lpstr>
    </vt:vector>
  </TitlesOfParts>
  <Company>ECE-ISU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Clopt</dc:creator>
  <cp:lastModifiedBy>AM</cp:lastModifiedBy>
  <cp:revision>69</cp:revision>
  <dcterms:created xsi:type="dcterms:W3CDTF">2012-05-22T12:09:49Z</dcterms:created>
  <dcterms:modified xsi:type="dcterms:W3CDTF">2013-04-03T07:56:29Z</dcterms:modified>
</cp:coreProperties>
</file>