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Lst>
  <p:notesMasterIdLst>
    <p:notesMasterId r:id="rId31"/>
  </p:notesMasterIdLst>
  <p:handoutMasterIdLst>
    <p:handoutMasterId r:id="rId32"/>
  </p:handoutMasterIdLst>
  <p:sldIdLst>
    <p:sldId id="262" r:id="rId3"/>
    <p:sldId id="839" r:id="rId4"/>
    <p:sldId id="841" r:id="rId5"/>
    <p:sldId id="840" r:id="rId6"/>
    <p:sldId id="842" r:id="rId7"/>
    <p:sldId id="843" r:id="rId8"/>
    <p:sldId id="844" r:id="rId9"/>
    <p:sldId id="845" r:id="rId10"/>
    <p:sldId id="846" r:id="rId11"/>
    <p:sldId id="847" r:id="rId12"/>
    <p:sldId id="849" r:id="rId13"/>
    <p:sldId id="850" r:id="rId14"/>
    <p:sldId id="851" r:id="rId15"/>
    <p:sldId id="852" r:id="rId16"/>
    <p:sldId id="853" r:id="rId17"/>
    <p:sldId id="854" r:id="rId18"/>
    <p:sldId id="855" r:id="rId19"/>
    <p:sldId id="856" r:id="rId20"/>
    <p:sldId id="857" r:id="rId21"/>
    <p:sldId id="858" r:id="rId22"/>
    <p:sldId id="859" r:id="rId23"/>
    <p:sldId id="860" r:id="rId24"/>
    <p:sldId id="861" r:id="rId25"/>
    <p:sldId id="862" r:id="rId26"/>
    <p:sldId id="863" r:id="rId27"/>
    <p:sldId id="864" r:id="rId28"/>
    <p:sldId id="865" r:id="rId29"/>
    <p:sldId id="866" r:id="rId30"/>
  </p:sldIdLst>
  <p:sldSz cx="9144000" cy="6858000" type="screen4x3"/>
  <p:notesSz cx="6797675" cy="9928225"/>
  <p:defaultTextStyle>
    <a:defPPr>
      <a:defRPr lang="en-GB"/>
    </a:defPPr>
    <a:lvl1pPr algn="l" rtl="0" fontAlgn="base">
      <a:spcBef>
        <a:spcPct val="0"/>
      </a:spcBef>
      <a:spcAft>
        <a:spcPct val="0"/>
      </a:spcAft>
      <a:defRPr sz="800" kern="1200">
        <a:solidFill>
          <a:srgbClr val="333399"/>
        </a:solidFill>
        <a:latin typeface="Verdana" pitchFamily="34" charset="0"/>
        <a:ea typeface="+mn-ea"/>
        <a:cs typeface="Times New Roman" pitchFamily="18" charset="0"/>
      </a:defRPr>
    </a:lvl1pPr>
    <a:lvl2pPr marL="457200" algn="l" rtl="0" fontAlgn="base">
      <a:spcBef>
        <a:spcPct val="0"/>
      </a:spcBef>
      <a:spcAft>
        <a:spcPct val="0"/>
      </a:spcAft>
      <a:defRPr sz="800" kern="1200">
        <a:solidFill>
          <a:srgbClr val="333399"/>
        </a:solidFill>
        <a:latin typeface="Verdana" pitchFamily="34" charset="0"/>
        <a:ea typeface="+mn-ea"/>
        <a:cs typeface="Times New Roman" pitchFamily="18" charset="0"/>
      </a:defRPr>
    </a:lvl2pPr>
    <a:lvl3pPr marL="914400" algn="l" rtl="0" fontAlgn="base">
      <a:spcBef>
        <a:spcPct val="0"/>
      </a:spcBef>
      <a:spcAft>
        <a:spcPct val="0"/>
      </a:spcAft>
      <a:defRPr sz="800" kern="1200">
        <a:solidFill>
          <a:srgbClr val="333399"/>
        </a:solidFill>
        <a:latin typeface="Verdana" pitchFamily="34" charset="0"/>
        <a:ea typeface="+mn-ea"/>
        <a:cs typeface="Times New Roman" pitchFamily="18" charset="0"/>
      </a:defRPr>
    </a:lvl3pPr>
    <a:lvl4pPr marL="1371600" algn="l" rtl="0" fontAlgn="base">
      <a:spcBef>
        <a:spcPct val="0"/>
      </a:spcBef>
      <a:spcAft>
        <a:spcPct val="0"/>
      </a:spcAft>
      <a:defRPr sz="800" kern="1200">
        <a:solidFill>
          <a:srgbClr val="333399"/>
        </a:solidFill>
        <a:latin typeface="Verdana" pitchFamily="34" charset="0"/>
        <a:ea typeface="+mn-ea"/>
        <a:cs typeface="Times New Roman" pitchFamily="18" charset="0"/>
      </a:defRPr>
    </a:lvl4pPr>
    <a:lvl5pPr marL="1828800" algn="l" rtl="0" fontAlgn="base">
      <a:spcBef>
        <a:spcPct val="0"/>
      </a:spcBef>
      <a:spcAft>
        <a:spcPct val="0"/>
      </a:spcAft>
      <a:defRPr sz="800" kern="1200">
        <a:solidFill>
          <a:srgbClr val="333399"/>
        </a:solidFill>
        <a:latin typeface="Verdana" pitchFamily="34" charset="0"/>
        <a:ea typeface="+mn-ea"/>
        <a:cs typeface="Times New Roman" pitchFamily="18" charset="0"/>
      </a:defRPr>
    </a:lvl5pPr>
    <a:lvl6pPr marL="2286000" algn="l" defTabSz="914400" rtl="0" eaLnBrk="1" latinLnBrk="0" hangingPunct="1">
      <a:defRPr sz="800" kern="1200">
        <a:solidFill>
          <a:srgbClr val="333399"/>
        </a:solidFill>
        <a:latin typeface="Verdana" pitchFamily="34" charset="0"/>
        <a:ea typeface="+mn-ea"/>
        <a:cs typeface="Times New Roman" pitchFamily="18" charset="0"/>
      </a:defRPr>
    </a:lvl6pPr>
    <a:lvl7pPr marL="2743200" algn="l" defTabSz="914400" rtl="0" eaLnBrk="1" latinLnBrk="0" hangingPunct="1">
      <a:defRPr sz="800" kern="1200">
        <a:solidFill>
          <a:srgbClr val="333399"/>
        </a:solidFill>
        <a:latin typeface="Verdana" pitchFamily="34" charset="0"/>
        <a:ea typeface="+mn-ea"/>
        <a:cs typeface="Times New Roman" pitchFamily="18" charset="0"/>
      </a:defRPr>
    </a:lvl7pPr>
    <a:lvl8pPr marL="3200400" algn="l" defTabSz="914400" rtl="0" eaLnBrk="1" latinLnBrk="0" hangingPunct="1">
      <a:defRPr sz="800" kern="1200">
        <a:solidFill>
          <a:srgbClr val="333399"/>
        </a:solidFill>
        <a:latin typeface="Verdana" pitchFamily="34" charset="0"/>
        <a:ea typeface="+mn-ea"/>
        <a:cs typeface="Times New Roman" pitchFamily="18" charset="0"/>
      </a:defRPr>
    </a:lvl8pPr>
    <a:lvl9pPr marL="3657600" algn="l" defTabSz="914400" rtl="0" eaLnBrk="1" latinLnBrk="0" hangingPunct="1">
      <a:defRPr sz="800" kern="1200">
        <a:solidFill>
          <a:srgbClr val="333399"/>
        </a:solidFill>
        <a:latin typeface="Verdan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YRIAZOPOULOU Ismini" initials="KI"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99"/>
    <a:srgbClr val="990000"/>
    <a:srgbClr val="FF3300"/>
    <a:srgbClr val="FFFFCC"/>
    <a:srgbClr val="FF0000"/>
    <a:srgbClr val="FF3399"/>
    <a:srgbClr val="33CC33"/>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30" autoAdjust="0"/>
    <p:restoredTop sz="86906" autoAdjust="0"/>
  </p:normalViewPr>
  <p:slideViewPr>
    <p:cSldViewPr snapToGrid="0">
      <p:cViewPr varScale="1">
        <p:scale>
          <a:sx n="76" d="100"/>
          <a:sy n="76" d="100"/>
        </p:scale>
        <p:origin x="2004"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20" d="100"/>
          <a:sy n="120" d="100"/>
        </p:scale>
        <p:origin x="-2106"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1" tIns="45566" rIns="91131" bIns="45566" numCol="1" anchor="t" anchorCtr="0" compatLnSpc="1">
            <a:prstTxWarp prst="textNoShape">
              <a:avLst/>
            </a:prstTxWarp>
          </a:bodyPr>
          <a:lstStyle>
            <a:lvl1pPr defTabSz="909638">
              <a:defRPr sz="1200">
                <a:solidFill>
                  <a:schemeClr val="tx1"/>
                </a:solidFill>
                <a:latin typeface="Times New Roman" pitchFamily="18" charset="0"/>
              </a:defRPr>
            </a:lvl1pPr>
          </a:lstStyle>
          <a:p>
            <a:pPr>
              <a:defRPr/>
            </a:pPr>
            <a:endParaRPr lang="en-US" altLang="en-US"/>
          </a:p>
        </p:txBody>
      </p:sp>
      <p:sp>
        <p:nvSpPr>
          <p:cNvPr id="15363" name="Rectangle 3"/>
          <p:cNvSpPr>
            <a:spLocks noGrp="1" noChangeArrowheads="1"/>
          </p:cNvSpPr>
          <p:nvPr>
            <p:ph type="dt" sz="quarter" idx="1"/>
          </p:nvPr>
        </p:nvSpPr>
        <p:spPr bwMode="auto">
          <a:xfrm>
            <a:off x="3851275" y="0"/>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1" tIns="45566" rIns="91131" bIns="45566" numCol="1" anchor="t" anchorCtr="0" compatLnSpc="1">
            <a:prstTxWarp prst="textNoShape">
              <a:avLst/>
            </a:prstTxWarp>
          </a:bodyPr>
          <a:lstStyle>
            <a:lvl1pPr algn="r" defTabSz="909638">
              <a:defRPr sz="1200">
                <a:solidFill>
                  <a:schemeClr val="tx1"/>
                </a:solidFill>
                <a:latin typeface="Times New Roman" pitchFamily="18" charset="0"/>
              </a:defRPr>
            </a:lvl1pPr>
          </a:lstStyle>
          <a:p>
            <a:pPr>
              <a:defRPr/>
            </a:pPr>
            <a:endParaRPr lang="en-US" altLang="en-US"/>
          </a:p>
        </p:txBody>
      </p:sp>
      <p:sp>
        <p:nvSpPr>
          <p:cNvPr id="15364" name="Rectangle 4"/>
          <p:cNvSpPr>
            <a:spLocks noGrp="1" noChangeArrowheads="1"/>
          </p:cNvSpPr>
          <p:nvPr>
            <p:ph type="ftr" sz="quarter" idx="2"/>
          </p:nvPr>
        </p:nvSpPr>
        <p:spPr bwMode="auto">
          <a:xfrm>
            <a:off x="0" y="9429750"/>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1" tIns="45566" rIns="91131" bIns="45566" numCol="1" anchor="b" anchorCtr="0" compatLnSpc="1">
            <a:prstTxWarp prst="textNoShape">
              <a:avLst/>
            </a:prstTxWarp>
          </a:bodyPr>
          <a:lstStyle>
            <a:lvl1pPr defTabSz="909638">
              <a:defRPr sz="1200">
                <a:solidFill>
                  <a:schemeClr val="tx1"/>
                </a:solidFill>
                <a:latin typeface="Times New Roman" pitchFamily="18" charset="0"/>
              </a:defRPr>
            </a:lvl1pPr>
          </a:lstStyle>
          <a:p>
            <a:pPr>
              <a:defRPr/>
            </a:pPr>
            <a:endParaRPr lang="en-US" altLang="en-US"/>
          </a:p>
        </p:txBody>
      </p:sp>
      <p:sp>
        <p:nvSpPr>
          <p:cNvPr id="15365" name="Rectangle 5"/>
          <p:cNvSpPr>
            <a:spLocks noGrp="1" noChangeArrowheads="1"/>
          </p:cNvSpPr>
          <p:nvPr>
            <p:ph type="sldNum" sz="quarter" idx="3"/>
          </p:nvPr>
        </p:nvSpPr>
        <p:spPr bwMode="auto">
          <a:xfrm>
            <a:off x="3851275" y="9429750"/>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1" tIns="45566" rIns="91131" bIns="45566" numCol="1" anchor="b" anchorCtr="0" compatLnSpc="1">
            <a:prstTxWarp prst="textNoShape">
              <a:avLst/>
            </a:prstTxWarp>
          </a:bodyPr>
          <a:lstStyle>
            <a:lvl1pPr algn="r" defTabSz="909638">
              <a:defRPr sz="1200">
                <a:solidFill>
                  <a:schemeClr val="tx1"/>
                </a:solidFill>
                <a:latin typeface="Times New Roman" pitchFamily="18" charset="0"/>
              </a:defRPr>
            </a:lvl1pPr>
          </a:lstStyle>
          <a:p>
            <a:pPr>
              <a:defRPr/>
            </a:pPr>
            <a:fld id="{BFEF6F10-B5B8-4571-957E-0CDF98EB1771}" type="slidenum">
              <a:rPr lang="en-US" altLang="en-US"/>
              <a:pPr>
                <a:defRPr/>
              </a:pPr>
              <a:t>‹#›</a:t>
            </a:fld>
            <a:endParaRPr lang="en-US" altLang="en-US"/>
          </a:p>
        </p:txBody>
      </p:sp>
    </p:spTree>
    <p:extLst>
      <p:ext uri="{BB962C8B-B14F-4D97-AF65-F5344CB8AC3E}">
        <p14:creationId xmlns:p14="http://schemas.microsoft.com/office/powerpoint/2010/main" val="3145737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511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1" tIns="45566" rIns="91131" bIns="45566" numCol="1" anchor="t" anchorCtr="0" compatLnSpc="1">
            <a:prstTxWarp prst="textNoShape">
              <a:avLst/>
            </a:prstTxWarp>
          </a:bodyPr>
          <a:lstStyle>
            <a:lvl1pPr defTabSz="909638">
              <a:defRPr sz="1200">
                <a:solidFill>
                  <a:schemeClr val="tx2"/>
                </a:solidFill>
                <a:latin typeface="Times New Roman" pitchFamily="18" charset="0"/>
              </a:defRPr>
            </a:lvl1pPr>
          </a:lstStyle>
          <a:p>
            <a:pPr>
              <a:defRPr/>
            </a:pPr>
            <a:endParaRPr lang="en-US" altLang="en-US"/>
          </a:p>
        </p:txBody>
      </p:sp>
      <p:sp>
        <p:nvSpPr>
          <p:cNvPr id="45059" name="Rectangle 3"/>
          <p:cNvSpPr>
            <a:spLocks noGrp="1" noChangeArrowheads="1"/>
          </p:cNvSpPr>
          <p:nvPr>
            <p:ph type="dt" idx="1"/>
          </p:nvPr>
        </p:nvSpPr>
        <p:spPr bwMode="auto">
          <a:xfrm>
            <a:off x="3883025" y="0"/>
            <a:ext cx="29527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1" tIns="45566" rIns="91131" bIns="45566" numCol="1" anchor="t" anchorCtr="0" compatLnSpc="1">
            <a:prstTxWarp prst="textNoShape">
              <a:avLst/>
            </a:prstTxWarp>
          </a:bodyPr>
          <a:lstStyle>
            <a:lvl1pPr algn="r" defTabSz="909638">
              <a:defRPr sz="1200">
                <a:solidFill>
                  <a:schemeClr val="tx2"/>
                </a:solidFill>
                <a:latin typeface="Times New Roman" pitchFamily="18" charset="0"/>
              </a:defRPr>
            </a:lvl1pPr>
          </a:lstStyle>
          <a:p>
            <a:pPr>
              <a:defRPr/>
            </a:pPr>
            <a:endParaRPr lang="en-US" altLang="en-US"/>
          </a:p>
        </p:txBody>
      </p:sp>
      <p:sp>
        <p:nvSpPr>
          <p:cNvPr id="50180" name="Rectangle 4"/>
          <p:cNvSpPr>
            <a:spLocks noGrp="1" noRot="1" noChangeAspect="1" noChangeArrowheads="1" noTextEdit="1"/>
          </p:cNvSpPr>
          <p:nvPr>
            <p:ph type="sldImg" idx="2"/>
          </p:nvPr>
        </p:nvSpPr>
        <p:spPr bwMode="auto">
          <a:xfrm>
            <a:off x="931863" y="763588"/>
            <a:ext cx="4976812" cy="37322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931863" y="4724400"/>
            <a:ext cx="4970462" cy="449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1" tIns="45566" rIns="91131" bIns="4556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5062" name="Rectangle 6"/>
          <p:cNvSpPr>
            <a:spLocks noGrp="1" noChangeArrowheads="1"/>
          </p:cNvSpPr>
          <p:nvPr>
            <p:ph type="ftr" sz="quarter" idx="4"/>
          </p:nvPr>
        </p:nvSpPr>
        <p:spPr bwMode="auto">
          <a:xfrm>
            <a:off x="0" y="9448800"/>
            <a:ext cx="29511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1" tIns="45566" rIns="91131" bIns="45566" numCol="1" anchor="b" anchorCtr="0" compatLnSpc="1">
            <a:prstTxWarp prst="textNoShape">
              <a:avLst/>
            </a:prstTxWarp>
          </a:bodyPr>
          <a:lstStyle>
            <a:lvl1pPr defTabSz="909638">
              <a:defRPr sz="1200">
                <a:solidFill>
                  <a:schemeClr val="tx2"/>
                </a:solidFill>
                <a:latin typeface="Times New Roman" pitchFamily="18" charset="0"/>
              </a:defRPr>
            </a:lvl1pPr>
          </a:lstStyle>
          <a:p>
            <a:pPr>
              <a:defRPr/>
            </a:pPr>
            <a:endParaRPr lang="en-US" altLang="en-US"/>
          </a:p>
        </p:txBody>
      </p:sp>
      <p:sp>
        <p:nvSpPr>
          <p:cNvPr id="45063" name="Rectangle 7"/>
          <p:cNvSpPr>
            <a:spLocks noGrp="1" noChangeArrowheads="1"/>
          </p:cNvSpPr>
          <p:nvPr>
            <p:ph type="sldNum" sz="quarter" idx="5"/>
          </p:nvPr>
        </p:nvSpPr>
        <p:spPr bwMode="auto">
          <a:xfrm>
            <a:off x="3883025" y="9448800"/>
            <a:ext cx="29527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31" tIns="45566" rIns="91131" bIns="45566" numCol="1" anchor="b" anchorCtr="0" compatLnSpc="1">
            <a:prstTxWarp prst="textNoShape">
              <a:avLst/>
            </a:prstTxWarp>
          </a:bodyPr>
          <a:lstStyle>
            <a:lvl1pPr algn="r" defTabSz="909638">
              <a:defRPr sz="1200">
                <a:solidFill>
                  <a:schemeClr val="tx2"/>
                </a:solidFill>
                <a:latin typeface="Times New Roman" pitchFamily="18" charset="0"/>
              </a:defRPr>
            </a:lvl1pPr>
          </a:lstStyle>
          <a:p>
            <a:pPr>
              <a:defRPr/>
            </a:pPr>
            <a:fld id="{E4130893-775A-4B54-9A58-906E9A1BCB28}" type="slidenum">
              <a:rPr lang="en-US" altLang="en-US"/>
              <a:pPr>
                <a:defRPr/>
              </a:pPr>
              <a:t>‹#›</a:t>
            </a:fld>
            <a:endParaRPr lang="en-US" altLang="en-US"/>
          </a:p>
        </p:txBody>
      </p:sp>
    </p:spTree>
    <p:extLst>
      <p:ext uri="{BB962C8B-B14F-4D97-AF65-F5344CB8AC3E}">
        <p14:creationId xmlns:p14="http://schemas.microsoft.com/office/powerpoint/2010/main" val="2331054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09638" eaLnBrk="0" hangingPunct="0">
              <a:spcBef>
                <a:spcPct val="30000"/>
              </a:spcBef>
              <a:defRPr sz="1200">
                <a:solidFill>
                  <a:schemeClr val="tx1"/>
                </a:solidFill>
                <a:latin typeface="Times New Roman" pitchFamily="18" charset="0"/>
                <a:cs typeface="Times New Roman" pitchFamily="18" charset="0"/>
              </a:defRPr>
            </a:lvl1pPr>
            <a:lvl2pPr marL="742950" indent="-285750" defTabSz="909638" eaLnBrk="0" hangingPunct="0">
              <a:spcBef>
                <a:spcPct val="30000"/>
              </a:spcBef>
              <a:defRPr sz="1200">
                <a:solidFill>
                  <a:schemeClr val="tx1"/>
                </a:solidFill>
                <a:latin typeface="Times New Roman" pitchFamily="18" charset="0"/>
                <a:cs typeface="Times New Roman" pitchFamily="18" charset="0"/>
              </a:defRPr>
            </a:lvl2pPr>
            <a:lvl3pPr marL="1143000" indent="-228600" defTabSz="909638" eaLnBrk="0" hangingPunct="0">
              <a:spcBef>
                <a:spcPct val="30000"/>
              </a:spcBef>
              <a:defRPr sz="1200">
                <a:solidFill>
                  <a:schemeClr val="tx1"/>
                </a:solidFill>
                <a:latin typeface="Times New Roman" pitchFamily="18" charset="0"/>
                <a:cs typeface="Times New Roman" pitchFamily="18" charset="0"/>
              </a:defRPr>
            </a:lvl3pPr>
            <a:lvl4pPr marL="1600200" indent="-228600" defTabSz="909638" eaLnBrk="0" hangingPunct="0">
              <a:spcBef>
                <a:spcPct val="30000"/>
              </a:spcBef>
              <a:defRPr sz="1200">
                <a:solidFill>
                  <a:schemeClr val="tx1"/>
                </a:solidFill>
                <a:latin typeface="Times New Roman" pitchFamily="18" charset="0"/>
                <a:cs typeface="Times New Roman" pitchFamily="18" charset="0"/>
              </a:defRPr>
            </a:lvl4pPr>
            <a:lvl5pPr marL="2057400" indent="-228600" defTabSz="909638" eaLnBrk="0" hangingPunct="0">
              <a:spcBef>
                <a:spcPct val="30000"/>
              </a:spcBef>
              <a:defRPr sz="1200">
                <a:solidFill>
                  <a:schemeClr val="tx1"/>
                </a:solidFill>
                <a:latin typeface="Times New Roman" pitchFamily="18" charset="0"/>
                <a:cs typeface="Times New Roman" pitchFamily="18" charset="0"/>
              </a:defRPr>
            </a:lvl5pPr>
            <a:lvl6pPr marL="2514600" indent="-228600" defTabSz="909638" eaLnBrk="0" fontAlgn="base" hangingPunct="0">
              <a:spcBef>
                <a:spcPct val="30000"/>
              </a:spcBef>
              <a:spcAft>
                <a:spcPct val="0"/>
              </a:spcAft>
              <a:defRPr sz="1200">
                <a:solidFill>
                  <a:schemeClr val="tx1"/>
                </a:solidFill>
                <a:latin typeface="Times New Roman" pitchFamily="18" charset="0"/>
                <a:cs typeface="Times New Roman" pitchFamily="18" charset="0"/>
              </a:defRPr>
            </a:lvl6pPr>
            <a:lvl7pPr marL="2971800" indent="-228600" defTabSz="909638" eaLnBrk="0" fontAlgn="base" hangingPunct="0">
              <a:spcBef>
                <a:spcPct val="30000"/>
              </a:spcBef>
              <a:spcAft>
                <a:spcPct val="0"/>
              </a:spcAft>
              <a:defRPr sz="1200">
                <a:solidFill>
                  <a:schemeClr val="tx1"/>
                </a:solidFill>
                <a:latin typeface="Times New Roman" pitchFamily="18" charset="0"/>
                <a:cs typeface="Times New Roman" pitchFamily="18" charset="0"/>
              </a:defRPr>
            </a:lvl7pPr>
            <a:lvl8pPr marL="3429000" indent="-228600" defTabSz="909638" eaLnBrk="0" fontAlgn="base" hangingPunct="0">
              <a:spcBef>
                <a:spcPct val="30000"/>
              </a:spcBef>
              <a:spcAft>
                <a:spcPct val="0"/>
              </a:spcAft>
              <a:defRPr sz="1200">
                <a:solidFill>
                  <a:schemeClr val="tx1"/>
                </a:solidFill>
                <a:latin typeface="Times New Roman" pitchFamily="18" charset="0"/>
                <a:cs typeface="Times New Roman" pitchFamily="18" charset="0"/>
              </a:defRPr>
            </a:lvl8pPr>
            <a:lvl9pPr marL="3886200" indent="-228600" defTabSz="909638" eaLnBrk="0" fontAlgn="base" hangingPunct="0">
              <a:spcBef>
                <a:spcPct val="30000"/>
              </a:spcBef>
              <a:spcAft>
                <a:spcPct val="0"/>
              </a:spcAft>
              <a:defRPr sz="1200">
                <a:solidFill>
                  <a:schemeClr val="tx1"/>
                </a:solidFill>
                <a:latin typeface="Times New Roman" pitchFamily="18" charset="0"/>
                <a:cs typeface="Times New Roman" pitchFamily="18" charset="0"/>
              </a:defRPr>
            </a:lvl9pPr>
          </a:lstStyle>
          <a:p>
            <a:pPr eaLnBrk="1" hangingPunct="1">
              <a:spcBef>
                <a:spcPct val="0"/>
              </a:spcBef>
            </a:pPr>
            <a:fld id="{AC863DBA-C497-46E2-BD18-2FEBD83CCE85}" type="slidenum">
              <a:rPr lang="en-US" altLang="en-US" smtClean="0">
                <a:solidFill>
                  <a:schemeClr val="tx2"/>
                </a:solidFill>
              </a:rPr>
              <a:pPr eaLnBrk="1" hangingPunct="1">
                <a:spcBef>
                  <a:spcPct val="0"/>
                </a:spcBef>
              </a:pPr>
              <a:t>1</a:t>
            </a:fld>
            <a:endParaRPr lang="en-US" altLang="en-US" smtClean="0">
              <a:solidFill>
                <a:schemeClr val="tx2"/>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3035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130893-775A-4B54-9A58-906E9A1BCB28}" type="slidenum">
              <a:rPr lang="en-US" altLang="en-US" smtClean="0"/>
              <a:pPr>
                <a:defRPr/>
              </a:pPr>
              <a:t>28</a:t>
            </a:fld>
            <a:endParaRPr lang="en-US" altLang="en-US"/>
          </a:p>
        </p:txBody>
      </p:sp>
    </p:spTree>
    <p:extLst>
      <p:ext uri="{BB962C8B-B14F-4D97-AF65-F5344CB8AC3E}">
        <p14:creationId xmlns:p14="http://schemas.microsoft.com/office/powerpoint/2010/main" val="263613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36509455"/>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14755122"/>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81078447"/>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3"/>
          <p:cNvSpPr>
            <a:spLocks noGrp="1" noChangeArrowheads="1"/>
          </p:cNvSpPr>
          <p:nvPr>
            <p:ph type="sldNum" sz="quarter" idx="10"/>
          </p:nvPr>
        </p:nvSpPr>
        <p:spPr>
          <a:ln/>
        </p:spPr>
        <p:txBody>
          <a:bodyPr/>
          <a:lstStyle>
            <a:lvl1pPr>
              <a:defRPr/>
            </a:lvl1pPr>
          </a:lstStyle>
          <a:p>
            <a:pPr>
              <a:defRPr/>
            </a:pPr>
            <a:fld id="{DC86739F-1540-4F46-9E77-70E1B992A454}" type="slidenum">
              <a:rPr lang="en-GB" altLang="en-US"/>
              <a:pPr>
                <a:defRPr/>
              </a:pPr>
              <a:t>‹#›</a:t>
            </a:fld>
            <a:endParaRPr lang="en-GB" altLang="en-US"/>
          </a:p>
        </p:txBody>
      </p:sp>
    </p:spTree>
    <p:extLst>
      <p:ext uri="{BB962C8B-B14F-4D97-AF65-F5344CB8AC3E}">
        <p14:creationId xmlns:p14="http://schemas.microsoft.com/office/powerpoint/2010/main" val="304531284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sldNum" sz="quarter" idx="10"/>
          </p:nvPr>
        </p:nvSpPr>
        <p:spPr>
          <a:ln/>
        </p:spPr>
        <p:txBody>
          <a:bodyPr/>
          <a:lstStyle>
            <a:lvl1pPr>
              <a:defRPr/>
            </a:lvl1pPr>
          </a:lstStyle>
          <a:p>
            <a:pPr>
              <a:defRPr/>
            </a:pPr>
            <a:fld id="{C4E4BCAA-AA66-4866-8915-D296F47BBFA3}" type="slidenum">
              <a:rPr lang="en-GB" altLang="en-US"/>
              <a:pPr>
                <a:defRPr/>
              </a:pPr>
              <a:t>‹#›</a:t>
            </a:fld>
            <a:endParaRPr lang="en-GB" altLang="en-US"/>
          </a:p>
        </p:txBody>
      </p:sp>
    </p:spTree>
    <p:extLst>
      <p:ext uri="{BB962C8B-B14F-4D97-AF65-F5344CB8AC3E}">
        <p14:creationId xmlns:p14="http://schemas.microsoft.com/office/powerpoint/2010/main" val="387928891"/>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sldNum" sz="quarter" idx="10"/>
          </p:nvPr>
        </p:nvSpPr>
        <p:spPr>
          <a:ln/>
        </p:spPr>
        <p:txBody>
          <a:bodyPr/>
          <a:lstStyle>
            <a:lvl1pPr>
              <a:defRPr/>
            </a:lvl1pPr>
          </a:lstStyle>
          <a:p>
            <a:pPr>
              <a:defRPr/>
            </a:pPr>
            <a:fld id="{3FE163CF-8056-4FAF-B29B-2113E549759D}" type="slidenum">
              <a:rPr lang="en-GB" altLang="en-US"/>
              <a:pPr>
                <a:defRPr/>
              </a:pPr>
              <a:t>‹#›</a:t>
            </a:fld>
            <a:endParaRPr lang="en-GB" altLang="en-US"/>
          </a:p>
        </p:txBody>
      </p:sp>
    </p:spTree>
    <p:extLst>
      <p:ext uri="{BB962C8B-B14F-4D97-AF65-F5344CB8AC3E}">
        <p14:creationId xmlns:p14="http://schemas.microsoft.com/office/powerpoint/2010/main" val="2460059589"/>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1413" y="1592263"/>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18013" y="1592263"/>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3"/>
          <p:cNvSpPr>
            <a:spLocks noGrp="1" noChangeArrowheads="1"/>
          </p:cNvSpPr>
          <p:nvPr>
            <p:ph type="sldNum" sz="quarter" idx="10"/>
          </p:nvPr>
        </p:nvSpPr>
        <p:spPr>
          <a:ln/>
        </p:spPr>
        <p:txBody>
          <a:bodyPr/>
          <a:lstStyle>
            <a:lvl1pPr>
              <a:defRPr/>
            </a:lvl1pPr>
          </a:lstStyle>
          <a:p>
            <a:pPr>
              <a:defRPr/>
            </a:pPr>
            <a:fld id="{CF719090-979C-4C4C-8EFD-F681C0F994F6}" type="slidenum">
              <a:rPr lang="en-GB" altLang="en-US"/>
              <a:pPr>
                <a:defRPr/>
              </a:pPr>
              <a:t>‹#›</a:t>
            </a:fld>
            <a:endParaRPr lang="en-GB" altLang="en-US"/>
          </a:p>
        </p:txBody>
      </p:sp>
    </p:spTree>
    <p:extLst>
      <p:ext uri="{BB962C8B-B14F-4D97-AF65-F5344CB8AC3E}">
        <p14:creationId xmlns:p14="http://schemas.microsoft.com/office/powerpoint/2010/main" val="1849079818"/>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3"/>
          <p:cNvSpPr>
            <a:spLocks noGrp="1" noChangeArrowheads="1"/>
          </p:cNvSpPr>
          <p:nvPr>
            <p:ph type="sldNum" sz="quarter" idx="10"/>
          </p:nvPr>
        </p:nvSpPr>
        <p:spPr>
          <a:ln/>
        </p:spPr>
        <p:txBody>
          <a:bodyPr/>
          <a:lstStyle>
            <a:lvl1pPr>
              <a:defRPr/>
            </a:lvl1pPr>
          </a:lstStyle>
          <a:p>
            <a:pPr>
              <a:defRPr/>
            </a:pPr>
            <a:fld id="{0F76478B-7385-4278-AF7C-5EB0FBFAB45B}" type="slidenum">
              <a:rPr lang="en-GB" altLang="en-US"/>
              <a:pPr>
                <a:defRPr/>
              </a:pPr>
              <a:t>‹#›</a:t>
            </a:fld>
            <a:endParaRPr lang="en-GB" altLang="en-US"/>
          </a:p>
        </p:txBody>
      </p:sp>
    </p:spTree>
    <p:extLst>
      <p:ext uri="{BB962C8B-B14F-4D97-AF65-F5344CB8AC3E}">
        <p14:creationId xmlns:p14="http://schemas.microsoft.com/office/powerpoint/2010/main" val="3743011951"/>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3"/>
          <p:cNvSpPr>
            <a:spLocks noGrp="1" noChangeArrowheads="1"/>
          </p:cNvSpPr>
          <p:nvPr>
            <p:ph type="sldNum" sz="quarter" idx="10"/>
          </p:nvPr>
        </p:nvSpPr>
        <p:spPr>
          <a:ln/>
        </p:spPr>
        <p:txBody>
          <a:bodyPr/>
          <a:lstStyle>
            <a:lvl1pPr>
              <a:defRPr/>
            </a:lvl1pPr>
          </a:lstStyle>
          <a:p>
            <a:pPr>
              <a:defRPr/>
            </a:pPr>
            <a:fld id="{CAF1FFDF-1193-4C25-A66D-061F100797B1}" type="slidenum">
              <a:rPr lang="en-GB" altLang="en-US"/>
              <a:pPr>
                <a:defRPr/>
              </a:pPr>
              <a:t>‹#›</a:t>
            </a:fld>
            <a:endParaRPr lang="en-GB" altLang="en-US"/>
          </a:p>
        </p:txBody>
      </p:sp>
    </p:spTree>
    <p:extLst>
      <p:ext uri="{BB962C8B-B14F-4D97-AF65-F5344CB8AC3E}">
        <p14:creationId xmlns:p14="http://schemas.microsoft.com/office/powerpoint/2010/main" val="2106734452"/>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pPr>
              <a:defRPr/>
            </a:pPr>
            <a:fld id="{47D6067D-4D8D-44DE-B9D4-A1B326C7618F}" type="slidenum">
              <a:rPr lang="en-GB" altLang="en-US"/>
              <a:pPr>
                <a:defRPr/>
              </a:pPr>
              <a:t>‹#›</a:t>
            </a:fld>
            <a:endParaRPr lang="en-GB" altLang="en-US"/>
          </a:p>
        </p:txBody>
      </p:sp>
    </p:spTree>
    <p:extLst>
      <p:ext uri="{BB962C8B-B14F-4D97-AF65-F5344CB8AC3E}">
        <p14:creationId xmlns:p14="http://schemas.microsoft.com/office/powerpoint/2010/main" val="715594627"/>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pPr>
              <a:defRPr/>
            </a:pPr>
            <a:fld id="{281292B5-F4E9-4C4A-9975-66780EB2A960}" type="slidenum">
              <a:rPr lang="en-GB" altLang="en-US"/>
              <a:pPr>
                <a:defRPr/>
              </a:pPr>
              <a:t>‹#›</a:t>
            </a:fld>
            <a:endParaRPr lang="en-GB" altLang="en-US"/>
          </a:p>
        </p:txBody>
      </p:sp>
    </p:spTree>
    <p:extLst>
      <p:ext uri="{BB962C8B-B14F-4D97-AF65-F5344CB8AC3E}">
        <p14:creationId xmlns:p14="http://schemas.microsoft.com/office/powerpoint/2010/main" val="1578087025"/>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678351"/>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pPr>
              <a:defRPr/>
            </a:pPr>
            <a:fld id="{5822C035-D2AF-4A05-A91F-9D55E9D8BCBA}" type="slidenum">
              <a:rPr lang="en-GB" altLang="en-US"/>
              <a:pPr>
                <a:defRPr/>
              </a:pPr>
              <a:t>‹#›</a:t>
            </a:fld>
            <a:endParaRPr lang="en-GB" altLang="en-US"/>
          </a:p>
        </p:txBody>
      </p:sp>
    </p:spTree>
    <p:extLst>
      <p:ext uri="{BB962C8B-B14F-4D97-AF65-F5344CB8AC3E}">
        <p14:creationId xmlns:p14="http://schemas.microsoft.com/office/powerpoint/2010/main" val="946472416"/>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sldNum" sz="quarter" idx="10"/>
          </p:nvPr>
        </p:nvSpPr>
        <p:spPr>
          <a:ln/>
        </p:spPr>
        <p:txBody>
          <a:bodyPr/>
          <a:lstStyle>
            <a:lvl1pPr>
              <a:defRPr/>
            </a:lvl1pPr>
          </a:lstStyle>
          <a:p>
            <a:pPr>
              <a:defRPr/>
            </a:pPr>
            <a:fld id="{638C4463-7B4D-4FA4-A866-140CE12A83B1}" type="slidenum">
              <a:rPr lang="en-GB" altLang="en-US"/>
              <a:pPr>
                <a:defRPr/>
              </a:pPr>
              <a:t>‹#›</a:t>
            </a:fld>
            <a:endParaRPr lang="en-GB" altLang="en-US"/>
          </a:p>
        </p:txBody>
      </p:sp>
    </p:spTree>
    <p:extLst>
      <p:ext uri="{BB962C8B-B14F-4D97-AF65-F5344CB8AC3E}">
        <p14:creationId xmlns:p14="http://schemas.microsoft.com/office/powerpoint/2010/main" val="3222007511"/>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33350"/>
            <a:ext cx="2286000" cy="62214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33350"/>
            <a:ext cx="6705600" cy="6221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3"/>
          <p:cNvSpPr>
            <a:spLocks noGrp="1" noChangeArrowheads="1"/>
          </p:cNvSpPr>
          <p:nvPr>
            <p:ph type="sldNum" sz="quarter" idx="10"/>
          </p:nvPr>
        </p:nvSpPr>
        <p:spPr>
          <a:ln/>
        </p:spPr>
        <p:txBody>
          <a:bodyPr/>
          <a:lstStyle>
            <a:lvl1pPr>
              <a:defRPr/>
            </a:lvl1pPr>
          </a:lstStyle>
          <a:p>
            <a:pPr>
              <a:defRPr/>
            </a:pPr>
            <a:fld id="{DDB4B1DC-61BF-4295-AA1E-EB20714FDD85}" type="slidenum">
              <a:rPr lang="en-GB" altLang="en-US"/>
              <a:pPr>
                <a:defRPr/>
              </a:pPr>
              <a:t>‹#›</a:t>
            </a:fld>
            <a:endParaRPr lang="en-GB" altLang="en-US"/>
          </a:p>
        </p:txBody>
      </p:sp>
    </p:spTree>
    <p:extLst>
      <p:ext uri="{BB962C8B-B14F-4D97-AF65-F5344CB8AC3E}">
        <p14:creationId xmlns:p14="http://schemas.microsoft.com/office/powerpoint/2010/main" val="3665680855"/>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63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141413" y="1592263"/>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418013" y="1592263"/>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418013" y="3916363"/>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23"/>
          <p:cNvSpPr>
            <a:spLocks noGrp="1" noChangeArrowheads="1"/>
          </p:cNvSpPr>
          <p:nvPr>
            <p:ph type="sldNum" sz="quarter" idx="10"/>
          </p:nvPr>
        </p:nvSpPr>
        <p:spPr>
          <a:ln/>
        </p:spPr>
        <p:txBody>
          <a:bodyPr/>
          <a:lstStyle>
            <a:lvl1pPr>
              <a:defRPr/>
            </a:lvl1pPr>
          </a:lstStyle>
          <a:p>
            <a:pPr>
              <a:defRPr/>
            </a:pPr>
            <a:fld id="{77F94DDA-B183-4CBD-9F51-B65E0E304E42}" type="slidenum">
              <a:rPr lang="en-GB" altLang="en-US"/>
              <a:pPr>
                <a:defRPr/>
              </a:pPr>
              <a:t>‹#›</a:t>
            </a:fld>
            <a:endParaRPr lang="en-GB" altLang="en-US"/>
          </a:p>
        </p:txBody>
      </p:sp>
    </p:spTree>
    <p:extLst>
      <p:ext uri="{BB962C8B-B14F-4D97-AF65-F5344CB8AC3E}">
        <p14:creationId xmlns:p14="http://schemas.microsoft.com/office/powerpoint/2010/main" val="2523294176"/>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63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41413" y="1592263"/>
            <a:ext cx="6400800" cy="4495800"/>
          </a:xfrm>
        </p:spPr>
        <p:txBody>
          <a:bodyPr/>
          <a:lstStyle/>
          <a:p>
            <a:pPr lvl="0"/>
            <a:endParaRPr lang="en-GB" noProof="0" smtClean="0"/>
          </a:p>
        </p:txBody>
      </p:sp>
      <p:sp>
        <p:nvSpPr>
          <p:cNvPr id="4" name="Rectangle 23"/>
          <p:cNvSpPr>
            <a:spLocks noGrp="1" noChangeArrowheads="1"/>
          </p:cNvSpPr>
          <p:nvPr>
            <p:ph type="sldNum" sz="quarter" idx="10"/>
          </p:nvPr>
        </p:nvSpPr>
        <p:spPr>
          <a:ln/>
        </p:spPr>
        <p:txBody>
          <a:bodyPr/>
          <a:lstStyle>
            <a:lvl1pPr>
              <a:defRPr/>
            </a:lvl1pPr>
          </a:lstStyle>
          <a:p>
            <a:pPr>
              <a:defRPr/>
            </a:pPr>
            <a:fld id="{1D013862-3F6B-4844-A312-327172EFF878}" type="slidenum">
              <a:rPr lang="en-GB" altLang="en-US"/>
              <a:pPr>
                <a:defRPr/>
              </a:pPr>
              <a:t>‹#›</a:t>
            </a:fld>
            <a:endParaRPr lang="en-GB" altLang="en-US"/>
          </a:p>
        </p:txBody>
      </p:sp>
    </p:spTree>
    <p:extLst>
      <p:ext uri="{BB962C8B-B14F-4D97-AF65-F5344CB8AC3E}">
        <p14:creationId xmlns:p14="http://schemas.microsoft.com/office/powerpoint/2010/main" val="1891089576"/>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308368"/>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7556301"/>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7900721"/>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1553937399"/>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32190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1674648"/>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2112694"/>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ChangeArrowheads="1"/>
          </p:cNvSpPr>
          <p:nvPr userDrawn="1"/>
        </p:nvSpPr>
        <p:spPr bwMode="auto">
          <a:xfrm>
            <a:off x="0" y="-44450"/>
            <a:ext cx="9144000" cy="6902450"/>
          </a:xfrm>
          <a:prstGeom prst="rect">
            <a:avLst/>
          </a:prstGeom>
          <a:gradFill rotWithShape="1">
            <a:gsLst>
              <a:gs pos="0">
                <a:schemeClr val="bg1"/>
              </a:gs>
              <a:gs pos="100000">
                <a:srgbClr val="F0F5FF"/>
              </a:gs>
            </a:gsLst>
            <a:lin ang="5400000" scaled="1"/>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eaLnBrk="1" hangingPunct="1">
              <a:defRPr/>
            </a:pPr>
            <a:endParaRPr lang="en-US" altLang="en-US" smtClean="0"/>
          </a:p>
        </p:txBody>
      </p:sp>
      <p:sp>
        <p:nvSpPr>
          <p:cNvPr id="1027" name="Rectangle 18"/>
          <p:cNvSpPr>
            <a:spLocks noChangeArrowheads="1"/>
          </p:cNvSpPr>
          <p:nvPr userDrawn="1"/>
        </p:nvSpPr>
        <p:spPr bwMode="auto">
          <a:xfrm>
            <a:off x="179388" y="1125538"/>
            <a:ext cx="8785225" cy="5543550"/>
          </a:xfrm>
          <a:prstGeom prst="rect">
            <a:avLst/>
          </a:prstGeom>
          <a:gradFill rotWithShape="1">
            <a:gsLst>
              <a:gs pos="0">
                <a:srgbClr val="F0F5FF"/>
              </a:gs>
              <a:gs pos="100000">
                <a:schemeClr val="bg1"/>
              </a:gs>
            </a:gsLst>
            <a:lin ang="5400000" scaled="1"/>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eaLnBrk="1" hangingPunct="1">
              <a:defRPr/>
            </a:pPr>
            <a:endParaRPr lang="en-US" altLang="en-US" smtClean="0"/>
          </a:p>
        </p:txBody>
      </p:sp>
      <p:sp>
        <p:nvSpPr>
          <p:cNvPr id="1028" name="Line 19"/>
          <p:cNvSpPr>
            <a:spLocks noChangeShapeType="1"/>
          </p:cNvSpPr>
          <p:nvPr userDrawn="1"/>
        </p:nvSpPr>
        <p:spPr bwMode="auto">
          <a:xfrm>
            <a:off x="180975" y="1127125"/>
            <a:ext cx="8782050" cy="0"/>
          </a:xfrm>
          <a:prstGeom prst="line">
            <a:avLst/>
          </a:prstGeom>
          <a:noFill/>
          <a:ln w="9525">
            <a:solidFill>
              <a:srgbClr val="3C4B8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9" name="Line 20"/>
          <p:cNvSpPr>
            <a:spLocks noChangeShapeType="1"/>
          </p:cNvSpPr>
          <p:nvPr userDrawn="1"/>
        </p:nvSpPr>
        <p:spPr bwMode="auto">
          <a:xfrm>
            <a:off x="177800" y="6664325"/>
            <a:ext cx="8785225"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0" name="Rectangle 22"/>
          <p:cNvSpPr>
            <a:spLocks noChangeArrowheads="1"/>
          </p:cNvSpPr>
          <p:nvPr userDrawn="1"/>
        </p:nvSpPr>
        <p:spPr bwMode="auto">
          <a:xfrm>
            <a:off x="0" y="6524625"/>
            <a:ext cx="9144000" cy="209550"/>
          </a:xfrm>
          <a:prstGeom prst="rect">
            <a:avLst/>
          </a:prstGeom>
          <a:solidFill>
            <a:srgbClr val="3C4B8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eaLnBrk="1" hangingPunct="1">
              <a:defRPr/>
            </a:pPr>
            <a:endParaRPr lang="en-US" altLang="en-US" smtClean="0"/>
          </a:p>
        </p:txBody>
      </p:sp>
      <p:pic>
        <p:nvPicPr>
          <p:cNvPr id="1031" name="Picture 25" descr="Jaspers_Logo 2"/>
          <p:cNvPicPr>
            <a:picLocks noChangeAspect="1" noChangeArrowheads="1"/>
          </p:cNvPicPr>
          <p:nvPr userDrawn="1"/>
        </p:nvPicPr>
        <p:blipFill>
          <a:blip r:embed="rId13">
            <a:lum contrast="30000"/>
            <a:extLst>
              <a:ext uri="{28A0092B-C50C-407E-A947-70E740481C1C}">
                <a14:useLocalDpi xmlns:a14="http://schemas.microsoft.com/office/drawing/2010/main" val="0"/>
              </a:ext>
            </a:extLst>
          </a:blip>
          <a:srcRect/>
          <a:stretch>
            <a:fillRect/>
          </a:stretch>
        </p:blipFill>
        <p:spPr bwMode="auto">
          <a:xfrm>
            <a:off x="3419475" y="-52388"/>
            <a:ext cx="2319338"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Rectangle 29"/>
          <p:cNvSpPr>
            <a:spLocks noChangeArrowheads="1"/>
          </p:cNvSpPr>
          <p:nvPr userDrawn="1"/>
        </p:nvSpPr>
        <p:spPr bwMode="auto">
          <a:xfrm>
            <a:off x="3362325" y="6315075"/>
            <a:ext cx="2447925" cy="533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eaLnBrk="1" hangingPunct="1">
              <a:defRPr/>
            </a:pPr>
            <a:endParaRPr lang="en-US" altLang="en-US" smtClean="0"/>
          </a:p>
        </p:txBody>
      </p:sp>
      <p:pic>
        <p:nvPicPr>
          <p:cNvPr id="1033" name="Picture 2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19488" y="6403975"/>
            <a:ext cx="596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2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46563" y="6370638"/>
            <a:ext cx="8985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28"/>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062538" y="6400800"/>
            <a:ext cx="728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advClick="0"/>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4"/>
          <p:cNvSpPr>
            <a:spLocks noChangeArrowheads="1"/>
          </p:cNvSpPr>
          <p:nvPr userDrawn="1"/>
        </p:nvSpPr>
        <p:spPr bwMode="auto">
          <a:xfrm>
            <a:off x="0" y="-44450"/>
            <a:ext cx="9144000" cy="6902450"/>
          </a:xfrm>
          <a:prstGeom prst="rect">
            <a:avLst/>
          </a:prstGeom>
          <a:gradFill rotWithShape="1">
            <a:gsLst>
              <a:gs pos="0">
                <a:schemeClr val="bg1"/>
              </a:gs>
              <a:gs pos="100000">
                <a:srgbClr val="F0F5FF"/>
              </a:gs>
            </a:gsLst>
            <a:lin ang="5400000" scaled="1"/>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eaLnBrk="1" hangingPunct="1">
              <a:defRPr/>
            </a:pPr>
            <a:endParaRPr lang="en-US" altLang="en-US" smtClean="0"/>
          </a:p>
        </p:txBody>
      </p:sp>
      <p:sp>
        <p:nvSpPr>
          <p:cNvPr id="2051" name="Rectangle 15"/>
          <p:cNvSpPr>
            <a:spLocks noChangeArrowheads="1"/>
          </p:cNvSpPr>
          <p:nvPr userDrawn="1"/>
        </p:nvSpPr>
        <p:spPr bwMode="auto">
          <a:xfrm>
            <a:off x="179388" y="887413"/>
            <a:ext cx="8785225" cy="5761037"/>
          </a:xfrm>
          <a:prstGeom prst="rect">
            <a:avLst/>
          </a:prstGeom>
          <a:gradFill rotWithShape="1">
            <a:gsLst>
              <a:gs pos="0">
                <a:srgbClr val="F0F5FF"/>
              </a:gs>
              <a:gs pos="100000">
                <a:schemeClr val="bg1"/>
              </a:gs>
            </a:gsLst>
            <a:lin ang="5400000" scaled="1"/>
          </a:gra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eaLnBrk="1" hangingPunct="1">
              <a:defRPr/>
            </a:pPr>
            <a:endParaRPr lang="en-US" altLang="en-US" smtClean="0"/>
          </a:p>
        </p:txBody>
      </p:sp>
      <p:sp>
        <p:nvSpPr>
          <p:cNvPr id="2052" name="Rectangle 16"/>
          <p:cNvSpPr>
            <a:spLocks noChangeArrowheads="1"/>
          </p:cNvSpPr>
          <p:nvPr userDrawn="1"/>
        </p:nvSpPr>
        <p:spPr bwMode="auto">
          <a:xfrm>
            <a:off x="3743325"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eaLnBrk="1" hangingPunct="1">
              <a:defRPr/>
            </a:pPr>
            <a:endParaRPr lang="en-US" altLang="en-US" smtClean="0"/>
          </a:p>
        </p:txBody>
      </p:sp>
      <p:sp>
        <p:nvSpPr>
          <p:cNvPr id="2053" name="Line 17"/>
          <p:cNvSpPr>
            <a:spLocks noChangeShapeType="1"/>
          </p:cNvSpPr>
          <p:nvPr userDrawn="1"/>
        </p:nvSpPr>
        <p:spPr bwMode="auto">
          <a:xfrm>
            <a:off x="180975" y="882650"/>
            <a:ext cx="8782050" cy="0"/>
          </a:xfrm>
          <a:prstGeom prst="line">
            <a:avLst/>
          </a:prstGeom>
          <a:noFill/>
          <a:ln w="12700">
            <a:solidFill>
              <a:srgbClr val="3C4B8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4" name="Line 18"/>
          <p:cNvSpPr>
            <a:spLocks noChangeShapeType="1"/>
          </p:cNvSpPr>
          <p:nvPr userDrawn="1"/>
        </p:nvSpPr>
        <p:spPr bwMode="auto">
          <a:xfrm>
            <a:off x="177800" y="6664325"/>
            <a:ext cx="8785225" cy="0"/>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5" name="Rectangle 2"/>
          <p:cNvSpPr>
            <a:spLocks noGrp="1" noChangeArrowheads="1"/>
          </p:cNvSpPr>
          <p:nvPr>
            <p:ph type="title"/>
          </p:nvPr>
        </p:nvSpPr>
        <p:spPr bwMode="auto">
          <a:xfrm>
            <a:off x="0" y="-133350"/>
            <a:ext cx="9144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6" name="Rectangle 3"/>
          <p:cNvSpPr>
            <a:spLocks noGrp="1" noChangeArrowheads="1"/>
          </p:cNvSpPr>
          <p:nvPr>
            <p:ph type="body" idx="1"/>
          </p:nvPr>
        </p:nvSpPr>
        <p:spPr bwMode="auto">
          <a:xfrm>
            <a:off x="1141413" y="1592263"/>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pic>
        <p:nvPicPr>
          <p:cNvPr id="2057" name="Picture 8" descr="Jaspers_Logo 2"/>
          <p:cNvPicPr>
            <a:picLocks noChangeAspect="1" noChangeArrowheads="1"/>
          </p:cNvPicPr>
          <p:nvPr/>
        </p:nvPicPr>
        <p:blipFill>
          <a:blip r:embed="rId15">
            <a:lum contrast="30000"/>
            <a:extLst>
              <a:ext uri="{28A0092B-C50C-407E-A947-70E740481C1C}">
                <a14:useLocalDpi xmlns:a14="http://schemas.microsoft.com/office/drawing/2010/main" val="0"/>
              </a:ext>
            </a:extLst>
          </a:blip>
          <a:srcRect/>
          <a:stretch>
            <a:fillRect/>
          </a:stretch>
        </p:blipFill>
        <p:spPr bwMode="auto">
          <a:xfrm>
            <a:off x="7731125" y="115888"/>
            <a:ext cx="1284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8" name="Rectangle 10"/>
          <p:cNvSpPr>
            <a:spLocks noChangeArrowheads="1"/>
          </p:cNvSpPr>
          <p:nvPr userDrawn="1"/>
        </p:nvSpPr>
        <p:spPr bwMode="auto">
          <a:xfrm>
            <a:off x="3743325"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eaLnBrk="1" hangingPunct="1">
              <a:defRPr/>
            </a:pPr>
            <a:endParaRPr lang="en-US" altLang="en-US" smtClean="0"/>
          </a:p>
        </p:txBody>
      </p:sp>
      <p:sp>
        <p:nvSpPr>
          <p:cNvPr id="2059" name="Rectangle 22"/>
          <p:cNvSpPr>
            <a:spLocks noChangeArrowheads="1"/>
          </p:cNvSpPr>
          <p:nvPr userDrawn="1"/>
        </p:nvSpPr>
        <p:spPr bwMode="auto">
          <a:xfrm>
            <a:off x="0" y="6648450"/>
            <a:ext cx="9144000" cy="209550"/>
          </a:xfrm>
          <a:prstGeom prst="rect">
            <a:avLst/>
          </a:prstGeom>
          <a:solidFill>
            <a:srgbClr val="3C4B8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eaLnBrk="1" hangingPunct="1">
              <a:defRPr/>
            </a:pPr>
            <a:endParaRPr lang="en-US" altLang="en-US" smtClean="0"/>
          </a:p>
        </p:txBody>
      </p:sp>
      <p:sp>
        <p:nvSpPr>
          <p:cNvPr id="182295" name="Rectangle 23"/>
          <p:cNvSpPr>
            <a:spLocks noGrp="1" noChangeArrowheads="1"/>
          </p:cNvSpPr>
          <p:nvPr>
            <p:ph type="sldNum" sz="quarter" idx="4"/>
          </p:nvPr>
        </p:nvSpPr>
        <p:spPr bwMode="auto">
          <a:xfrm>
            <a:off x="7286625" y="6657975"/>
            <a:ext cx="190500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chemeClr val="bg1"/>
                </a:solidFill>
              </a:defRPr>
            </a:lvl1pPr>
          </a:lstStyle>
          <a:p>
            <a:pPr>
              <a:defRPr/>
            </a:pPr>
            <a:fld id="{FBDCAC57-278C-45A0-B0A4-88C0867002C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advClick="0"/>
  <p:timing>
    <p:tnLst>
      <p:par>
        <p:cTn id="1" dur="indefinite" restart="never" nodeType="tmRoot"/>
      </p:par>
    </p:tnLst>
  </p:timing>
  <p:hf hdr="0" ftr="0" dt="0"/>
  <p:txStyles>
    <p:titleStyle>
      <a:lvl1pPr algn="ctr" rtl="0" eaLnBrk="0" fontAlgn="base" hangingPunct="0">
        <a:spcBef>
          <a:spcPct val="0"/>
        </a:spcBef>
        <a:spcAft>
          <a:spcPct val="0"/>
        </a:spcAft>
        <a:defRPr sz="3000">
          <a:solidFill>
            <a:srgbClr val="333399"/>
          </a:solidFill>
          <a:latin typeface="+mj-lt"/>
          <a:ea typeface="+mj-ea"/>
          <a:cs typeface="+mj-cs"/>
        </a:defRPr>
      </a:lvl1pPr>
      <a:lvl2pPr algn="ctr" rtl="0" eaLnBrk="0" fontAlgn="base" hangingPunct="0">
        <a:spcBef>
          <a:spcPct val="0"/>
        </a:spcBef>
        <a:spcAft>
          <a:spcPct val="0"/>
        </a:spcAft>
        <a:defRPr sz="3000">
          <a:solidFill>
            <a:srgbClr val="333399"/>
          </a:solidFill>
          <a:latin typeface="Arial" charset="0"/>
        </a:defRPr>
      </a:lvl2pPr>
      <a:lvl3pPr algn="ctr" rtl="0" eaLnBrk="0" fontAlgn="base" hangingPunct="0">
        <a:spcBef>
          <a:spcPct val="0"/>
        </a:spcBef>
        <a:spcAft>
          <a:spcPct val="0"/>
        </a:spcAft>
        <a:defRPr sz="3000">
          <a:solidFill>
            <a:srgbClr val="333399"/>
          </a:solidFill>
          <a:latin typeface="Arial" charset="0"/>
        </a:defRPr>
      </a:lvl3pPr>
      <a:lvl4pPr algn="ctr" rtl="0" eaLnBrk="0" fontAlgn="base" hangingPunct="0">
        <a:spcBef>
          <a:spcPct val="0"/>
        </a:spcBef>
        <a:spcAft>
          <a:spcPct val="0"/>
        </a:spcAft>
        <a:defRPr sz="3000">
          <a:solidFill>
            <a:srgbClr val="333399"/>
          </a:solidFill>
          <a:latin typeface="Arial" charset="0"/>
        </a:defRPr>
      </a:lvl4pPr>
      <a:lvl5pPr algn="ctr" rtl="0" eaLnBrk="0" fontAlgn="base" hangingPunct="0">
        <a:spcBef>
          <a:spcPct val="0"/>
        </a:spcBef>
        <a:spcAft>
          <a:spcPct val="0"/>
        </a:spcAft>
        <a:defRPr sz="3000">
          <a:solidFill>
            <a:srgbClr val="333399"/>
          </a:solidFill>
          <a:latin typeface="Arial" charset="0"/>
        </a:defRPr>
      </a:lvl5pPr>
      <a:lvl6pPr marL="457200" algn="ctr" rtl="0" fontAlgn="base">
        <a:spcBef>
          <a:spcPct val="0"/>
        </a:spcBef>
        <a:spcAft>
          <a:spcPct val="0"/>
        </a:spcAft>
        <a:defRPr sz="3000">
          <a:solidFill>
            <a:srgbClr val="333399"/>
          </a:solidFill>
          <a:latin typeface="Arial" charset="0"/>
        </a:defRPr>
      </a:lvl6pPr>
      <a:lvl7pPr marL="914400" algn="ctr" rtl="0" fontAlgn="base">
        <a:spcBef>
          <a:spcPct val="0"/>
        </a:spcBef>
        <a:spcAft>
          <a:spcPct val="0"/>
        </a:spcAft>
        <a:defRPr sz="3000">
          <a:solidFill>
            <a:srgbClr val="333399"/>
          </a:solidFill>
          <a:latin typeface="Arial" charset="0"/>
        </a:defRPr>
      </a:lvl7pPr>
      <a:lvl8pPr marL="1371600" algn="ctr" rtl="0" fontAlgn="base">
        <a:spcBef>
          <a:spcPct val="0"/>
        </a:spcBef>
        <a:spcAft>
          <a:spcPct val="0"/>
        </a:spcAft>
        <a:defRPr sz="3000">
          <a:solidFill>
            <a:srgbClr val="333399"/>
          </a:solidFill>
          <a:latin typeface="Arial" charset="0"/>
        </a:defRPr>
      </a:lvl8pPr>
      <a:lvl9pPr marL="1828800" algn="ctr" rtl="0" fontAlgn="base">
        <a:spcBef>
          <a:spcPct val="0"/>
        </a:spcBef>
        <a:spcAft>
          <a:spcPct val="0"/>
        </a:spcAft>
        <a:defRPr sz="3000">
          <a:solidFill>
            <a:srgbClr val="333399"/>
          </a:solidFill>
          <a:latin typeface="Arial" charset="0"/>
        </a:defRPr>
      </a:lvl9pPr>
    </p:titleStyle>
    <p:bodyStyle>
      <a:lvl1pPr marL="342900" indent="-342900" algn="l" rtl="0" eaLnBrk="0" fontAlgn="base" hangingPunct="0">
        <a:spcBef>
          <a:spcPct val="20000"/>
        </a:spcBef>
        <a:spcAft>
          <a:spcPct val="0"/>
        </a:spcAft>
        <a:buClr>
          <a:srgbClr val="A50021"/>
        </a:buClr>
        <a:buSzPct val="75000"/>
        <a:buFont typeface="Wingdings" pitchFamily="2" charset="2"/>
        <a:buChar char="§"/>
        <a:defRPr sz="2800">
          <a:solidFill>
            <a:srgbClr val="333399"/>
          </a:solidFill>
          <a:latin typeface="+mn-lt"/>
          <a:ea typeface="+mn-ea"/>
          <a:cs typeface="+mn-cs"/>
        </a:defRPr>
      </a:lvl1pPr>
      <a:lvl2pPr marL="742950" indent="-285750" algn="l" rtl="0" eaLnBrk="0" fontAlgn="base" hangingPunct="0">
        <a:spcBef>
          <a:spcPct val="20000"/>
        </a:spcBef>
        <a:spcAft>
          <a:spcPct val="0"/>
        </a:spcAft>
        <a:buClr>
          <a:srgbClr val="A50021"/>
        </a:buClr>
        <a:buSzPct val="75000"/>
        <a:buFont typeface="Wingdings" pitchFamily="2" charset="2"/>
        <a:buChar char="§"/>
        <a:defRPr sz="2600">
          <a:solidFill>
            <a:srgbClr val="333399"/>
          </a:solidFill>
          <a:latin typeface="+mn-lt"/>
        </a:defRPr>
      </a:lvl2pPr>
      <a:lvl3pPr marL="1143000" indent="-228600" algn="l" rtl="0" eaLnBrk="0" fontAlgn="base" hangingPunct="0">
        <a:spcBef>
          <a:spcPct val="20000"/>
        </a:spcBef>
        <a:spcAft>
          <a:spcPct val="0"/>
        </a:spcAft>
        <a:buClr>
          <a:srgbClr val="A50021"/>
        </a:buClr>
        <a:buSzPct val="75000"/>
        <a:buFont typeface="Wingdings" pitchFamily="2" charset="2"/>
        <a:buChar char="§"/>
        <a:defRPr sz="2200">
          <a:solidFill>
            <a:srgbClr val="333399"/>
          </a:solidFill>
          <a:latin typeface="+mn-lt"/>
        </a:defRPr>
      </a:lvl3pPr>
      <a:lvl4pPr marL="1600200" indent="-228600" algn="l" rtl="0" eaLnBrk="0" fontAlgn="base" hangingPunct="0">
        <a:spcBef>
          <a:spcPct val="20000"/>
        </a:spcBef>
        <a:spcAft>
          <a:spcPct val="0"/>
        </a:spcAft>
        <a:buClr>
          <a:srgbClr val="A50021"/>
        </a:buClr>
        <a:buSzPct val="75000"/>
        <a:buFont typeface="Wingdings" pitchFamily="2" charset="2"/>
        <a:buChar char="§"/>
        <a:defRPr sz="2000">
          <a:solidFill>
            <a:srgbClr val="333399"/>
          </a:solidFill>
          <a:latin typeface="Verdana" pitchFamily="34" charset="0"/>
        </a:defRPr>
      </a:lvl4pPr>
      <a:lvl5pPr marL="2057400" indent="-228600" algn="l" rtl="0" eaLnBrk="0" fontAlgn="base" hangingPunct="0">
        <a:spcBef>
          <a:spcPct val="20000"/>
        </a:spcBef>
        <a:spcAft>
          <a:spcPct val="0"/>
        </a:spcAft>
        <a:buClr>
          <a:srgbClr val="A50021"/>
        </a:buClr>
        <a:buSzPct val="75000"/>
        <a:buFont typeface="Wingdings" pitchFamily="2" charset="2"/>
        <a:buChar char="§"/>
        <a:defRPr sz="2000">
          <a:solidFill>
            <a:srgbClr val="333399"/>
          </a:solidFill>
          <a:latin typeface="Verdana" pitchFamily="34" charset="0"/>
        </a:defRPr>
      </a:lvl5pPr>
      <a:lvl6pPr marL="2514600" indent="-228600" algn="l" rtl="0" fontAlgn="base">
        <a:spcBef>
          <a:spcPct val="20000"/>
        </a:spcBef>
        <a:spcAft>
          <a:spcPct val="0"/>
        </a:spcAft>
        <a:buClr>
          <a:srgbClr val="A50021"/>
        </a:buClr>
        <a:buSzPct val="75000"/>
        <a:buFont typeface="Wingdings" pitchFamily="2" charset="2"/>
        <a:buChar char="§"/>
        <a:defRPr sz="2000">
          <a:solidFill>
            <a:srgbClr val="333399"/>
          </a:solidFill>
          <a:latin typeface="Verdana" pitchFamily="34" charset="0"/>
        </a:defRPr>
      </a:lvl6pPr>
      <a:lvl7pPr marL="2971800" indent="-228600" algn="l" rtl="0" fontAlgn="base">
        <a:spcBef>
          <a:spcPct val="20000"/>
        </a:spcBef>
        <a:spcAft>
          <a:spcPct val="0"/>
        </a:spcAft>
        <a:buClr>
          <a:srgbClr val="A50021"/>
        </a:buClr>
        <a:buSzPct val="75000"/>
        <a:buFont typeface="Wingdings" pitchFamily="2" charset="2"/>
        <a:buChar char="§"/>
        <a:defRPr sz="2000">
          <a:solidFill>
            <a:srgbClr val="333399"/>
          </a:solidFill>
          <a:latin typeface="Verdana" pitchFamily="34" charset="0"/>
        </a:defRPr>
      </a:lvl7pPr>
      <a:lvl8pPr marL="3429000" indent="-228600" algn="l" rtl="0" fontAlgn="base">
        <a:spcBef>
          <a:spcPct val="20000"/>
        </a:spcBef>
        <a:spcAft>
          <a:spcPct val="0"/>
        </a:spcAft>
        <a:buClr>
          <a:srgbClr val="A50021"/>
        </a:buClr>
        <a:buSzPct val="75000"/>
        <a:buFont typeface="Wingdings" pitchFamily="2" charset="2"/>
        <a:buChar char="§"/>
        <a:defRPr sz="2000">
          <a:solidFill>
            <a:srgbClr val="333399"/>
          </a:solidFill>
          <a:latin typeface="Verdana" pitchFamily="34" charset="0"/>
        </a:defRPr>
      </a:lvl8pPr>
      <a:lvl9pPr marL="3886200" indent="-228600" algn="l" rtl="0" fontAlgn="base">
        <a:spcBef>
          <a:spcPct val="20000"/>
        </a:spcBef>
        <a:spcAft>
          <a:spcPct val="0"/>
        </a:spcAft>
        <a:buClr>
          <a:srgbClr val="A50021"/>
        </a:buClr>
        <a:buSzPct val="75000"/>
        <a:buFont typeface="Wingdings" pitchFamily="2" charset="2"/>
        <a:buChar char="§"/>
        <a:defRPr sz="2000">
          <a:solidFill>
            <a:srgbClr val="333399"/>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8"/>
          <p:cNvSpPr txBox="1">
            <a:spLocks noChangeArrowheads="1"/>
          </p:cNvSpPr>
          <p:nvPr/>
        </p:nvSpPr>
        <p:spPr bwMode="auto">
          <a:xfrm>
            <a:off x="285744" y="1531634"/>
            <a:ext cx="855662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rgbClr val="333399"/>
                </a:solidFill>
                <a:latin typeface="Verdana" pitchFamily="34" charset="0"/>
                <a:cs typeface="Times New Roman" pitchFamily="18" charset="0"/>
              </a:defRPr>
            </a:lvl1pPr>
            <a:lvl2pPr marL="742950" indent="-285750" eaLnBrk="0" hangingPunct="0">
              <a:defRPr sz="800">
                <a:solidFill>
                  <a:srgbClr val="333399"/>
                </a:solidFill>
                <a:latin typeface="Verdana" pitchFamily="34" charset="0"/>
                <a:cs typeface="Times New Roman" pitchFamily="18" charset="0"/>
              </a:defRPr>
            </a:lvl2pPr>
            <a:lvl3pPr marL="1143000" indent="-228600" eaLnBrk="0" hangingPunct="0">
              <a:defRPr sz="800">
                <a:solidFill>
                  <a:srgbClr val="333399"/>
                </a:solidFill>
                <a:latin typeface="Verdana" pitchFamily="34" charset="0"/>
                <a:cs typeface="Times New Roman" pitchFamily="18" charset="0"/>
              </a:defRPr>
            </a:lvl3pPr>
            <a:lvl4pPr marL="1600200" indent="-228600" eaLnBrk="0" hangingPunct="0">
              <a:defRPr sz="800">
                <a:solidFill>
                  <a:srgbClr val="333399"/>
                </a:solidFill>
                <a:latin typeface="Verdana" pitchFamily="34" charset="0"/>
                <a:cs typeface="Times New Roman" pitchFamily="18" charset="0"/>
              </a:defRPr>
            </a:lvl4pPr>
            <a:lvl5pPr marL="2057400" indent="-228600" eaLnBrk="0" hangingPunct="0">
              <a:defRPr sz="800">
                <a:solidFill>
                  <a:srgbClr val="333399"/>
                </a:solidFill>
                <a:latin typeface="Verdana" pitchFamily="34" charset="0"/>
                <a:cs typeface="Times New Roman" pitchFamily="18" charset="0"/>
              </a:defRPr>
            </a:lvl5pPr>
            <a:lvl6pPr marL="2514600" indent="-228600" eaLnBrk="0" fontAlgn="base" hangingPunct="0">
              <a:spcBef>
                <a:spcPct val="0"/>
              </a:spcBef>
              <a:spcAft>
                <a:spcPct val="0"/>
              </a:spcAft>
              <a:defRPr sz="800">
                <a:solidFill>
                  <a:srgbClr val="333399"/>
                </a:solidFill>
                <a:latin typeface="Verdana" pitchFamily="34" charset="0"/>
                <a:cs typeface="Times New Roman" pitchFamily="18" charset="0"/>
              </a:defRPr>
            </a:lvl6pPr>
            <a:lvl7pPr marL="2971800" indent="-228600" eaLnBrk="0" fontAlgn="base" hangingPunct="0">
              <a:spcBef>
                <a:spcPct val="0"/>
              </a:spcBef>
              <a:spcAft>
                <a:spcPct val="0"/>
              </a:spcAft>
              <a:defRPr sz="800">
                <a:solidFill>
                  <a:srgbClr val="333399"/>
                </a:solidFill>
                <a:latin typeface="Verdana" pitchFamily="34" charset="0"/>
                <a:cs typeface="Times New Roman" pitchFamily="18" charset="0"/>
              </a:defRPr>
            </a:lvl7pPr>
            <a:lvl8pPr marL="3429000" indent="-228600" eaLnBrk="0" fontAlgn="base" hangingPunct="0">
              <a:spcBef>
                <a:spcPct val="0"/>
              </a:spcBef>
              <a:spcAft>
                <a:spcPct val="0"/>
              </a:spcAft>
              <a:defRPr sz="800">
                <a:solidFill>
                  <a:srgbClr val="333399"/>
                </a:solidFill>
                <a:latin typeface="Verdana" pitchFamily="34" charset="0"/>
                <a:cs typeface="Times New Roman" pitchFamily="18" charset="0"/>
              </a:defRPr>
            </a:lvl8pPr>
            <a:lvl9pPr marL="3886200" indent="-228600" eaLnBrk="0" fontAlgn="base" hangingPunct="0">
              <a:spcBef>
                <a:spcPct val="0"/>
              </a:spcBef>
              <a:spcAft>
                <a:spcPct val="0"/>
              </a:spcAft>
              <a:defRPr sz="800">
                <a:solidFill>
                  <a:srgbClr val="333399"/>
                </a:solidFill>
                <a:latin typeface="Verdana" pitchFamily="34" charset="0"/>
                <a:cs typeface="Times New Roman" pitchFamily="18" charset="0"/>
              </a:defRPr>
            </a:lvl9pPr>
          </a:lstStyle>
          <a:p>
            <a:pPr algn="ctr" eaLnBrk="1" hangingPunct="1"/>
            <a:r>
              <a:rPr lang="en-US" sz="3600" dirty="0" smtClean="0"/>
              <a:t>Public Information and Participation Requirements</a:t>
            </a:r>
          </a:p>
          <a:p>
            <a:pPr algn="ctr" eaLnBrk="1" hangingPunct="1"/>
            <a:endParaRPr lang="en-US" sz="2400" dirty="0" smtClean="0"/>
          </a:p>
          <a:p>
            <a:pPr algn="ctr" eaLnBrk="1" hangingPunct="1"/>
            <a:r>
              <a:rPr lang="en-US" sz="2400" dirty="0" smtClean="0"/>
              <a:t>ECJ court rulings and Compliance Committee findings</a:t>
            </a:r>
          </a:p>
          <a:p>
            <a:pPr algn="ctr" eaLnBrk="1" hangingPunct="1"/>
            <a:r>
              <a:rPr lang="en-US" sz="2400" dirty="0" smtClean="0"/>
              <a:t>Practical Guidance </a:t>
            </a:r>
            <a:endParaRPr lang="en-US" sz="2400" dirty="0"/>
          </a:p>
          <a:p>
            <a:pPr algn="ctr" eaLnBrk="1" hangingPunct="1"/>
            <a:endParaRPr lang="en-US" altLang="en-US" sz="3600" b="1" dirty="0" smtClean="0">
              <a:solidFill>
                <a:srgbClr val="0000FF"/>
              </a:solidFill>
              <a:latin typeface="Arial Unicode MS" pitchFamily="34" charset="-128"/>
            </a:endParaRPr>
          </a:p>
          <a:p>
            <a:pPr algn="ctr" eaLnBrk="1" hangingPunct="1"/>
            <a:endParaRPr lang="en-US" altLang="en-US" sz="3600" b="1" dirty="0" smtClean="0">
              <a:solidFill>
                <a:srgbClr val="0000FF"/>
              </a:solidFill>
              <a:latin typeface="Arial Unicode MS" pitchFamily="34" charset="-128"/>
            </a:endParaRPr>
          </a:p>
          <a:p>
            <a:pPr algn="ctr" eaLnBrk="1" hangingPunct="1"/>
            <a:endParaRPr lang="en-GB" altLang="en-US" sz="2400" dirty="0" smtClean="0"/>
          </a:p>
          <a:p>
            <a:pPr algn="ctr" eaLnBrk="1" hangingPunct="1"/>
            <a:r>
              <a:rPr lang="en-GB" altLang="en-US" sz="2400" dirty="0" smtClean="0"/>
              <a:t>JASPERS</a:t>
            </a:r>
            <a:endParaRPr lang="en-GB" altLang="en-US" sz="2400" dirty="0"/>
          </a:p>
          <a:p>
            <a:pPr algn="ctr" eaLnBrk="1" hangingPunct="1"/>
            <a:r>
              <a:rPr lang="en-GB" altLang="en-US" sz="2400" smtClean="0"/>
              <a:t>Bucharest</a:t>
            </a:r>
            <a:endParaRPr lang="en-GB" altLang="en-US" sz="2400" dirty="0"/>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10</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1374044"/>
            <a:ext cx="8686800" cy="3785652"/>
          </a:xfrm>
          <a:prstGeom prst="rect">
            <a:avLst/>
          </a:prstGeom>
          <a:solidFill>
            <a:srgbClr val="0070C0"/>
          </a:solidFill>
        </p:spPr>
        <p:txBody>
          <a:bodyPr wrap="square">
            <a:spAutoFit/>
          </a:bodyPr>
          <a:lstStyle/>
          <a:p>
            <a:r>
              <a:rPr lang="en-GB" sz="2000" i="1" dirty="0">
                <a:solidFill>
                  <a:srgbClr val="FFC000"/>
                </a:solidFill>
              </a:rPr>
              <a:t>Slovakia ACCC/C/2009/41; ECE/MP.PP/2011/11</a:t>
            </a:r>
            <a:r>
              <a:rPr lang="en-GB" sz="2000" i="1" dirty="0" smtClean="0">
                <a:solidFill>
                  <a:srgbClr val="FFC000"/>
                </a:solidFill>
              </a:rPr>
              <a:t>/</a:t>
            </a:r>
          </a:p>
          <a:p>
            <a:endParaRPr lang="en-US" sz="2000" i="1" dirty="0" smtClean="0">
              <a:solidFill>
                <a:schemeClr val="bg1"/>
              </a:solidFill>
            </a:endParaRPr>
          </a:p>
          <a:p>
            <a:r>
              <a:rPr lang="en-US" sz="2000" dirty="0">
                <a:solidFill>
                  <a:schemeClr val="bg1"/>
                </a:solidFill>
              </a:rPr>
              <a:t>Each Party to the Convention has certain discretion to design the decision-making </a:t>
            </a:r>
            <a:r>
              <a:rPr lang="en-US" sz="2000" dirty="0" smtClean="0">
                <a:solidFill>
                  <a:schemeClr val="bg1"/>
                </a:solidFill>
              </a:rPr>
              <a:t>procedures covered </a:t>
            </a:r>
            <a:r>
              <a:rPr lang="en-US" sz="2000" dirty="0">
                <a:solidFill>
                  <a:schemeClr val="bg1"/>
                </a:solidFill>
              </a:rPr>
              <a:t>by article 6 of the Convention. Also, in tiered decision-making procedures</a:t>
            </a:r>
            <a:r>
              <a:rPr lang="en-US" sz="2000" dirty="0" smtClean="0">
                <a:solidFill>
                  <a:schemeClr val="bg1"/>
                </a:solidFill>
              </a:rPr>
              <a:t>, each </a:t>
            </a:r>
            <a:r>
              <a:rPr lang="en-US" sz="2000" dirty="0">
                <a:solidFill>
                  <a:schemeClr val="bg1"/>
                </a:solidFill>
              </a:rPr>
              <a:t>Party can decide which range of options is to be discussed at each stage of </a:t>
            </a:r>
            <a:r>
              <a:rPr lang="en-US" sz="2000" dirty="0" smtClean="0">
                <a:solidFill>
                  <a:schemeClr val="bg1"/>
                </a:solidFill>
              </a:rPr>
              <a:t>the decision-making</a:t>
            </a:r>
            <a:r>
              <a:rPr lang="en-US" sz="2000" dirty="0">
                <a:solidFill>
                  <a:schemeClr val="bg1"/>
                </a:solidFill>
              </a:rPr>
              <a:t>. Yet, within each and every such procedure where public participation </a:t>
            </a:r>
            <a:r>
              <a:rPr lang="en-US" sz="2000" dirty="0" smtClean="0">
                <a:solidFill>
                  <a:schemeClr val="bg1"/>
                </a:solidFill>
              </a:rPr>
              <a:t>is required</a:t>
            </a:r>
            <a:r>
              <a:rPr lang="en-US" sz="2000" dirty="0">
                <a:solidFill>
                  <a:schemeClr val="bg1"/>
                </a:solidFill>
              </a:rPr>
              <a:t>, it should be provided early in the procedure so as to ensure that indeed all </a:t>
            </a:r>
            <a:r>
              <a:rPr lang="en-US" sz="2000" dirty="0" smtClean="0">
                <a:solidFill>
                  <a:schemeClr val="bg1"/>
                </a:solidFill>
              </a:rPr>
              <a:t>options are </a:t>
            </a:r>
            <a:r>
              <a:rPr lang="en-US" sz="2000" dirty="0">
                <a:solidFill>
                  <a:schemeClr val="bg1"/>
                </a:solidFill>
              </a:rPr>
              <a:t>open and effective participation can take place (ACCC/C/2006/16 (Lithuania) ECE</a:t>
            </a:r>
            <a:r>
              <a:rPr lang="en-US" sz="2000" dirty="0" smtClean="0">
                <a:solidFill>
                  <a:schemeClr val="bg1"/>
                </a:solidFill>
              </a:rPr>
              <a:t>/ MP.PP/2008/5/Add.6</a:t>
            </a:r>
            <a:r>
              <a:rPr lang="en-US" sz="2000" dirty="0">
                <a:solidFill>
                  <a:schemeClr val="bg1"/>
                </a:solidFill>
              </a:rPr>
              <a:t>, paras. 57 and 71</a:t>
            </a:r>
            <a:r>
              <a:rPr lang="en-US" sz="2000" dirty="0" smtClean="0">
                <a:solidFill>
                  <a:schemeClr val="bg1"/>
                </a:solidFill>
              </a:rPr>
              <a:t>).</a:t>
            </a:r>
            <a:endParaRPr lang="en-US" sz="1800" i="1" dirty="0">
              <a:solidFill>
                <a:schemeClr val="bg1"/>
              </a:solidFill>
            </a:endParaRPr>
          </a:p>
        </p:txBody>
      </p:sp>
    </p:spTree>
    <p:extLst>
      <p:ext uri="{BB962C8B-B14F-4D97-AF65-F5344CB8AC3E}">
        <p14:creationId xmlns:p14="http://schemas.microsoft.com/office/powerpoint/2010/main" val="542585832"/>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11</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22632"/>
            <a:ext cx="8686800" cy="5416868"/>
          </a:xfrm>
          <a:prstGeom prst="rect">
            <a:avLst/>
          </a:prstGeom>
          <a:solidFill>
            <a:srgbClr val="0070C0"/>
          </a:solidFill>
        </p:spPr>
        <p:txBody>
          <a:bodyPr wrap="square">
            <a:spAutoFit/>
          </a:bodyPr>
          <a:lstStyle/>
          <a:p>
            <a:r>
              <a:rPr lang="en-US" sz="2000" i="1" dirty="0">
                <a:solidFill>
                  <a:srgbClr val="FFC000"/>
                </a:solidFill>
              </a:rPr>
              <a:t>(European Union and United Kingdom ACCC/C/2012/68; ECE/MP.PP/C.1/2014/5</a:t>
            </a:r>
            <a:r>
              <a:rPr lang="en-US" sz="2000" i="1" dirty="0" smtClean="0">
                <a:solidFill>
                  <a:srgbClr val="FFC000"/>
                </a:solidFill>
              </a:rPr>
              <a:t>,</a:t>
            </a:r>
          </a:p>
          <a:p>
            <a:r>
              <a:rPr lang="en-US" sz="1800" dirty="0" smtClean="0">
                <a:solidFill>
                  <a:schemeClr val="bg1"/>
                </a:solidFill>
              </a:rPr>
              <a:t>In </a:t>
            </a:r>
            <a:r>
              <a:rPr lang="en-US" sz="1800" dirty="0">
                <a:solidFill>
                  <a:schemeClr val="bg1"/>
                </a:solidFill>
              </a:rPr>
              <a:t>this case, the Committee finds that the public concerned, including the communicant</a:t>
            </a:r>
            <a:r>
              <a:rPr lang="en-US" sz="1800" dirty="0" smtClean="0">
                <a:solidFill>
                  <a:schemeClr val="bg1"/>
                </a:solidFill>
              </a:rPr>
              <a:t>, had </a:t>
            </a:r>
            <a:r>
              <a:rPr lang="en-US" sz="1800" dirty="0">
                <a:solidFill>
                  <a:schemeClr val="bg1"/>
                </a:solidFill>
              </a:rPr>
              <a:t>ample opportunity in more than one instance to participate in the consultation </a:t>
            </a:r>
            <a:r>
              <a:rPr lang="en-US" sz="1800" dirty="0" smtClean="0">
                <a:solidFill>
                  <a:schemeClr val="bg1"/>
                </a:solidFill>
              </a:rPr>
              <a:t>process and </a:t>
            </a:r>
            <a:r>
              <a:rPr lang="en-US" sz="1800" dirty="0">
                <a:solidFill>
                  <a:schemeClr val="bg1"/>
                </a:solidFill>
              </a:rPr>
              <a:t>to submit comments. In this respect the Committee notes the following aspects.</a:t>
            </a:r>
          </a:p>
          <a:p>
            <a:r>
              <a:rPr lang="en-US" sz="1800" dirty="0">
                <a:solidFill>
                  <a:schemeClr val="bg1"/>
                </a:solidFill>
              </a:rPr>
              <a:t>First, the way the notice for the project was advertised in the local press fits the local </a:t>
            </a:r>
            <a:r>
              <a:rPr lang="en-US" sz="1800" dirty="0" smtClean="0">
                <a:solidFill>
                  <a:schemeClr val="bg1"/>
                </a:solidFill>
              </a:rPr>
              <a:t>significance of </a:t>
            </a:r>
            <a:r>
              <a:rPr lang="en-US" sz="1800" dirty="0">
                <a:solidFill>
                  <a:schemeClr val="bg1"/>
                </a:solidFill>
              </a:rPr>
              <a:t>the project and meets the requirements of article 6, paragraph 2, of the Convention.</a:t>
            </a:r>
          </a:p>
          <a:p>
            <a:r>
              <a:rPr lang="en-US" sz="1800" dirty="0">
                <a:solidFill>
                  <a:schemeClr val="bg1"/>
                </a:solidFill>
              </a:rPr>
              <a:t>Second, the time frames provided for public consultations (almost one month </a:t>
            </a:r>
            <a:r>
              <a:rPr lang="en-US" sz="1800" dirty="0" smtClean="0">
                <a:solidFill>
                  <a:schemeClr val="bg1"/>
                </a:solidFill>
              </a:rPr>
              <a:t>each time </a:t>
            </a:r>
            <a:r>
              <a:rPr lang="en-US" sz="1800" dirty="0">
                <a:solidFill>
                  <a:schemeClr val="bg1"/>
                </a:solidFill>
              </a:rPr>
              <a:t>for the original and revised versions of the environmental statement) were </a:t>
            </a:r>
            <a:r>
              <a:rPr lang="en-US" sz="1800" dirty="0" smtClean="0">
                <a:solidFill>
                  <a:schemeClr val="bg1"/>
                </a:solidFill>
              </a:rPr>
              <a:t>reasonable and </a:t>
            </a:r>
            <a:r>
              <a:rPr lang="en-US" sz="1800" dirty="0">
                <a:solidFill>
                  <a:schemeClr val="bg1"/>
                </a:solidFill>
              </a:rPr>
              <a:t>therefore in line with article 6, paragraph 3, of the </a:t>
            </a:r>
            <a:r>
              <a:rPr lang="en-US" sz="1800" dirty="0" smtClean="0">
                <a:solidFill>
                  <a:schemeClr val="bg1"/>
                </a:solidFill>
              </a:rPr>
              <a:t>Convention</a:t>
            </a:r>
            <a:r>
              <a:rPr lang="en-US" sz="1800" dirty="0">
                <a:solidFill>
                  <a:schemeClr val="bg1"/>
                </a:solidFill>
              </a:rPr>
              <a:t>. Third, the public </a:t>
            </a:r>
            <a:r>
              <a:rPr lang="en-US" sz="1800" dirty="0" smtClean="0">
                <a:solidFill>
                  <a:schemeClr val="bg1"/>
                </a:solidFill>
              </a:rPr>
              <a:t>concerned was </a:t>
            </a:r>
            <a:r>
              <a:rPr lang="en-US" sz="1800" dirty="0">
                <a:solidFill>
                  <a:schemeClr val="bg1"/>
                </a:solidFill>
              </a:rPr>
              <a:t>involved from the beginning of the process. The process was therefore in </a:t>
            </a:r>
            <a:r>
              <a:rPr lang="en-US" sz="1800" dirty="0" smtClean="0">
                <a:solidFill>
                  <a:schemeClr val="bg1"/>
                </a:solidFill>
              </a:rPr>
              <a:t>conformity with </a:t>
            </a:r>
            <a:r>
              <a:rPr lang="en-US" sz="1800" dirty="0">
                <a:solidFill>
                  <a:schemeClr val="bg1"/>
                </a:solidFill>
              </a:rPr>
              <a:t>article 6, paragraph 4, of the Convention. Fourth, the comments submitted </a:t>
            </a:r>
            <a:r>
              <a:rPr lang="en-US" sz="1800" dirty="0" smtClean="0">
                <a:solidFill>
                  <a:schemeClr val="bg1"/>
                </a:solidFill>
              </a:rPr>
              <a:t>by the </a:t>
            </a:r>
            <a:r>
              <a:rPr lang="en-US" sz="1800" dirty="0">
                <a:solidFill>
                  <a:schemeClr val="bg1"/>
                </a:solidFill>
              </a:rPr>
              <a:t>public were addressed, in particular the main point of concern regarding the </a:t>
            </a:r>
            <a:r>
              <a:rPr lang="en-US" sz="1800" dirty="0" smtClean="0">
                <a:solidFill>
                  <a:schemeClr val="bg1"/>
                </a:solidFill>
              </a:rPr>
              <a:t>protection of </a:t>
            </a:r>
            <a:r>
              <a:rPr lang="en-US" sz="1800" dirty="0">
                <a:solidFill>
                  <a:schemeClr val="bg1"/>
                </a:solidFill>
              </a:rPr>
              <a:t>the Golden Eagle, entailing that the Party complied with the requirements of article 6</a:t>
            </a:r>
            <a:r>
              <a:rPr lang="en-US" sz="1800" dirty="0" smtClean="0">
                <a:solidFill>
                  <a:schemeClr val="bg1"/>
                </a:solidFill>
              </a:rPr>
              <a:t>, paragraph </a:t>
            </a:r>
            <a:r>
              <a:rPr lang="en-US" sz="1800" dirty="0">
                <a:solidFill>
                  <a:schemeClr val="bg1"/>
                </a:solidFill>
              </a:rPr>
              <a:t>6, of the Convention.</a:t>
            </a:r>
            <a:endParaRPr lang="en-US" sz="1800" i="1" dirty="0">
              <a:solidFill>
                <a:schemeClr val="bg1"/>
              </a:solidFill>
            </a:endParaRPr>
          </a:p>
        </p:txBody>
      </p:sp>
    </p:spTree>
    <p:extLst>
      <p:ext uri="{BB962C8B-B14F-4D97-AF65-F5344CB8AC3E}">
        <p14:creationId xmlns:p14="http://schemas.microsoft.com/office/powerpoint/2010/main" val="636494171"/>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12</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22632"/>
            <a:ext cx="8686800" cy="5416868"/>
          </a:xfrm>
          <a:prstGeom prst="rect">
            <a:avLst/>
          </a:prstGeom>
          <a:solidFill>
            <a:srgbClr val="0070C0"/>
          </a:solidFill>
        </p:spPr>
        <p:txBody>
          <a:bodyPr wrap="square">
            <a:spAutoFit/>
          </a:bodyPr>
          <a:lstStyle/>
          <a:p>
            <a:r>
              <a:rPr lang="en-US" sz="2000" i="1" dirty="0">
                <a:solidFill>
                  <a:srgbClr val="FFC000"/>
                </a:solidFill>
              </a:rPr>
              <a:t>(European Union and United Kingdom ACCC/C/2012/68; ECE/MP.PP/C.1/2014/5</a:t>
            </a:r>
            <a:r>
              <a:rPr lang="en-US" sz="2000" i="1" dirty="0" smtClean="0">
                <a:solidFill>
                  <a:srgbClr val="FFC000"/>
                </a:solidFill>
              </a:rPr>
              <a:t>,</a:t>
            </a:r>
          </a:p>
          <a:p>
            <a:r>
              <a:rPr lang="en-US" sz="1800" dirty="0" smtClean="0">
                <a:solidFill>
                  <a:srgbClr val="FFC000"/>
                </a:solidFill>
              </a:rPr>
              <a:t>Public Participation in relation to the Wind farm</a:t>
            </a:r>
            <a:endParaRPr lang="en-GB" sz="1800" dirty="0">
              <a:solidFill>
                <a:srgbClr val="FFC000"/>
              </a:solidFill>
            </a:endParaRPr>
          </a:p>
          <a:p>
            <a:endParaRPr lang="en-US" sz="1800" dirty="0" smtClean="0">
              <a:solidFill>
                <a:schemeClr val="bg1"/>
              </a:solidFill>
            </a:endParaRPr>
          </a:p>
          <a:p>
            <a:r>
              <a:rPr lang="en-US" sz="1800" dirty="0" smtClean="0">
                <a:solidFill>
                  <a:schemeClr val="bg1"/>
                </a:solidFill>
              </a:rPr>
              <a:t>93….. </a:t>
            </a:r>
            <a:r>
              <a:rPr lang="en-US" sz="1800" dirty="0">
                <a:solidFill>
                  <a:schemeClr val="bg1"/>
                </a:solidFill>
              </a:rPr>
              <a:t>In this regard, the Committee confirms that the requirement of article 6, paragraph 8, of the Convention that public authorities take due account of the outcome of public participation does not amount to a right of the public to veto the decision. In particular, this provision should not be read as requiring that the final say about the fate and design of the project rests with the local community living near the project, or that their acceptance is always required. Therefore the obligation to take due account of the outcome of the public participation should be interpreted as the obligation that the written reasoned decision includes a discussion of how the public participation was taken into account (findings on communication ACCC/C/2008/24 concerning Spain (ECE/MP.PP/C.1/2008/Add.1), para. 98 as well as remark by the Committee in the report of its twenty-fourth meeting (30 June – 3 July 2009) on the occasion of the scheduled discussion of communication ACCC/C/2008/29 concerning Poland, para. 29). </a:t>
            </a:r>
          </a:p>
        </p:txBody>
      </p:sp>
    </p:spTree>
    <p:extLst>
      <p:ext uri="{BB962C8B-B14F-4D97-AF65-F5344CB8AC3E}">
        <p14:creationId xmlns:p14="http://schemas.microsoft.com/office/powerpoint/2010/main" val="2245549733"/>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13</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1374044"/>
            <a:ext cx="8686800" cy="4708981"/>
          </a:xfrm>
          <a:prstGeom prst="rect">
            <a:avLst/>
          </a:prstGeom>
          <a:solidFill>
            <a:srgbClr val="0070C0"/>
          </a:solidFill>
        </p:spPr>
        <p:txBody>
          <a:bodyPr wrap="square">
            <a:spAutoFit/>
          </a:bodyPr>
          <a:lstStyle/>
          <a:p>
            <a:r>
              <a:rPr lang="en-US" sz="2000" i="1" dirty="0">
                <a:solidFill>
                  <a:srgbClr val="FFC000"/>
                </a:solidFill>
              </a:rPr>
              <a:t>(European Union and United Kingdom ACCC/C/2012/68; ECE/MP.PP/C.1/2014/5</a:t>
            </a:r>
            <a:r>
              <a:rPr lang="en-US" sz="2000" i="1" dirty="0" smtClean="0">
                <a:solidFill>
                  <a:srgbClr val="FFC000"/>
                </a:solidFill>
              </a:rPr>
              <a:t>,</a:t>
            </a:r>
          </a:p>
          <a:p>
            <a:r>
              <a:rPr lang="en-US" sz="2000" i="1" dirty="0" smtClean="0">
                <a:solidFill>
                  <a:srgbClr val="FFC000"/>
                </a:solidFill>
              </a:rPr>
              <a:t>Public participation in relation to the access road</a:t>
            </a:r>
          </a:p>
          <a:p>
            <a:r>
              <a:rPr lang="en-US" sz="2000" dirty="0">
                <a:solidFill>
                  <a:schemeClr val="bg1"/>
                </a:solidFill>
              </a:rPr>
              <a:t>The assessment of whether a Party concerned is in compliance with article 6 of the </a:t>
            </a:r>
            <a:r>
              <a:rPr lang="en-US" sz="2000" dirty="0" smtClean="0">
                <a:solidFill>
                  <a:schemeClr val="bg1"/>
                </a:solidFill>
              </a:rPr>
              <a:t>Convention depends </a:t>
            </a:r>
            <a:r>
              <a:rPr lang="en-US" sz="2000" dirty="0">
                <a:solidFill>
                  <a:schemeClr val="bg1"/>
                </a:solidFill>
              </a:rPr>
              <a:t>on whether the steps taken to ensure public participation are </a:t>
            </a:r>
            <a:r>
              <a:rPr lang="en-US" sz="2000" dirty="0" smtClean="0">
                <a:solidFill>
                  <a:schemeClr val="bg1"/>
                </a:solidFill>
              </a:rPr>
              <a:t>commensurate with </a:t>
            </a:r>
            <a:r>
              <a:rPr lang="en-US" sz="2000" dirty="0">
                <a:solidFill>
                  <a:schemeClr val="bg1"/>
                </a:solidFill>
              </a:rPr>
              <a:t>the size and possible environmental impact of the project. If, for instance, </a:t>
            </a:r>
            <a:r>
              <a:rPr lang="en-US" sz="2000" dirty="0" smtClean="0">
                <a:solidFill>
                  <a:schemeClr val="bg1"/>
                </a:solidFill>
              </a:rPr>
              <a:t>the project </a:t>
            </a:r>
            <a:r>
              <a:rPr lang="en-US" sz="2000" dirty="0">
                <a:solidFill>
                  <a:schemeClr val="bg1"/>
                </a:solidFill>
              </a:rPr>
              <a:t>concerns the construction of a nuclear power plant, then there is clearly an </a:t>
            </a:r>
            <a:r>
              <a:rPr lang="en-US" sz="2000" dirty="0" smtClean="0">
                <a:solidFill>
                  <a:schemeClr val="bg1"/>
                </a:solidFill>
              </a:rPr>
              <a:t>obligation for </a:t>
            </a:r>
            <a:r>
              <a:rPr lang="en-US" sz="2000" dirty="0">
                <a:solidFill>
                  <a:schemeClr val="bg1"/>
                </a:solidFill>
              </a:rPr>
              <a:t>the public notice to be advertised widely in national and local media. However, if </a:t>
            </a:r>
            <a:r>
              <a:rPr lang="en-US" sz="2000" dirty="0" smtClean="0">
                <a:solidFill>
                  <a:schemeClr val="bg1"/>
                </a:solidFill>
              </a:rPr>
              <a:t>a project </a:t>
            </a:r>
            <a:r>
              <a:rPr lang="en-US" sz="2000" dirty="0">
                <a:solidFill>
                  <a:schemeClr val="bg1"/>
                </a:solidFill>
              </a:rPr>
              <a:t>is of local significance, such as the opening of a forest road, a public notice in </a:t>
            </a:r>
            <a:r>
              <a:rPr lang="en-US" sz="2000" dirty="0" smtClean="0">
                <a:solidFill>
                  <a:schemeClr val="bg1"/>
                </a:solidFill>
              </a:rPr>
              <a:t>local media </a:t>
            </a:r>
            <a:r>
              <a:rPr lang="en-US" sz="2000" dirty="0">
                <a:solidFill>
                  <a:schemeClr val="bg1"/>
                </a:solidFill>
              </a:rPr>
              <a:t>may suffice for informing the public concerned (see also findings on communication</a:t>
            </a:r>
          </a:p>
          <a:p>
            <a:r>
              <a:rPr lang="en-GB" sz="2000" dirty="0">
                <a:solidFill>
                  <a:schemeClr val="bg1"/>
                </a:solidFill>
              </a:rPr>
              <a:t>ACCC/C/2006/16 (Lithuania) (ECE/MP.PP/C.1/2008/5/Add.6), para. 67).</a:t>
            </a:r>
            <a:endParaRPr lang="en-US" sz="1800" i="1" dirty="0">
              <a:solidFill>
                <a:schemeClr val="bg1"/>
              </a:solidFill>
            </a:endParaRPr>
          </a:p>
        </p:txBody>
      </p:sp>
    </p:spTree>
    <p:extLst>
      <p:ext uri="{BB962C8B-B14F-4D97-AF65-F5344CB8AC3E}">
        <p14:creationId xmlns:p14="http://schemas.microsoft.com/office/powerpoint/2010/main" val="479788672"/>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14</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57355"/>
            <a:ext cx="8686800" cy="5940088"/>
          </a:xfrm>
          <a:prstGeom prst="rect">
            <a:avLst/>
          </a:prstGeom>
          <a:solidFill>
            <a:srgbClr val="0070C0"/>
          </a:solidFill>
        </p:spPr>
        <p:txBody>
          <a:bodyPr wrap="square">
            <a:spAutoFit/>
          </a:bodyPr>
          <a:lstStyle/>
          <a:p>
            <a:r>
              <a:rPr lang="en-GB" sz="2000" i="1" dirty="0">
                <a:solidFill>
                  <a:srgbClr val="FFC000"/>
                </a:solidFill>
              </a:rPr>
              <a:t>France ACCC/C/2007/22; ECE/MP.PP/C.1/2009/4/Add.1</a:t>
            </a:r>
            <a:r>
              <a:rPr lang="en-GB" sz="2000" i="1" dirty="0" smtClean="0">
                <a:solidFill>
                  <a:srgbClr val="FFC000"/>
                </a:solidFill>
              </a:rPr>
              <a:t>,</a:t>
            </a:r>
            <a:endParaRPr lang="en-US" sz="2000" i="1" dirty="0">
              <a:solidFill>
                <a:srgbClr val="FFC000"/>
              </a:solidFill>
            </a:endParaRPr>
          </a:p>
          <a:p>
            <a:r>
              <a:rPr lang="en-US" sz="1800" dirty="0">
                <a:solidFill>
                  <a:schemeClr val="bg1"/>
                </a:solidFill>
              </a:rPr>
              <a:t>The next question is whether the public was duly informed about the </a:t>
            </a:r>
            <a:r>
              <a:rPr lang="en-US" sz="1800" dirty="0" smtClean="0">
                <a:solidFill>
                  <a:schemeClr val="bg1"/>
                </a:solidFill>
              </a:rPr>
              <a:t>decision-making procedures</a:t>
            </a:r>
            <a:r>
              <a:rPr lang="en-US" sz="1800" dirty="0">
                <a:solidFill>
                  <a:schemeClr val="bg1"/>
                </a:solidFill>
              </a:rPr>
              <a:t>. According to article 6, paragraph 2, of the Convention, the public </a:t>
            </a:r>
            <a:r>
              <a:rPr lang="en-US" sz="1800" dirty="0" smtClean="0">
                <a:solidFill>
                  <a:schemeClr val="bg1"/>
                </a:solidFill>
              </a:rPr>
              <a:t>concerned shall </a:t>
            </a:r>
            <a:r>
              <a:rPr lang="en-US" sz="1800" dirty="0">
                <a:solidFill>
                  <a:schemeClr val="bg1"/>
                </a:solidFill>
              </a:rPr>
              <a:t>be informed, either by public notice or individually as appropriate, “early in an </a:t>
            </a:r>
            <a:r>
              <a:rPr lang="en-US" sz="1800" dirty="0" smtClean="0">
                <a:solidFill>
                  <a:schemeClr val="bg1"/>
                </a:solidFill>
              </a:rPr>
              <a:t>environmental decision-making </a:t>
            </a:r>
            <a:r>
              <a:rPr lang="en-US" sz="1800" dirty="0">
                <a:solidFill>
                  <a:schemeClr val="bg1"/>
                </a:solidFill>
              </a:rPr>
              <a:t>procedure and in an adequate, timely and effective manner”.</a:t>
            </a:r>
          </a:p>
          <a:p>
            <a:r>
              <a:rPr lang="en-US" sz="1800" dirty="0">
                <a:solidFill>
                  <a:schemeClr val="bg1"/>
                </a:solidFill>
              </a:rPr>
              <a:t>The communicant alleges that the public notice of the decision-making before the </a:t>
            </a:r>
            <a:r>
              <a:rPr lang="en-US" sz="1800" dirty="0" smtClean="0">
                <a:solidFill>
                  <a:schemeClr val="bg1"/>
                </a:solidFill>
              </a:rPr>
              <a:t>Prefect did </a:t>
            </a:r>
            <a:r>
              <a:rPr lang="en-US" sz="1800" dirty="0">
                <a:solidFill>
                  <a:schemeClr val="bg1"/>
                </a:solidFill>
              </a:rPr>
              <a:t>not meet the requirements of the Convention. While the public was informed </a:t>
            </a:r>
            <a:r>
              <a:rPr lang="en-US" sz="1800" dirty="0" smtClean="0">
                <a:solidFill>
                  <a:schemeClr val="bg1"/>
                </a:solidFill>
              </a:rPr>
              <a:t>about the </a:t>
            </a:r>
            <a:r>
              <a:rPr lang="en-US" sz="1800" dirty="0">
                <a:solidFill>
                  <a:schemeClr val="bg1"/>
                </a:solidFill>
              </a:rPr>
              <a:t>project by CUMPM through the press in 2004, that was not related to the </a:t>
            </a:r>
            <a:r>
              <a:rPr lang="en-US" sz="1800" dirty="0" err="1" smtClean="0">
                <a:solidFill>
                  <a:schemeClr val="bg1"/>
                </a:solidFill>
              </a:rPr>
              <a:t>decisionmaking</a:t>
            </a:r>
            <a:r>
              <a:rPr lang="en-US" sz="1800" dirty="0" smtClean="0">
                <a:solidFill>
                  <a:schemeClr val="bg1"/>
                </a:solidFill>
              </a:rPr>
              <a:t> procedure </a:t>
            </a:r>
            <a:r>
              <a:rPr lang="en-US" sz="1800" dirty="0">
                <a:solidFill>
                  <a:schemeClr val="bg1"/>
                </a:solidFill>
              </a:rPr>
              <a:t>before the Prefect. Provided that all options were open and </a:t>
            </a:r>
            <a:r>
              <a:rPr lang="en-US" sz="1800" dirty="0" smtClean="0">
                <a:solidFill>
                  <a:schemeClr val="bg1"/>
                </a:solidFill>
              </a:rPr>
              <a:t>effective participation </a:t>
            </a:r>
            <a:r>
              <a:rPr lang="en-US" sz="1800" dirty="0">
                <a:solidFill>
                  <a:schemeClr val="bg1"/>
                </a:solidFill>
              </a:rPr>
              <a:t>could take place in the decision-making before the Prefect, the question </a:t>
            </a:r>
            <a:r>
              <a:rPr lang="en-US" sz="1800" dirty="0" smtClean="0">
                <a:solidFill>
                  <a:schemeClr val="bg1"/>
                </a:solidFill>
              </a:rPr>
              <a:t>is rather </a:t>
            </a:r>
            <a:r>
              <a:rPr lang="en-US" sz="1800" dirty="0">
                <a:solidFill>
                  <a:schemeClr val="bg1"/>
                </a:solidFill>
              </a:rPr>
              <a:t>whether the public concerned was informed early enough about the </a:t>
            </a:r>
            <a:r>
              <a:rPr lang="en-US" sz="1800" dirty="0" smtClean="0">
                <a:solidFill>
                  <a:schemeClr val="bg1"/>
                </a:solidFill>
              </a:rPr>
              <a:t>authorization procedure</a:t>
            </a:r>
            <a:r>
              <a:rPr lang="en-US" sz="1800" dirty="0">
                <a:solidFill>
                  <a:schemeClr val="bg1"/>
                </a:solidFill>
              </a:rPr>
              <a:t>. As held by the Committee with regard to communication </a:t>
            </a:r>
            <a:r>
              <a:rPr lang="en-US" sz="1800" dirty="0" smtClean="0">
                <a:solidFill>
                  <a:schemeClr val="bg1"/>
                </a:solidFill>
              </a:rPr>
              <a:t>ACCC/C/2006/16 (</a:t>
            </a:r>
            <a:r>
              <a:rPr lang="en-US" sz="1800" dirty="0">
                <a:solidFill>
                  <a:schemeClr val="bg1"/>
                </a:solidFill>
              </a:rPr>
              <a:t>Lithuania) (ECE/MP.PP/2008/5/Add.6), the requirement for the public to be informed </a:t>
            </a:r>
            <a:r>
              <a:rPr lang="en-US" sz="1800" dirty="0" smtClean="0">
                <a:solidFill>
                  <a:schemeClr val="bg1"/>
                </a:solidFill>
              </a:rPr>
              <a:t>in an </a:t>
            </a:r>
            <a:r>
              <a:rPr lang="en-US" sz="1800" dirty="0">
                <a:solidFill>
                  <a:schemeClr val="bg1"/>
                </a:solidFill>
              </a:rPr>
              <a:t>“effective manner” means that the </a:t>
            </a:r>
            <a:r>
              <a:rPr lang="en-US" sz="1800" dirty="0" smtClean="0">
                <a:solidFill>
                  <a:schemeClr val="bg1"/>
                </a:solidFill>
              </a:rPr>
              <a:t>public authorities </a:t>
            </a:r>
            <a:r>
              <a:rPr lang="en-US" sz="1800" dirty="0">
                <a:solidFill>
                  <a:schemeClr val="bg1"/>
                </a:solidFill>
              </a:rPr>
              <a:t>should seek to provide a </a:t>
            </a:r>
            <a:r>
              <a:rPr lang="en-US" sz="1800" dirty="0" smtClean="0">
                <a:solidFill>
                  <a:schemeClr val="bg1"/>
                </a:solidFill>
              </a:rPr>
              <a:t>means for </a:t>
            </a:r>
            <a:r>
              <a:rPr lang="en-US" sz="1800" dirty="0">
                <a:solidFill>
                  <a:schemeClr val="bg1"/>
                </a:solidFill>
              </a:rPr>
              <a:t>informing the public which ensures that all those who could potentially be </a:t>
            </a:r>
            <a:r>
              <a:rPr lang="en-US" sz="1800" dirty="0" smtClean="0">
                <a:solidFill>
                  <a:schemeClr val="bg1"/>
                </a:solidFill>
              </a:rPr>
              <a:t>concerned have </a:t>
            </a:r>
            <a:r>
              <a:rPr lang="en-US" sz="1800" dirty="0">
                <a:solidFill>
                  <a:schemeClr val="bg1"/>
                </a:solidFill>
              </a:rPr>
              <a:t>a reasonable chance to learn about decision-making on proposed activities and </a:t>
            </a:r>
            <a:r>
              <a:rPr lang="en-US" sz="1800" dirty="0" smtClean="0">
                <a:solidFill>
                  <a:schemeClr val="bg1"/>
                </a:solidFill>
              </a:rPr>
              <a:t>their </a:t>
            </a:r>
            <a:r>
              <a:rPr lang="en-GB" sz="1800" dirty="0" smtClean="0">
                <a:solidFill>
                  <a:schemeClr val="bg1"/>
                </a:solidFill>
              </a:rPr>
              <a:t>possibilities </a:t>
            </a:r>
            <a:r>
              <a:rPr lang="en-GB" sz="1800" dirty="0">
                <a:solidFill>
                  <a:schemeClr val="bg1"/>
                </a:solidFill>
              </a:rPr>
              <a:t>to participate</a:t>
            </a:r>
            <a:endParaRPr lang="en-US" sz="1800" i="1" dirty="0">
              <a:solidFill>
                <a:schemeClr val="bg1"/>
              </a:solidFill>
            </a:endParaRPr>
          </a:p>
        </p:txBody>
      </p:sp>
    </p:spTree>
    <p:extLst>
      <p:ext uri="{BB962C8B-B14F-4D97-AF65-F5344CB8AC3E}">
        <p14:creationId xmlns:p14="http://schemas.microsoft.com/office/powerpoint/2010/main" val="16721091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15</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57355"/>
            <a:ext cx="8686800" cy="3785652"/>
          </a:xfrm>
          <a:prstGeom prst="rect">
            <a:avLst/>
          </a:prstGeom>
          <a:solidFill>
            <a:srgbClr val="0070C0"/>
          </a:solidFill>
        </p:spPr>
        <p:txBody>
          <a:bodyPr wrap="square">
            <a:spAutoFit/>
          </a:bodyPr>
          <a:lstStyle/>
          <a:p>
            <a:r>
              <a:rPr lang="en-GB" sz="2000" i="1" dirty="0">
                <a:solidFill>
                  <a:srgbClr val="FFC000"/>
                </a:solidFill>
              </a:rPr>
              <a:t>Armenia ACCC/C/2009/43; ECE/MP.PP/2011/11/Add.1</a:t>
            </a:r>
            <a:r>
              <a:rPr lang="en-GB" sz="2000" i="1" dirty="0" smtClean="0">
                <a:solidFill>
                  <a:srgbClr val="FFC000"/>
                </a:solidFill>
              </a:rPr>
              <a:t>,</a:t>
            </a:r>
            <a:endParaRPr lang="en-US" sz="2000" i="1" dirty="0">
              <a:solidFill>
                <a:srgbClr val="FFC000"/>
              </a:solidFill>
            </a:endParaRPr>
          </a:p>
          <a:p>
            <a:r>
              <a:rPr lang="en-US" sz="2000" dirty="0">
                <a:solidFill>
                  <a:schemeClr val="bg1"/>
                </a:solidFill>
              </a:rPr>
              <a:t>The requirement for early public notice in the environmental decision-making </a:t>
            </a:r>
            <a:r>
              <a:rPr lang="en-US" sz="2000" dirty="0" smtClean="0">
                <a:solidFill>
                  <a:schemeClr val="bg1"/>
                </a:solidFill>
              </a:rPr>
              <a:t>procedure is </a:t>
            </a:r>
            <a:r>
              <a:rPr lang="en-US" sz="2000" dirty="0">
                <a:solidFill>
                  <a:schemeClr val="bg1"/>
                </a:solidFill>
              </a:rPr>
              <a:t>not detailed in article 6, paragraph 2, of the Convention. Article 6, paragraph 4, points </a:t>
            </a:r>
            <a:r>
              <a:rPr lang="en-US" sz="2000" dirty="0" smtClean="0">
                <a:solidFill>
                  <a:schemeClr val="bg1"/>
                </a:solidFill>
              </a:rPr>
              <a:t>to the </a:t>
            </a:r>
            <a:r>
              <a:rPr lang="en-US" sz="2000" dirty="0">
                <a:solidFill>
                  <a:schemeClr val="bg1"/>
                </a:solidFill>
              </a:rPr>
              <a:t>purpose of giving notice early in the environmental decision-making procedure, </a:t>
            </a:r>
            <a:r>
              <a:rPr lang="en-US" sz="2000" dirty="0" smtClean="0">
                <a:solidFill>
                  <a:schemeClr val="bg1"/>
                </a:solidFill>
              </a:rPr>
              <a:t>that is</a:t>
            </a:r>
            <a:r>
              <a:rPr lang="en-US" sz="2000" dirty="0">
                <a:solidFill>
                  <a:schemeClr val="bg1"/>
                </a:solidFill>
              </a:rPr>
              <a:t>, that the public has the possibility to participate when all options are open and </a:t>
            </a:r>
            <a:r>
              <a:rPr lang="en-US" sz="2000" dirty="0" smtClean="0">
                <a:solidFill>
                  <a:schemeClr val="bg1"/>
                </a:solidFill>
              </a:rPr>
              <a:t>participation may </a:t>
            </a:r>
            <a:r>
              <a:rPr lang="en-US" sz="2000" dirty="0">
                <a:solidFill>
                  <a:schemeClr val="bg1"/>
                </a:solidFill>
              </a:rPr>
              <a:t>be effective. The timing needed from the moment of the notification until </a:t>
            </a:r>
            <a:r>
              <a:rPr lang="en-US" sz="2000" dirty="0" smtClean="0">
                <a:solidFill>
                  <a:schemeClr val="bg1"/>
                </a:solidFill>
              </a:rPr>
              <a:t>the hearing</a:t>
            </a:r>
            <a:r>
              <a:rPr lang="en-US" sz="2000" dirty="0">
                <a:solidFill>
                  <a:schemeClr val="bg1"/>
                </a:solidFill>
              </a:rPr>
              <a:t>, in which the public concerned would be expected to participate in an </a:t>
            </a:r>
            <a:r>
              <a:rPr lang="en-US" sz="2000" dirty="0" smtClean="0">
                <a:solidFill>
                  <a:schemeClr val="bg1"/>
                </a:solidFill>
              </a:rPr>
              <a:t>informed manner</a:t>
            </a:r>
            <a:r>
              <a:rPr lang="en-US" sz="2000" dirty="0">
                <a:solidFill>
                  <a:schemeClr val="bg1"/>
                </a:solidFill>
              </a:rPr>
              <a:t>, namely, after having had the opportunity to duly examined the project documentation,</a:t>
            </a:r>
          </a:p>
          <a:p>
            <a:r>
              <a:rPr lang="en-US" sz="2000" dirty="0">
                <a:solidFill>
                  <a:schemeClr val="bg1"/>
                </a:solidFill>
              </a:rPr>
              <a:t>depends on the size and the complexity of the case.</a:t>
            </a:r>
            <a:endParaRPr lang="en-US" sz="2000" i="1" dirty="0">
              <a:solidFill>
                <a:schemeClr val="bg1"/>
              </a:solidFill>
            </a:endParaRPr>
          </a:p>
        </p:txBody>
      </p:sp>
    </p:spTree>
    <p:extLst>
      <p:ext uri="{BB962C8B-B14F-4D97-AF65-F5344CB8AC3E}">
        <p14:creationId xmlns:p14="http://schemas.microsoft.com/office/powerpoint/2010/main" val="2704140309"/>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16</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57355"/>
            <a:ext cx="8686800" cy="2862322"/>
          </a:xfrm>
          <a:prstGeom prst="rect">
            <a:avLst/>
          </a:prstGeom>
          <a:solidFill>
            <a:srgbClr val="0070C0"/>
          </a:solidFill>
        </p:spPr>
        <p:txBody>
          <a:bodyPr wrap="square">
            <a:spAutoFit/>
          </a:bodyPr>
          <a:lstStyle/>
          <a:p>
            <a:r>
              <a:rPr lang="en-GB" sz="2000" i="1" dirty="0">
                <a:solidFill>
                  <a:srgbClr val="FFC000"/>
                </a:solidFill>
              </a:rPr>
              <a:t>Lithuania ACCC/2006/16; </a:t>
            </a:r>
            <a:r>
              <a:rPr lang="en-GB" sz="2000" i="1" dirty="0" smtClean="0">
                <a:solidFill>
                  <a:srgbClr val="FFC000"/>
                </a:solidFill>
              </a:rPr>
              <a:t>ECE/MP.PP/2008/5/Add.6,</a:t>
            </a:r>
            <a:endParaRPr lang="en-US" sz="2000" i="1" dirty="0">
              <a:solidFill>
                <a:srgbClr val="FFC000"/>
              </a:solidFill>
            </a:endParaRPr>
          </a:p>
          <a:p>
            <a:r>
              <a:rPr lang="en-US" sz="2000" dirty="0">
                <a:solidFill>
                  <a:schemeClr val="bg1"/>
                </a:solidFill>
              </a:rPr>
              <a:t>At the same time, it has been clearly shown that what the public concerned was </a:t>
            </a:r>
            <a:r>
              <a:rPr lang="en-US" sz="2000" dirty="0" smtClean="0">
                <a:solidFill>
                  <a:schemeClr val="bg1"/>
                </a:solidFill>
              </a:rPr>
              <a:t>informed about </a:t>
            </a:r>
            <a:r>
              <a:rPr lang="en-US" sz="2000" dirty="0">
                <a:solidFill>
                  <a:schemeClr val="bg1"/>
                </a:solidFill>
              </a:rPr>
              <a:t>were possibilities to participate in a decision-making process concerning “</a:t>
            </a:r>
            <a:r>
              <a:rPr lang="en-US" sz="2000" dirty="0" smtClean="0">
                <a:solidFill>
                  <a:schemeClr val="bg1"/>
                </a:solidFill>
              </a:rPr>
              <a:t>development possibilities </a:t>
            </a:r>
            <a:r>
              <a:rPr lang="en-US" sz="2000" dirty="0">
                <a:solidFill>
                  <a:schemeClr val="bg1"/>
                </a:solidFill>
              </a:rPr>
              <a:t>of waste management in the Vilnius region” rather than a process </a:t>
            </a:r>
            <a:r>
              <a:rPr lang="en-US" sz="2000" dirty="0" smtClean="0">
                <a:solidFill>
                  <a:schemeClr val="bg1"/>
                </a:solidFill>
              </a:rPr>
              <a:t>concerning a </a:t>
            </a:r>
            <a:r>
              <a:rPr lang="en-US" sz="2000" dirty="0">
                <a:solidFill>
                  <a:schemeClr val="bg1"/>
                </a:solidFill>
              </a:rPr>
              <a:t>major landfill to be established in their </a:t>
            </a:r>
            <a:r>
              <a:rPr lang="en-US" sz="2000" dirty="0" smtClean="0">
                <a:solidFill>
                  <a:schemeClr val="bg1"/>
                </a:solidFill>
              </a:rPr>
              <a:t> </a:t>
            </a:r>
            <a:r>
              <a:rPr lang="en-US" sz="2000" dirty="0" err="1" smtClean="0">
                <a:solidFill>
                  <a:schemeClr val="bg1"/>
                </a:solidFill>
              </a:rPr>
              <a:t>neighbourhood</a:t>
            </a:r>
            <a:r>
              <a:rPr lang="en-US" sz="2000" dirty="0">
                <a:solidFill>
                  <a:schemeClr val="bg1"/>
                </a:solidFill>
              </a:rPr>
              <a:t>. Such inaccurate </a:t>
            </a:r>
            <a:r>
              <a:rPr lang="en-US" sz="2000" dirty="0" smtClean="0">
                <a:solidFill>
                  <a:schemeClr val="bg1"/>
                </a:solidFill>
              </a:rPr>
              <a:t>notification cannot </a:t>
            </a:r>
            <a:r>
              <a:rPr lang="en-US" sz="2000" dirty="0">
                <a:solidFill>
                  <a:schemeClr val="bg1"/>
                </a:solidFill>
              </a:rPr>
              <a:t>be considered as “adequate” and properly describing “the nature of possible</a:t>
            </a:r>
          </a:p>
          <a:p>
            <a:r>
              <a:rPr lang="en-US" sz="2000" dirty="0">
                <a:solidFill>
                  <a:schemeClr val="bg1"/>
                </a:solidFill>
              </a:rPr>
              <a:t>decisions” as required by the Convention.</a:t>
            </a:r>
            <a:endParaRPr lang="en-US" sz="2000" i="1" dirty="0">
              <a:solidFill>
                <a:schemeClr val="bg1"/>
              </a:solidFill>
            </a:endParaRPr>
          </a:p>
        </p:txBody>
      </p:sp>
      <p:sp>
        <p:nvSpPr>
          <p:cNvPr id="3" name="Rectangle 2"/>
          <p:cNvSpPr/>
          <p:nvPr/>
        </p:nvSpPr>
        <p:spPr>
          <a:xfrm>
            <a:off x="202557" y="4063116"/>
            <a:ext cx="8686800" cy="1631216"/>
          </a:xfrm>
          <a:prstGeom prst="rect">
            <a:avLst/>
          </a:prstGeom>
          <a:solidFill>
            <a:srgbClr val="0070C0"/>
          </a:solidFill>
        </p:spPr>
        <p:txBody>
          <a:bodyPr wrap="square">
            <a:spAutoFit/>
          </a:bodyPr>
          <a:lstStyle/>
          <a:p>
            <a:r>
              <a:rPr lang="en-US" sz="2000" dirty="0">
                <a:solidFill>
                  <a:schemeClr val="bg1"/>
                </a:solidFill>
              </a:rPr>
              <a:t>…Indeed, it is implicit in certain provisions of article 6 of the Convention that the relevant information should be available directly from public authority, and that comments should be submitted to the relevant public authority (article 6, paragraph 2 (d) (iv) and (v), and </a:t>
            </a:r>
            <a:r>
              <a:rPr lang="en-GB" sz="2000" dirty="0">
                <a:solidFill>
                  <a:schemeClr val="bg1"/>
                </a:solidFill>
              </a:rPr>
              <a:t>article 6, paragraph 6) …</a:t>
            </a:r>
          </a:p>
        </p:txBody>
      </p:sp>
    </p:spTree>
    <p:extLst>
      <p:ext uri="{BB962C8B-B14F-4D97-AF65-F5344CB8AC3E}">
        <p14:creationId xmlns:p14="http://schemas.microsoft.com/office/powerpoint/2010/main" val="237300057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17</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57355"/>
            <a:ext cx="8686800" cy="3785652"/>
          </a:xfrm>
          <a:prstGeom prst="rect">
            <a:avLst/>
          </a:prstGeom>
          <a:solidFill>
            <a:srgbClr val="0070C0"/>
          </a:solidFill>
        </p:spPr>
        <p:txBody>
          <a:bodyPr wrap="square">
            <a:spAutoFit/>
          </a:bodyPr>
          <a:lstStyle/>
          <a:p>
            <a:r>
              <a:rPr lang="en-GB" sz="2000" i="1" dirty="0">
                <a:solidFill>
                  <a:srgbClr val="FFC000"/>
                </a:solidFill>
              </a:rPr>
              <a:t>United Kingdom ACCC/C/2011/61; ECE/MP.PP/C.1/2013/13</a:t>
            </a:r>
            <a:r>
              <a:rPr lang="en-GB" sz="2000" i="1" dirty="0" smtClean="0">
                <a:solidFill>
                  <a:srgbClr val="FFC000"/>
                </a:solidFill>
              </a:rPr>
              <a:t>,</a:t>
            </a:r>
            <a:endParaRPr lang="en-US" sz="2000" i="1" dirty="0">
              <a:solidFill>
                <a:srgbClr val="FFC000"/>
              </a:solidFill>
            </a:endParaRPr>
          </a:p>
          <a:p>
            <a:r>
              <a:rPr lang="en-US" sz="2000" dirty="0">
                <a:solidFill>
                  <a:schemeClr val="bg1"/>
                </a:solidFill>
              </a:rPr>
              <a:t>With regard to the public notice, the Committee notes that information about the </a:t>
            </a:r>
            <a:r>
              <a:rPr lang="en-US" sz="2000" dirty="0" smtClean="0">
                <a:solidFill>
                  <a:schemeClr val="bg1"/>
                </a:solidFill>
              </a:rPr>
              <a:t>project and </a:t>
            </a:r>
            <a:r>
              <a:rPr lang="en-US" sz="2000" dirty="0">
                <a:solidFill>
                  <a:schemeClr val="bg1"/>
                </a:solidFill>
              </a:rPr>
              <a:t>the elements of article 6, paragraph 2, of the Convention were available for the public</a:t>
            </a:r>
          </a:p>
          <a:p>
            <a:r>
              <a:rPr lang="en-US" sz="2000" dirty="0">
                <a:solidFill>
                  <a:schemeClr val="bg1"/>
                </a:solidFill>
              </a:rPr>
              <a:t>early on during the permitting procedure, on the Internet (via the websites of the </a:t>
            </a:r>
            <a:r>
              <a:rPr lang="en-US" sz="2000" dirty="0" smtClean="0">
                <a:solidFill>
                  <a:schemeClr val="bg1"/>
                </a:solidFill>
              </a:rPr>
              <a:t>developer and </a:t>
            </a:r>
            <a:r>
              <a:rPr lang="en-US" sz="2000" dirty="0">
                <a:solidFill>
                  <a:schemeClr val="bg1"/>
                </a:solidFill>
              </a:rPr>
              <a:t>the Parliament), in the press and also at the information </a:t>
            </a:r>
            <a:r>
              <a:rPr lang="en-US" sz="2000" dirty="0" err="1">
                <a:solidFill>
                  <a:schemeClr val="bg1"/>
                </a:solidFill>
              </a:rPr>
              <a:t>centres</a:t>
            </a:r>
            <a:r>
              <a:rPr lang="en-US" sz="2000" dirty="0">
                <a:solidFill>
                  <a:schemeClr val="bg1"/>
                </a:solidFill>
              </a:rPr>
              <a:t> set up </a:t>
            </a:r>
            <a:r>
              <a:rPr lang="en-US" sz="2000" dirty="0" smtClean="0">
                <a:solidFill>
                  <a:schemeClr val="bg1"/>
                </a:solidFill>
              </a:rPr>
              <a:t>along the </a:t>
            </a:r>
            <a:r>
              <a:rPr lang="en-US" sz="2000" dirty="0">
                <a:solidFill>
                  <a:schemeClr val="bg1"/>
                </a:solidFill>
              </a:rPr>
              <a:t>route of the project. The number of petitions objecting to the project, including </a:t>
            </a:r>
            <a:r>
              <a:rPr lang="en-US" sz="2000" dirty="0" smtClean="0">
                <a:solidFill>
                  <a:schemeClr val="bg1"/>
                </a:solidFill>
              </a:rPr>
              <a:t>to the </a:t>
            </a:r>
            <a:r>
              <a:rPr lang="en-US" sz="2000" dirty="0">
                <a:solidFill>
                  <a:schemeClr val="bg1"/>
                </a:solidFill>
              </a:rPr>
              <a:t>demolition of buildings, shows that members of the public were adequately informed.</a:t>
            </a:r>
          </a:p>
          <a:p>
            <a:r>
              <a:rPr lang="en-US" sz="2000" dirty="0">
                <a:solidFill>
                  <a:schemeClr val="bg1"/>
                </a:solidFill>
              </a:rPr>
              <a:t>Therefore, the Committee finds that the Party concerned did not fail to comply with </a:t>
            </a:r>
            <a:r>
              <a:rPr lang="en-US" sz="2000" dirty="0" smtClean="0">
                <a:solidFill>
                  <a:schemeClr val="bg1"/>
                </a:solidFill>
              </a:rPr>
              <a:t>article 6</a:t>
            </a:r>
            <a:r>
              <a:rPr lang="en-US" sz="2000" dirty="0">
                <a:solidFill>
                  <a:schemeClr val="bg1"/>
                </a:solidFill>
              </a:rPr>
              <a:t>, paragraph 2, of the Convention.</a:t>
            </a:r>
            <a:endParaRPr lang="en-US" sz="2000" i="1" dirty="0">
              <a:solidFill>
                <a:schemeClr val="bg1"/>
              </a:solidFill>
            </a:endParaRPr>
          </a:p>
        </p:txBody>
      </p:sp>
    </p:spTree>
    <p:extLst>
      <p:ext uri="{BB962C8B-B14F-4D97-AF65-F5344CB8AC3E}">
        <p14:creationId xmlns:p14="http://schemas.microsoft.com/office/powerpoint/2010/main" val="186133983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18</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57355"/>
            <a:ext cx="8686800" cy="3785652"/>
          </a:xfrm>
          <a:prstGeom prst="rect">
            <a:avLst/>
          </a:prstGeom>
          <a:solidFill>
            <a:srgbClr val="0070C0"/>
          </a:solidFill>
        </p:spPr>
        <p:txBody>
          <a:bodyPr wrap="square">
            <a:spAutoFit/>
          </a:bodyPr>
          <a:lstStyle/>
          <a:p>
            <a:r>
              <a:rPr lang="en-GB" sz="2000" i="1" dirty="0">
                <a:solidFill>
                  <a:srgbClr val="FFC000"/>
                </a:solidFill>
              </a:rPr>
              <a:t>Spain ACCC/C/2008/24; ECE/MP.PP/C.1/2009/8/</a:t>
            </a:r>
            <a:r>
              <a:rPr lang="en-GB" sz="2000" i="1" dirty="0" smtClean="0">
                <a:solidFill>
                  <a:srgbClr val="FFC000"/>
                </a:solidFill>
              </a:rPr>
              <a:t>,</a:t>
            </a:r>
            <a:endParaRPr lang="en-US" sz="2000" i="1" dirty="0">
              <a:solidFill>
                <a:srgbClr val="FFC000"/>
              </a:solidFill>
            </a:endParaRPr>
          </a:p>
          <a:p>
            <a:r>
              <a:rPr lang="en-US" sz="2000" dirty="0">
                <a:solidFill>
                  <a:schemeClr val="bg1"/>
                </a:solidFill>
              </a:rPr>
              <a:t>The Committee considers that the present case is slightly different from the two cases </a:t>
            </a:r>
            <a:r>
              <a:rPr lang="en-US" sz="2000" dirty="0" smtClean="0">
                <a:solidFill>
                  <a:schemeClr val="bg1"/>
                </a:solidFill>
              </a:rPr>
              <a:t>[</a:t>
            </a:r>
            <a:r>
              <a:rPr lang="en-US" sz="2000" dirty="0">
                <a:solidFill>
                  <a:schemeClr val="bg1"/>
                </a:solidFill>
              </a:rPr>
              <a:t>ACCC/C/2006/16 and ACCC/C/2007/22] with regard to article 6, paragraph</a:t>
            </a:r>
          </a:p>
          <a:p>
            <a:r>
              <a:rPr lang="en-US" sz="2000" dirty="0">
                <a:solidFill>
                  <a:schemeClr val="bg1"/>
                </a:solidFill>
              </a:rPr>
              <a:t>3, in that in the present case it is not only the time span itself which is questioned, but </a:t>
            </a:r>
            <a:r>
              <a:rPr lang="en-US" sz="2000" dirty="0" smtClean="0">
                <a:solidFill>
                  <a:schemeClr val="bg1"/>
                </a:solidFill>
              </a:rPr>
              <a:t>most importantly </a:t>
            </a:r>
            <a:r>
              <a:rPr lang="en-US" sz="2000" dirty="0">
                <a:solidFill>
                  <a:schemeClr val="bg1"/>
                </a:solidFill>
              </a:rPr>
              <a:t>the timing of the commenting period, which was during the summer holiday</a:t>
            </a:r>
          </a:p>
          <a:p>
            <a:r>
              <a:rPr lang="en-US" sz="2000" dirty="0">
                <a:solidFill>
                  <a:schemeClr val="bg1"/>
                </a:solidFill>
              </a:rPr>
              <a:t>season or during the Christmas holiday season. In that respect, the Committee is fully </a:t>
            </a:r>
            <a:r>
              <a:rPr lang="en-US" sz="2000" dirty="0" smtClean="0">
                <a:solidFill>
                  <a:schemeClr val="bg1"/>
                </a:solidFill>
              </a:rPr>
              <a:t>aware that </a:t>
            </a:r>
            <a:r>
              <a:rPr lang="en-US" sz="2000" dirty="0">
                <a:solidFill>
                  <a:schemeClr val="bg1"/>
                </a:solidFill>
              </a:rPr>
              <a:t>in many countries of the UNECE region the period between 22 December and 6 January</a:t>
            </a:r>
          </a:p>
          <a:p>
            <a:r>
              <a:rPr lang="en-US" sz="2000" dirty="0">
                <a:solidFill>
                  <a:schemeClr val="bg1"/>
                </a:solidFill>
              </a:rPr>
              <a:t>is considered as Christmas holiday season, despite the fact that officially many </a:t>
            </a:r>
            <a:r>
              <a:rPr lang="en-US" sz="2000" dirty="0" smtClean="0">
                <a:solidFill>
                  <a:schemeClr val="bg1"/>
                </a:solidFill>
              </a:rPr>
              <a:t>offices </a:t>
            </a:r>
            <a:r>
              <a:rPr lang="en-GB" sz="2000" dirty="0" smtClean="0">
                <a:solidFill>
                  <a:schemeClr val="bg1"/>
                </a:solidFill>
              </a:rPr>
              <a:t>work </a:t>
            </a:r>
            <a:r>
              <a:rPr lang="en-GB" sz="2000" dirty="0">
                <a:solidFill>
                  <a:schemeClr val="bg1"/>
                </a:solidFill>
              </a:rPr>
              <a:t>during that time</a:t>
            </a:r>
            <a:endParaRPr lang="en-US" sz="2000" i="1" dirty="0">
              <a:solidFill>
                <a:schemeClr val="bg1"/>
              </a:solidFill>
            </a:endParaRPr>
          </a:p>
        </p:txBody>
      </p:sp>
    </p:spTree>
    <p:extLst>
      <p:ext uri="{BB962C8B-B14F-4D97-AF65-F5344CB8AC3E}">
        <p14:creationId xmlns:p14="http://schemas.microsoft.com/office/powerpoint/2010/main" val="2679253958"/>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19</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57355"/>
            <a:ext cx="8686800" cy="5016758"/>
          </a:xfrm>
          <a:prstGeom prst="rect">
            <a:avLst/>
          </a:prstGeom>
          <a:solidFill>
            <a:srgbClr val="0070C0"/>
          </a:solidFill>
        </p:spPr>
        <p:txBody>
          <a:bodyPr wrap="square">
            <a:spAutoFit/>
          </a:bodyPr>
          <a:lstStyle/>
          <a:p>
            <a:r>
              <a:rPr lang="en-GB" sz="2000" i="1" dirty="0">
                <a:solidFill>
                  <a:srgbClr val="FFC000"/>
                </a:solidFill>
              </a:rPr>
              <a:t>Spain ACCC/C/2008/24; ECE/MP.PP/C.1/2009/8/</a:t>
            </a:r>
            <a:r>
              <a:rPr lang="en-GB" sz="2000" i="1" dirty="0" smtClean="0">
                <a:solidFill>
                  <a:srgbClr val="FFC000"/>
                </a:solidFill>
              </a:rPr>
              <a:t>,</a:t>
            </a:r>
            <a:endParaRPr lang="en-US" sz="2000" i="1" dirty="0">
              <a:solidFill>
                <a:srgbClr val="FFC000"/>
              </a:solidFill>
            </a:endParaRPr>
          </a:p>
          <a:p>
            <a:endParaRPr lang="en-US" sz="2000" dirty="0" smtClean="0"/>
          </a:p>
          <a:p>
            <a:r>
              <a:rPr lang="en-US" sz="2000" dirty="0" smtClean="0">
                <a:solidFill>
                  <a:schemeClr val="bg1"/>
                </a:solidFill>
              </a:rPr>
              <a:t>…..the </a:t>
            </a:r>
            <a:r>
              <a:rPr lang="en-US" sz="2000" dirty="0">
                <a:solidFill>
                  <a:schemeClr val="bg1"/>
                </a:solidFill>
              </a:rPr>
              <a:t>Committee finds that a period of 20 days for the public to</a:t>
            </a:r>
          </a:p>
          <a:p>
            <a:r>
              <a:rPr lang="en-US" sz="2000" dirty="0">
                <a:solidFill>
                  <a:schemeClr val="bg1"/>
                </a:solidFill>
              </a:rPr>
              <a:t>prepare and participate effectively cannot be considered reasonable, in particular if </a:t>
            </a:r>
            <a:r>
              <a:rPr lang="en-US" sz="2000" dirty="0" smtClean="0">
                <a:solidFill>
                  <a:schemeClr val="bg1"/>
                </a:solidFill>
              </a:rPr>
              <a:t>such period </a:t>
            </a:r>
            <a:r>
              <a:rPr lang="en-US" sz="2000" dirty="0">
                <a:solidFill>
                  <a:schemeClr val="bg1"/>
                </a:solidFill>
              </a:rPr>
              <a:t>includes days of general celebration in the country. Moreover, the Committee notes</a:t>
            </a:r>
          </a:p>
          <a:p>
            <a:r>
              <a:rPr lang="en-US" sz="2000" dirty="0">
                <a:solidFill>
                  <a:schemeClr val="bg1"/>
                </a:solidFill>
              </a:rPr>
              <a:t>that the initial proposal was made on 12 December 2005, and that the time span </a:t>
            </a:r>
            <a:r>
              <a:rPr lang="en-US" sz="2000" dirty="0" smtClean="0">
                <a:solidFill>
                  <a:schemeClr val="bg1"/>
                </a:solidFill>
              </a:rPr>
              <a:t>between this </a:t>
            </a:r>
            <a:r>
              <a:rPr lang="en-US" sz="2000" dirty="0">
                <a:solidFill>
                  <a:schemeClr val="bg1"/>
                </a:solidFill>
              </a:rPr>
              <a:t>initial proposal and the public notice on 22 December 2005 was ten days, </a:t>
            </a:r>
            <a:r>
              <a:rPr lang="en-US" sz="2000" dirty="0" smtClean="0">
                <a:solidFill>
                  <a:schemeClr val="bg1"/>
                </a:solidFill>
              </a:rPr>
              <a:t>indicating that </a:t>
            </a:r>
            <a:r>
              <a:rPr lang="en-US" sz="2000" dirty="0">
                <a:solidFill>
                  <a:schemeClr val="bg1"/>
                </a:solidFill>
              </a:rPr>
              <a:t>the authority was in an extraordinary rush to initiate the commenting period; this </a:t>
            </a:r>
            <a:r>
              <a:rPr lang="en-US" sz="2000" dirty="0" smtClean="0">
                <a:solidFill>
                  <a:schemeClr val="bg1"/>
                </a:solidFill>
              </a:rPr>
              <a:t>can indeed </a:t>
            </a:r>
            <a:r>
              <a:rPr lang="en-US" sz="2000" dirty="0">
                <a:solidFill>
                  <a:schemeClr val="bg1"/>
                </a:solidFill>
              </a:rPr>
              <a:t>give reason to suspect that making the notice so fast was not a routine procedure, </a:t>
            </a:r>
            <a:r>
              <a:rPr lang="en-US" sz="2000" dirty="0" smtClean="0">
                <a:solidFill>
                  <a:schemeClr val="bg1"/>
                </a:solidFill>
              </a:rPr>
              <a:t>as also </a:t>
            </a:r>
            <a:r>
              <a:rPr lang="en-US" sz="2000" dirty="0">
                <a:solidFill>
                  <a:schemeClr val="bg1"/>
                </a:solidFill>
              </a:rPr>
              <a:t>evidenced by other cases reported in the current communication. Therefore the </a:t>
            </a:r>
            <a:r>
              <a:rPr lang="en-US" sz="2000" dirty="0" smtClean="0">
                <a:solidFill>
                  <a:schemeClr val="bg1"/>
                </a:solidFill>
              </a:rPr>
              <a:t>Committee finds </a:t>
            </a:r>
            <a:r>
              <a:rPr lang="en-US" sz="2000" dirty="0">
                <a:solidFill>
                  <a:schemeClr val="bg1"/>
                </a:solidFill>
              </a:rPr>
              <a:t>that the Spain was in non-compliance with article 6, paragraph 3</a:t>
            </a:r>
            <a:r>
              <a:rPr lang="en-US" sz="2000" dirty="0" smtClean="0">
                <a:solidFill>
                  <a:schemeClr val="bg1"/>
                </a:solidFill>
              </a:rPr>
              <a:t>.</a:t>
            </a:r>
          </a:p>
          <a:p>
            <a:endParaRPr lang="en-US" sz="2000" i="1" dirty="0">
              <a:solidFill>
                <a:schemeClr val="bg1"/>
              </a:solidFill>
            </a:endParaRPr>
          </a:p>
        </p:txBody>
      </p:sp>
    </p:spTree>
    <p:extLst>
      <p:ext uri="{BB962C8B-B14F-4D97-AF65-F5344CB8AC3E}">
        <p14:creationId xmlns:p14="http://schemas.microsoft.com/office/powerpoint/2010/main" val="346022087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ECJ court rulings</a:t>
            </a:r>
            <a:endParaRPr lang="en-GB" dirty="0"/>
          </a:p>
        </p:txBody>
      </p:sp>
      <p:sp>
        <p:nvSpPr>
          <p:cNvPr id="2" name="Rectangle 1"/>
          <p:cNvSpPr/>
          <p:nvPr/>
        </p:nvSpPr>
        <p:spPr>
          <a:xfrm>
            <a:off x="202557" y="1374044"/>
            <a:ext cx="8686800" cy="4370427"/>
          </a:xfrm>
          <a:prstGeom prst="rect">
            <a:avLst/>
          </a:prstGeom>
          <a:solidFill>
            <a:srgbClr val="0070C0"/>
          </a:solidFill>
        </p:spPr>
        <p:txBody>
          <a:bodyPr wrap="square">
            <a:spAutoFit/>
          </a:bodyPr>
          <a:lstStyle/>
          <a:p>
            <a:r>
              <a:rPr lang="en-GB" sz="2000" b="1" dirty="0" smtClean="0">
                <a:solidFill>
                  <a:schemeClr val="bg1"/>
                </a:solidFill>
              </a:rPr>
              <a:t>Case C‑416/10, </a:t>
            </a:r>
            <a:r>
              <a:rPr lang="en-GB" sz="2000" b="1" dirty="0" err="1">
                <a:solidFill>
                  <a:schemeClr val="bg1"/>
                </a:solidFill>
              </a:rPr>
              <a:t>Najvyšší</a:t>
            </a:r>
            <a:r>
              <a:rPr lang="en-GB" sz="2000" b="1" dirty="0">
                <a:solidFill>
                  <a:schemeClr val="bg1"/>
                </a:solidFill>
              </a:rPr>
              <a:t> </a:t>
            </a:r>
            <a:r>
              <a:rPr lang="en-GB" sz="2000" b="1" dirty="0" err="1">
                <a:solidFill>
                  <a:schemeClr val="bg1"/>
                </a:solidFill>
              </a:rPr>
              <a:t>súd</a:t>
            </a:r>
            <a:r>
              <a:rPr lang="en-GB" sz="2000" b="1" dirty="0">
                <a:solidFill>
                  <a:schemeClr val="bg1"/>
                </a:solidFill>
              </a:rPr>
              <a:t> </a:t>
            </a:r>
            <a:r>
              <a:rPr lang="en-GB" sz="2000" b="1" dirty="0" err="1">
                <a:solidFill>
                  <a:schemeClr val="bg1"/>
                </a:solidFill>
              </a:rPr>
              <a:t>Slovenskej</a:t>
            </a:r>
            <a:r>
              <a:rPr lang="en-GB" sz="2000" b="1" dirty="0">
                <a:solidFill>
                  <a:schemeClr val="bg1"/>
                </a:solidFill>
              </a:rPr>
              <a:t> </a:t>
            </a:r>
            <a:r>
              <a:rPr lang="en-GB" sz="2000" b="1" dirty="0" err="1">
                <a:solidFill>
                  <a:schemeClr val="bg1"/>
                </a:solidFill>
              </a:rPr>
              <a:t>republiky</a:t>
            </a:r>
            <a:r>
              <a:rPr lang="en-GB" sz="2000" b="1" dirty="0">
                <a:solidFill>
                  <a:schemeClr val="bg1"/>
                </a:solidFill>
              </a:rPr>
              <a:t> </a:t>
            </a:r>
            <a:r>
              <a:rPr lang="en-GB" sz="2000" i="1" dirty="0" smtClean="0">
                <a:solidFill>
                  <a:schemeClr val="bg1"/>
                </a:solidFill>
              </a:rPr>
              <a:t>(request for a preliminary ruling</a:t>
            </a:r>
            <a:r>
              <a:rPr lang="en-GB" sz="2000" i="1" dirty="0">
                <a:solidFill>
                  <a:schemeClr val="bg1"/>
                </a:solidFill>
              </a:rPr>
              <a:t>),</a:t>
            </a:r>
          </a:p>
          <a:p>
            <a:endParaRPr lang="en-US" sz="2000" i="1" dirty="0" smtClean="0">
              <a:solidFill>
                <a:srgbClr val="FFC000"/>
              </a:solidFill>
            </a:endParaRPr>
          </a:p>
          <a:p>
            <a:r>
              <a:rPr lang="en-US" sz="2000" dirty="0">
                <a:solidFill>
                  <a:schemeClr val="bg1"/>
                </a:solidFill>
              </a:rPr>
              <a:t>By its </a:t>
            </a:r>
            <a:r>
              <a:rPr lang="en-US" sz="2000" dirty="0">
                <a:solidFill>
                  <a:srgbClr val="FFC000"/>
                </a:solidFill>
              </a:rPr>
              <a:t>second question</a:t>
            </a:r>
            <a:r>
              <a:rPr lang="en-US" sz="2000" dirty="0">
                <a:solidFill>
                  <a:schemeClr val="bg1"/>
                </a:solidFill>
              </a:rPr>
              <a:t>, the referring court asks, in essence, whether Directive 96/61 must be interpreted as requiring that the public should have access, from the beginning of the </a:t>
            </a:r>
            <a:r>
              <a:rPr lang="en-US" sz="2000" dirty="0" err="1">
                <a:solidFill>
                  <a:schemeClr val="bg1"/>
                </a:solidFill>
              </a:rPr>
              <a:t>authorisation</a:t>
            </a:r>
            <a:r>
              <a:rPr lang="en-US" sz="2000" dirty="0">
                <a:solidFill>
                  <a:schemeClr val="bg1"/>
                </a:solidFill>
              </a:rPr>
              <a:t> procedure for a landfill site, to an urban planning decision on the location of that installation. It is also uncertain whether the refusal to disclose that decision may be justified by reliance on commercial confidentiality which protects the information contained in that decision, or, failing that, rectified by access to that decision offered to the public concerned during the administrative procedure at second instance. </a:t>
            </a:r>
            <a:endParaRPr lang="en-US" sz="2000" dirty="0" smtClean="0">
              <a:solidFill>
                <a:schemeClr val="bg1"/>
              </a:solidFill>
            </a:endParaRPr>
          </a:p>
          <a:p>
            <a:endParaRPr lang="en-US" sz="1800" i="1" dirty="0">
              <a:solidFill>
                <a:schemeClr val="bg1"/>
              </a:solidFill>
            </a:endParaRPr>
          </a:p>
        </p:txBody>
      </p:sp>
    </p:spTree>
    <p:extLst>
      <p:ext uri="{BB962C8B-B14F-4D97-AF65-F5344CB8AC3E}">
        <p14:creationId xmlns:p14="http://schemas.microsoft.com/office/powerpoint/2010/main" val="1236300428"/>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20</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57355"/>
            <a:ext cx="8686800" cy="4401205"/>
          </a:xfrm>
          <a:prstGeom prst="rect">
            <a:avLst/>
          </a:prstGeom>
          <a:solidFill>
            <a:srgbClr val="0070C0"/>
          </a:solidFill>
        </p:spPr>
        <p:txBody>
          <a:bodyPr wrap="square">
            <a:spAutoFit/>
          </a:bodyPr>
          <a:lstStyle/>
          <a:p>
            <a:r>
              <a:rPr lang="en-GB" sz="2000" i="1" dirty="0">
                <a:solidFill>
                  <a:srgbClr val="FFC000"/>
                </a:solidFill>
              </a:rPr>
              <a:t>Spain ACCC/C/2008/24; ECE/MP.PP/C.1/2009/8/</a:t>
            </a:r>
            <a:r>
              <a:rPr lang="en-GB" sz="2000" i="1" dirty="0" smtClean="0">
                <a:solidFill>
                  <a:srgbClr val="FFC000"/>
                </a:solidFill>
              </a:rPr>
              <a:t>,</a:t>
            </a:r>
            <a:endParaRPr lang="en-US" sz="2000" i="1" dirty="0">
              <a:solidFill>
                <a:srgbClr val="FFC000"/>
              </a:solidFill>
            </a:endParaRPr>
          </a:p>
          <a:p>
            <a:endParaRPr lang="en-US" sz="2000" dirty="0" smtClean="0"/>
          </a:p>
          <a:p>
            <a:r>
              <a:rPr lang="en-US" sz="2000" dirty="0">
                <a:solidFill>
                  <a:schemeClr val="bg1"/>
                </a:solidFill>
              </a:rPr>
              <a:t>The Committee notes that public participation in decision-making for a specific project </a:t>
            </a:r>
            <a:r>
              <a:rPr lang="en-US" sz="2000" dirty="0" smtClean="0">
                <a:solidFill>
                  <a:schemeClr val="bg1"/>
                </a:solidFill>
              </a:rPr>
              <a:t>is inhibited </a:t>
            </a:r>
            <a:r>
              <a:rPr lang="en-US" sz="2000" dirty="0">
                <a:solidFill>
                  <a:schemeClr val="bg1"/>
                </a:solidFill>
              </a:rPr>
              <a:t>when the conditions described by the communicant in the case of the oil </a:t>
            </a:r>
            <a:r>
              <a:rPr lang="en-US" sz="2000" dirty="0" smtClean="0">
                <a:solidFill>
                  <a:schemeClr val="bg1"/>
                </a:solidFill>
              </a:rPr>
              <a:t>refinery project </a:t>
            </a:r>
            <a:r>
              <a:rPr lang="en-US" sz="2000" dirty="0">
                <a:solidFill>
                  <a:schemeClr val="bg1"/>
                </a:solidFill>
              </a:rPr>
              <a:t>are set by the public authorities. The Committee finds that, by requiring the </a:t>
            </a:r>
            <a:r>
              <a:rPr lang="en-US" sz="2000" dirty="0" smtClean="0">
                <a:solidFill>
                  <a:schemeClr val="bg1"/>
                </a:solidFill>
              </a:rPr>
              <a:t>public to </a:t>
            </a:r>
            <a:r>
              <a:rPr lang="en-US" sz="2000" dirty="0">
                <a:solidFill>
                  <a:schemeClr val="bg1"/>
                </a:solidFill>
              </a:rPr>
              <a:t>relocate 30 or 200 </a:t>
            </a:r>
            <a:r>
              <a:rPr lang="en-US" sz="2000" dirty="0" err="1">
                <a:solidFill>
                  <a:schemeClr val="bg1"/>
                </a:solidFill>
              </a:rPr>
              <a:t>kilometres</a:t>
            </a:r>
            <a:r>
              <a:rPr lang="en-US" sz="2000" dirty="0">
                <a:solidFill>
                  <a:schemeClr val="bg1"/>
                </a:solidFill>
              </a:rPr>
              <a:t>, by allowing access to thousands of pages of </a:t>
            </a:r>
            <a:r>
              <a:rPr lang="en-US" sz="2000" dirty="0" err="1" smtClean="0">
                <a:solidFill>
                  <a:schemeClr val="bg1"/>
                </a:solidFill>
              </a:rPr>
              <a:t>documenttion</a:t>
            </a:r>
            <a:r>
              <a:rPr lang="en-US" sz="2000" dirty="0" smtClean="0">
                <a:solidFill>
                  <a:schemeClr val="bg1"/>
                </a:solidFill>
              </a:rPr>
              <a:t> </a:t>
            </a:r>
            <a:r>
              <a:rPr lang="en-US" sz="2000" dirty="0">
                <a:solidFill>
                  <a:schemeClr val="bg1"/>
                </a:solidFill>
              </a:rPr>
              <a:t>from only two computers without permitting copies to be made on CDROM or DVD,</a:t>
            </a:r>
          </a:p>
          <a:p>
            <a:r>
              <a:rPr lang="en-US" sz="2000" dirty="0">
                <a:solidFill>
                  <a:schemeClr val="bg1"/>
                </a:solidFill>
              </a:rPr>
              <a:t>and by, in these circumstances, setting a time frame of one month for the public to </a:t>
            </a:r>
            <a:r>
              <a:rPr lang="en-US" sz="2000" dirty="0" smtClean="0">
                <a:solidFill>
                  <a:schemeClr val="bg1"/>
                </a:solidFill>
              </a:rPr>
              <a:t>examine all </a:t>
            </a:r>
            <a:r>
              <a:rPr lang="en-US" sz="2000" dirty="0">
                <a:solidFill>
                  <a:schemeClr val="bg1"/>
                </a:solidFill>
              </a:rPr>
              <a:t>this documentation on the spot, the Spanish authorities failed to provide for effective</a:t>
            </a:r>
          </a:p>
          <a:p>
            <a:r>
              <a:rPr lang="en-US" sz="2000" dirty="0">
                <a:solidFill>
                  <a:schemeClr val="bg1"/>
                </a:solidFill>
              </a:rPr>
              <a:t>public participation and thus to comply with article 6, paragraphs 6 and 3, respectively, </a:t>
            </a:r>
            <a:r>
              <a:rPr lang="en-US" sz="2000" dirty="0" smtClean="0">
                <a:solidFill>
                  <a:schemeClr val="bg1"/>
                </a:solidFill>
              </a:rPr>
              <a:t>of </a:t>
            </a:r>
            <a:r>
              <a:rPr lang="en-GB" sz="2000" dirty="0" smtClean="0">
                <a:solidFill>
                  <a:schemeClr val="bg1"/>
                </a:solidFill>
              </a:rPr>
              <a:t>the </a:t>
            </a:r>
            <a:r>
              <a:rPr lang="en-GB" sz="2000" dirty="0">
                <a:solidFill>
                  <a:schemeClr val="bg1"/>
                </a:solidFill>
              </a:rPr>
              <a:t>Convention.</a:t>
            </a:r>
            <a:endParaRPr lang="en-US" sz="2000" i="1" dirty="0">
              <a:solidFill>
                <a:schemeClr val="bg1"/>
              </a:solidFill>
            </a:endParaRPr>
          </a:p>
        </p:txBody>
      </p:sp>
    </p:spTree>
    <p:extLst>
      <p:ext uri="{BB962C8B-B14F-4D97-AF65-F5344CB8AC3E}">
        <p14:creationId xmlns:p14="http://schemas.microsoft.com/office/powerpoint/2010/main" val="97779442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21</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57355"/>
            <a:ext cx="8686800" cy="5816977"/>
          </a:xfrm>
          <a:prstGeom prst="rect">
            <a:avLst/>
          </a:prstGeom>
          <a:solidFill>
            <a:srgbClr val="0070C0"/>
          </a:solidFill>
        </p:spPr>
        <p:txBody>
          <a:bodyPr wrap="square">
            <a:spAutoFit/>
          </a:bodyPr>
          <a:lstStyle/>
          <a:p>
            <a:r>
              <a:rPr lang="en-GB" sz="2000" i="1" dirty="0">
                <a:solidFill>
                  <a:srgbClr val="FFC000"/>
                </a:solidFill>
              </a:rPr>
              <a:t>Czech Republic ACCC/C/2010/50; ECE/MP.PP/C.1/2012/11, </a:t>
            </a:r>
            <a:endParaRPr lang="en-GB" sz="2000" i="1" dirty="0" smtClean="0">
              <a:solidFill>
                <a:srgbClr val="FFC000"/>
              </a:solidFill>
            </a:endParaRPr>
          </a:p>
          <a:p>
            <a:endParaRPr lang="en-US" sz="1200" dirty="0" smtClean="0"/>
          </a:p>
          <a:p>
            <a:r>
              <a:rPr lang="en-US" sz="2000" dirty="0">
                <a:solidFill>
                  <a:schemeClr val="bg1"/>
                </a:solidFill>
              </a:rPr>
              <a:t>While Czech law provides for wide public participation at the EIA stage, it limits </a:t>
            </a:r>
            <a:r>
              <a:rPr lang="en-US" sz="2000" dirty="0" smtClean="0">
                <a:solidFill>
                  <a:schemeClr val="bg1"/>
                </a:solidFill>
              </a:rPr>
              <a:t>opportunities for </a:t>
            </a:r>
            <a:r>
              <a:rPr lang="en-US" sz="2000" dirty="0">
                <a:solidFill>
                  <a:schemeClr val="bg1"/>
                </a:solidFill>
              </a:rPr>
              <a:t>public participation after the conclusion of the EIA. The Committee stresses </a:t>
            </a:r>
            <a:r>
              <a:rPr lang="en-US" sz="2000" dirty="0" smtClean="0">
                <a:solidFill>
                  <a:schemeClr val="bg1"/>
                </a:solidFill>
              </a:rPr>
              <a:t>that environmental </a:t>
            </a:r>
            <a:r>
              <a:rPr lang="en-US" sz="2000" dirty="0">
                <a:solidFill>
                  <a:schemeClr val="bg1"/>
                </a:solidFill>
              </a:rPr>
              <a:t>decision-making is not limited to the conduct of an EIA procedure, </a:t>
            </a:r>
            <a:r>
              <a:rPr lang="en-US" sz="2000" dirty="0" smtClean="0">
                <a:solidFill>
                  <a:schemeClr val="bg1"/>
                </a:solidFill>
              </a:rPr>
              <a:t>but extends </a:t>
            </a:r>
            <a:r>
              <a:rPr lang="en-US" sz="2000" dirty="0">
                <a:solidFill>
                  <a:schemeClr val="bg1"/>
                </a:solidFill>
              </a:rPr>
              <a:t>to any subsequent phases of the decision-making, such as land-use and </a:t>
            </a:r>
            <a:r>
              <a:rPr lang="en-US" sz="2000" dirty="0" smtClean="0">
                <a:solidFill>
                  <a:schemeClr val="bg1"/>
                </a:solidFill>
              </a:rPr>
              <a:t>building permitting </a:t>
            </a:r>
            <a:r>
              <a:rPr lang="en-US" sz="2000" dirty="0">
                <a:solidFill>
                  <a:schemeClr val="bg1"/>
                </a:solidFill>
              </a:rPr>
              <a:t>procedures, as long as the planned activity has an impact on the environment.</a:t>
            </a:r>
          </a:p>
          <a:p>
            <a:r>
              <a:rPr lang="en-US" sz="2000" dirty="0">
                <a:solidFill>
                  <a:schemeClr val="bg1"/>
                </a:solidFill>
              </a:rPr>
              <a:t>Czech law limits the rights of NGOs to participate after the EIA stage, and individuals </a:t>
            </a:r>
            <a:r>
              <a:rPr lang="en-US" sz="2000" dirty="0" smtClean="0">
                <a:solidFill>
                  <a:schemeClr val="bg1"/>
                </a:solidFill>
              </a:rPr>
              <a:t>may only </a:t>
            </a:r>
            <a:r>
              <a:rPr lang="en-US" sz="2000" dirty="0">
                <a:solidFill>
                  <a:schemeClr val="bg1"/>
                </a:solidFill>
              </a:rPr>
              <a:t>participate if their property rights are directly affected. This means that </a:t>
            </a:r>
            <a:r>
              <a:rPr lang="en-US" sz="2000" dirty="0" smtClean="0">
                <a:solidFill>
                  <a:schemeClr val="bg1"/>
                </a:solidFill>
              </a:rPr>
              <a:t>individuals who </a:t>
            </a:r>
            <a:r>
              <a:rPr lang="en-US" sz="2000" dirty="0">
                <a:solidFill>
                  <a:schemeClr val="bg1"/>
                </a:solidFill>
              </a:rPr>
              <a:t>do not have any property rights, but may be affected by the decision, are excluded</a:t>
            </a:r>
            <a:r>
              <a:rPr lang="en-US" sz="2000" dirty="0" smtClean="0">
                <a:solidFill>
                  <a:schemeClr val="bg1"/>
                </a:solidFill>
              </a:rPr>
              <a:t>. Although </a:t>
            </a:r>
            <a:r>
              <a:rPr lang="en-US" sz="2000" dirty="0">
                <a:solidFill>
                  <a:schemeClr val="bg1"/>
                </a:solidFill>
              </a:rPr>
              <a:t>the Party concerned contends that the results of the EIA procedure are taken </a:t>
            </a:r>
            <a:r>
              <a:rPr lang="en-US" sz="2000" dirty="0" smtClean="0">
                <a:solidFill>
                  <a:schemeClr val="bg1"/>
                </a:solidFill>
              </a:rPr>
              <a:t>into account </a:t>
            </a:r>
            <a:r>
              <a:rPr lang="en-US" sz="2000" dirty="0">
                <a:solidFill>
                  <a:schemeClr val="bg1"/>
                </a:solidFill>
              </a:rPr>
              <a:t>in the subsequent phases of the decision-making, members of the public must </a:t>
            </a:r>
            <a:r>
              <a:rPr lang="en-US" sz="2000" dirty="0" smtClean="0">
                <a:solidFill>
                  <a:schemeClr val="bg1"/>
                </a:solidFill>
              </a:rPr>
              <a:t>also be </a:t>
            </a:r>
            <a:r>
              <a:rPr lang="en-US" sz="2000" dirty="0">
                <a:solidFill>
                  <a:schemeClr val="bg1"/>
                </a:solidFill>
              </a:rPr>
              <a:t>able to examine and to comment on elements determining the final building </a:t>
            </a:r>
            <a:r>
              <a:rPr lang="en-US" sz="2000" dirty="0" smtClean="0">
                <a:solidFill>
                  <a:schemeClr val="bg1"/>
                </a:solidFill>
              </a:rPr>
              <a:t>decision throughout </a:t>
            </a:r>
            <a:r>
              <a:rPr lang="en-US" sz="2000" dirty="0">
                <a:solidFill>
                  <a:schemeClr val="bg1"/>
                </a:solidFill>
              </a:rPr>
              <a:t>the land planning and building processes. </a:t>
            </a:r>
            <a:endParaRPr lang="en-US" sz="2000" i="1" dirty="0">
              <a:solidFill>
                <a:schemeClr val="bg1"/>
              </a:solidFill>
            </a:endParaRPr>
          </a:p>
        </p:txBody>
      </p:sp>
    </p:spTree>
    <p:extLst>
      <p:ext uri="{BB962C8B-B14F-4D97-AF65-F5344CB8AC3E}">
        <p14:creationId xmlns:p14="http://schemas.microsoft.com/office/powerpoint/2010/main" val="728155540"/>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22</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2" name="Rectangle 1"/>
          <p:cNvSpPr/>
          <p:nvPr/>
        </p:nvSpPr>
        <p:spPr>
          <a:xfrm>
            <a:off x="202557" y="957355"/>
            <a:ext cx="8686800" cy="4278094"/>
          </a:xfrm>
          <a:prstGeom prst="rect">
            <a:avLst/>
          </a:prstGeom>
          <a:solidFill>
            <a:srgbClr val="0070C0"/>
          </a:solidFill>
        </p:spPr>
        <p:txBody>
          <a:bodyPr wrap="square">
            <a:spAutoFit/>
          </a:bodyPr>
          <a:lstStyle/>
          <a:p>
            <a:r>
              <a:rPr lang="en-GB" sz="2000" i="1" dirty="0">
                <a:solidFill>
                  <a:srgbClr val="FFC000"/>
                </a:solidFill>
              </a:rPr>
              <a:t>Czech Republic ACCC/C/2010/50; ECE/MP.PP/C.1/2012/11, </a:t>
            </a:r>
            <a:endParaRPr lang="en-GB" sz="2000" i="1" dirty="0" smtClean="0">
              <a:solidFill>
                <a:srgbClr val="FFC000"/>
              </a:solidFill>
            </a:endParaRPr>
          </a:p>
          <a:p>
            <a:endParaRPr lang="en-US" sz="1200" dirty="0" smtClean="0"/>
          </a:p>
          <a:p>
            <a:r>
              <a:rPr lang="en-US" sz="2000" dirty="0" smtClean="0">
                <a:solidFill>
                  <a:schemeClr val="bg1"/>
                </a:solidFill>
              </a:rPr>
              <a:t>Moreover</a:t>
            </a:r>
            <a:r>
              <a:rPr lang="en-US" sz="2000" dirty="0">
                <a:solidFill>
                  <a:schemeClr val="bg1"/>
                </a:solidFill>
              </a:rPr>
              <a:t>, public participation </a:t>
            </a:r>
            <a:r>
              <a:rPr lang="en-US" sz="2000" dirty="0" smtClean="0">
                <a:solidFill>
                  <a:schemeClr val="bg1"/>
                </a:solidFill>
              </a:rPr>
              <a:t>under the </a:t>
            </a:r>
            <a:r>
              <a:rPr lang="en-US" sz="2000" dirty="0">
                <a:solidFill>
                  <a:schemeClr val="bg1"/>
                </a:solidFill>
              </a:rPr>
              <a:t>Convention is not limited to the environmental aspects of a proposed activity subject</a:t>
            </a:r>
          </a:p>
          <a:p>
            <a:r>
              <a:rPr lang="en-US" sz="2000" dirty="0">
                <a:solidFill>
                  <a:schemeClr val="bg1"/>
                </a:solidFill>
              </a:rPr>
              <a:t>to article 6, but extends to all aspects of those activities. In addition, even if, as the </a:t>
            </a:r>
            <a:r>
              <a:rPr lang="en-US" sz="2000" dirty="0" smtClean="0">
                <a:solidFill>
                  <a:schemeClr val="bg1"/>
                </a:solidFill>
              </a:rPr>
              <a:t>Party concerned </a:t>
            </a:r>
            <a:r>
              <a:rPr lang="en-US" sz="2000" dirty="0">
                <a:solidFill>
                  <a:schemeClr val="bg1"/>
                </a:solidFill>
              </a:rPr>
              <a:t>contends, the scope of stakeholders with property rights is interpreted widely </a:t>
            </a:r>
            <a:r>
              <a:rPr lang="en-US" sz="2000" dirty="0" smtClean="0">
                <a:solidFill>
                  <a:schemeClr val="bg1"/>
                </a:solidFill>
              </a:rPr>
              <a:t>to include </a:t>
            </a:r>
            <a:r>
              <a:rPr lang="en-US" sz="2000" dirty="0">
                <a:solidFill>
                  <a:schemeClr val="bg1"/>
                </a:solidFill>
              </a:rPr>
              <a:t>the most distant owners of land plots and other structures, individuals with </a:t>
            </a:r>
            <a:r>
              <a:rPr lang="en-US" sz="2000" dirty="0" smtClean="0">
                <a:solidFill>
                  <a:schemeClr val="bg1"/>
                </a:solidFill>
              </a:rPr>
              <a:t>other rights </a:t>
            </a:r>
            <a:r>
              <a:rPr lang="en-US" sz="2000" dirty="0">
                <a:solidFill>
                  <a:schemeClr val="bg1"/>
                </a:solidFill>
              </a:rPr>
              <a:t>and interests are still excluded from the public participation process. Therefore, </a:t>
            </a:r>
            <a:r>
              <a:rPr lang="en-US" sz="2000" dirty="0" smtClean="0">
                <a:solidFill>
                  <a:schemeClr val="bg1"/>
                </a:solidFill>
              </a:rPr>
              <a:t>the Committee </a:t>
            </a:r>
            <a:r>
              <a:rPr lang="en-US" sz="2000" dirty="0">
                <a:solidFill>
                  <a:schemeClr val="bg1"/>
                </a:solidFill>
              </a:rPr>
              <a:t>finds that through its restrictive interpretation of “the public concerned” </a:t>
            </a:r>
            <a:r>
              <a:rPr lang="en-US" sz="2000" dirty="0" smtClean="0">
                <a:solidFill>
                  <a:schemeClr val="bg1"/>
                </a:solidFill>
              </a:rPr>
              <a:t>in the </a:t>
            </a:r>
            <a:r>
              <a:rPr lang="en-US" sz="2000" dirty="0">
                <a:solidFill>
                  <a:schemeClr val="bg1"/>
                </a:solidFill>
              </a:rPr>
              <a:t>phases of the decision-making to permit activities subject to article 6 that come </a:t>
            </a:r>
            <a:r>
              <a:rPr lang="en-US" sz="2000" dirty="0" smtClean="0">
                <a:solidFill>
                  <a:schemeClr val="bg1"/>
                </a:solidFill>
              </a:rPr>
              <a:t>after the </a:t>
            </a:r>
            <a:r>
              <a:rPr lang="en-US" sz="2000" dirty="0">
                <a:solidFill>
                  <a:schemeClr val="bg1"/>
                </a:solidFill>
              </a:rPr>
              <a:t>EIA procedure, the Czech legal system fails to provide for effective public participation</a:t>
            </a:r>
            <a:endParaRPr lang="en-US" sz="2000" i="1" dirty="0">
              <a:solidFill>
                <a:schemeClr val="bg1"/>
              </a:solidFill>
            </a:endParaRPr>
          </a:p>
        </p:txBody>
      </p:sp>
    </p:spTree>
    <p:extLst>
      <p:ext uri="{BB962C8B-B14F-4D97-AF65-F5344CB8AC3E}">
        <p14:creationId xmlns:p14="http://schemas.microsoft.com/office/powerpoint/2010/main" val="3922357923"/>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23</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3" name="Rectangle 2"/>
          <p:cNvSpPr/>
          <p:nvPr/>
        </p:nvSpPr>
        <p:spPr>
          <a:xfrm>
            <a:off x="434050" y="1070013"/>
            <a:ext cx="8478456" cy="4093428"/>
          </a:xfrm>
          <a:prstGeom prst="rect">
            <a:avLst/>
          </a:prstGeom>
          <a:solidFill>
            <a:srgbClr val="0070C0"/>
          </a:solidFill>
        </p:spPr>
        <p:txBody>
          <a:bodyPr wrap="square">
            <a:spAutoFit/>
          </a:bodyPr>
          <a:lstStyle/>
          <a:p>
            <a:r>
              <a:rPr lang="en-GB" sz="2000" i="1" dirty="0">
                <a:solidFill>
                  <a:srgbClr val="FFC000"/>
                </a:solidFill>
              </a:rPr>
              <a:t>Spain ACCC/C/2008/24; ECE/MP.PP/C.1/2009/8/Add.1</a:t>
            </a:r>
            <a:endParaRPr lang="en-US" sz="2000" dirty="0" smtClean="0">
              <a:solidFill>
                <a:srgbClr val="FFC000"/>
              </a:solidFill>
            </a:endParaRPr>
          </a:p>
          <a:p>
            <a:endParaRPr lang="en-US" sz="2000" dirty="0" smtClean="0">
              <a:solidFill>
                <a:schemeClr val="bg1"/>
              </a:solidFill>
            </a:endParaRPr>
          </a:p>
          <a:p>
            <a:r>
              <a:rPr lang="en-US" sz="2000" dirty="0" smtClean="0">
                <a:solidFill>
                  <a:schemeClr val="bg1"/>
                </a:solidFill>
              </a:rPr>
              <a:t>The </a:t>
            </a:r>
            <a:r>
              <a:rPr lang="en-US" sz="2000" dirty="0">
                <a:solidFill>
                  <a:schemeClr val="bg1"/>
                </a:solidFill>
              </a:rPr>
              <a:t>Committee recalls that the obligation do take ‘due account’ under article 6, </a:t>
            </a:r>
            <a:r>
              <a:rPr lang="en-US" sz="2000" dirty="0" smtClean="0">
                <a:solidFill>
                  <a:schemeClr val="bg1"/>
                </a:solidFill>
              </a:rPr>
              <a:t>paragraph 8</a:t>
            </a:r>
            <a:r>
              <a:rPr lang="en-US" sz="2000" dirty="0">
                <a:solidFill>
                  <a:schemeClr val="bg1"/>
                </a:solidFill>
              </a:rPr>
              <a:t>, should be seen in the light of the obligation of article 6, paragraph 9, to ‘make accessible</a:t>
            </a:r>
          </a:p>
          <a:p>
            <a:r>
              <a:rPr lang="en-US" sz="2000" dirty="0">
                <a:solidFill>
                  <a:schemeClr val="bg1"/>
                </a:solidFill>
              </a:rPr>
              <a:t>to the public the text of the decision along with the reasons and considerations on </a:t>
            </a:r>
            <a:r>
              <a:rPr lang="en-US" sz="2000" dirty="0" smtClean="0">
                <a:solidFill>
                  <a:schemeClr val="bg1"/>
                </a:solidFill>
              </a:rPr>
              <a:t>which the </a:t>
            </a:r>
            <a:r>
              <a:rPr lang="en-US" sz="2000" dirty="0">
                <a:solidFill>
                  <a:schemeClr val="bg1"/>
                </a:solidFill>
              </a:rPr>
              <a:t>decision is based’. Therefore the obligation to take de account of the outcome of </a:t>
            </a:r>
            <a:r>
              <a:rPr lang="en-US" sz="2000" dirty="0" smtClean="0">
                <a:solidFill>
                  <a:schemeClr val="bg1"/>
                </a:solidFill>
              </a:rPr>
              <a:t>the public </a:t>
            </a:r>
            <a:r>
              <a:rPr lang="en-US" sz="2000" dirty="0">
                <a:solidFill>
                  <a:schemeClr val="bg1"/>
                </a:solidFill>
              </a:rPr>
              <a:t>participation should be interpreted as the obligation that the written reasoned </a:t>
            </a:r>
            <a:r>
              <a:rPr lang="en-US" sz="2000" dirty="0" smtClean="0">
                <a:solidFill>
                  <a:schemeClr val="bg1"/>
                </a:solidFill>
              </a:rPr>
              <a:t>decision includes </a:t>
            </a:r>
            <a:r>
              <a:rPr lang="en-US" sz="2000" dirty="0">
                <a:solidFill>
                  <a:schemeClr val="bg1"/>
                </a:solidFill>
              </a:rPr>
              <a:t>a discussion of how the public participation was taken into account.*</a:t>
            </a:r>
          </a:p>
          <a:p>
            <a:r>
              <a:rPr lang="en-US" sz="2000" dirty="0">
                <a:solidFill>
                  <a:schemeClr val="bg1"/>
                </a:solidFill>
              </a:rPr>
              <a:t>* See The Aarhus Convention Implementation Guide, United Nations, 2000 at 109.</a:t>
            </a:r>
            <a:endParaRPr lang="en-GB" sz="2000" dirty="0">
              <a:solidFill>
                <a:schemeClr val="bg1"/>
              </a:solidFill>
            </a:endParaRPr>
          </a:p>
        </p:txBody>
      </p:sp>
    </p:spTree>
    <p:extLst>
      <p:ext uri="{BB962C8B-B14F-4D97-AF65-F5344CB8AC3E}">
        <p14:creationId xmlns:p14="http://schemas.microsoft.com/office/powerpoint/2010/main" val="24778433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24</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3" name="Rectangle 2"/>
          <p:cNvSpPr/>
          <p:nvPr/>
        </p:nvSpPr>
        <p:spPr>
          <a:xfrm>
            <a:off x="434050" y="1070013"/>
            <a:ext cx="8478456" cy="5324535"/>
          </a:xfrm>
          <a:prstGeom prst="rect">
            <a:avLst/>
          </a:prstGeom>
          <a:solidFill>
            <a:srgbClr val="0070C0"/>
          </a:solidFill>
        </p:spPr>
        <p:txBody>
          <a:bodyPr wrap="square">
            <a:spAutoFit/>
          </a:bodyPr>
          <a:lstStyle/>
          <a:p>
            <a:r>
              <a:rPr lang="en-GB" sz="2000" i="1" dirty="0">
                <a:solidFill>
                  <a:srgbClr val="FFC000"/>
                </a:solidFill>
              </a:rPr>
              <a:t>Czech Republic ACCC/C/2010/50; ECE/MP.PP/C.1/2012/11, </a:t>
            </a:r>
            <a:endParaRPr lang="en-GB" sz="2000" i="1" dirty="0" smtClean="0">
              <a:solidFill>
                <a:srgbClr val="FFC000"/>
              </a:solidFill>
            </a:endParaRPr>
          </a:p>
          <a:p>
            <a:r>
              <a:rPr lang="en-US" sz="2000" dirty="0">
                <a:solidFill>
                  <a:schemeClr val="bg1"/>
                </a:solidFill>
              </a:rPr>
              <a:t>[T]he Committee finds that the Czech legal system fails to provide for effective public </a:t>
            </a:r>
            <a:r>
              <a:rPr lang="en-US" sz="2000" dirty="0" smtClean="0">
                <a:solidFill>
                  <a:schemeClr val="bg1"/>
                </a:solidFill>
              </a:rPr>
              <a:t>participation during </a:t>
            </a:r>
            <a:r>
              <a:rPr lang="en-US" sz="2000" dirty="0">
                <a:solidFill>
                  <a:schemeClr val="bg1"/>
                </a:solidFill>
              </a:rPr>
              <a:t>all stages of the environmental decision-making process. Moreover, under</a:t>
            </a:r>
          </a:p>
          <a:p>
            <a:r>
              <a:rPr lang="en-US" sz="2000" dirty="0">
                <a:solidFill>
                  <a:schemeClr val="bg1"/>
                </a:solidFill>
              </a:rPr>
              <a:t>article 6, paragraph 7, of the Convention, public participation must not be limited to </a:t>
            </a:r>
            <a:r>
              <a:rPr lang="en-US" sz="2000" dirty="0" smtClean="0">
                <a:solidFill>
                  <a:schemeClr val="bg1"/>
                </a:solidFill>
              </a:rPr>
              <a:t>the consideration </a:t>
            </a:r>
            <a:r>
              <a:rPr lang="en-US" sz="2000" dirty="0">
                <a:solidFill>
                  <a:schemeClr val="bg1"/>
                </a:solidFill>
              </a:rPr>
              <a:t>of the environmental impact of a proposed activity, but entitles the </a:t>
            </a:r>
            <a:r>
              <a:rPr lang="en-US" sz="2000" dirty="0" smtClean="0">
                <a:solidFill>
                  <a:schemeClr val="bg1"/>
                </a:solidFill>
              </a:rPr>
              <a:t>public to </a:t>
            </a:r>
            <a:r>
              <a:rPr lang="en-US" sz="2000" dirty="0">
                <a:solidFill>
                  <a:schemeClr val="bg1"/>
                </a:solidFill>
              </a:rPr>
              <a:t>submit any comments, information, analyses or opinions that it considers relevant </a:t>
            </a:r>
            <a:r>
              <a:rPr lang="en-US" sz="2000" dirty="0" smtClean="0">
                <a:solidFill>
                  <a:schemeClr val="bg1"/>
                </a:solidFill>
              </a:rPr>
              <a:t>to the </a:t>
            </a:r>
            <a:r>
              <a:rPr lang="en-US" sz="2000" dirty="0">
                <a:solidFill>
                  <a:schemeClr val="bg1"/>
                </a:solidFill>
              </a:rPr>
              <a:t>proposed activity, including its views on aspects of the activity’s permissibility and </a:t>
            </a:r>
            <a:r>
              <a:rPr lang="en-US" sz="2000" dirty="0" smtClean="0">
                <a:solidFill>
                  <a:schemeClr val="bg1"/>
                </a:solidFill>
              </a:rPr>
              <a:t>its compliance </a:t>
            </a:r>
            <a:r>
              <a:rPr lang="en-US" sz="2000" dirty="0">
                <a:solidFill>
                  <a:schemeClr val="bg1"/>
                </a:solidFill>
              </a:rPr>
              <a:t>with environmental law. According to the Environmental Assessment Act (art</a:t>
            </a:r>
            <a:r>
              <a:rPr lang="en-US" sz="2000" dirty="0" smtClean="0">
                <a:solidFill>
                  <a:schemeClr val="bg1"/>
                </a:solidFill>
              </a:rPr>
              <a:t>. 10</a:t>
            </a:r>
            <a:r>
              <a:rPr lang="en-US" sz="2000" dirty="0">
                <a:solidFill>
                  <a:schemeClr val="bg1"/>
                </a:solidFill>
              </a:rPr>
              <a:t>, sect. 1) the EIA opinion “is issued also based on the public comments”. Furthermore</a:t>
            </a:r>
            <a:r>
              <a:rPr lang="en-US" sz="2000" dirty="0" smtClean="0">
                <a:solidFill>
                  <a:schemeClr val="bg1"/>
                </a:solidFill>
              </a:rPr>
              <a:t>, the </a:t>
            </a:r>
            <a:r>
              <a:rPr lang="en-US" sz="2000" dirty="0">
                <a:solidFill>
                  <a:schemeClr val="bg1"/>
                </a:solidFill>
              </a:rPr>
              <a:t>same act (art. 10, sect. 4) provides that “without the opinion it is not possible to issue</a:t>
            </a:r>
          </a:p>
          <a:p>
            <a:r>
              <a:rPr lang="en-US" sz="2000" dirty="0">
                <a:solidFill>
                  <a:schemeClr val="bg1"/>
                </a:solidFill>
              </a:rPr>
              <a:t>a decision needed for carrying out a project”. However, Czech law does not require </a:t>
            </a:r>
            <a:r>
              <a:rPr lang="en-US" sz="2000" dirty="0" smtClean="0">
                <a:solidFill>
                  <a:schemeClr val="bg1"/>
                </a:solidFill>
              </a:rPr>
              <a:t>that the </a:t>
            </a:r>
            <a:r>
              <a:rPr lang="en-US" sz="2000" dirty="0">
                <a:solidFill>
                  <a:schemeClr val="bg1"/>
                </a:solidFill>
              </a:rPr>
              <a:t>authorities issuing the permitting decision fully uphold the content of the EIA opinion</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3292885694"/>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25</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Compliance Committee</a:t>
            </a:r>
            <a:endParaRPr lang="en-GB" dirty="0"/>
          </a:p>
        </p:txBody>
      </p:sp>
      <p:sp>
        <p:nvSpPr>
          <p:cNvPr id="3" name="Rectangle 2"/>
          <p:cNvSpPr/>
          <p:nvPr/>
        </p:nvSpPr>
        <p:spPr>
          <a:xfrm>
            <a:off x="434050" y="1070013"/>
            <a:ext cx="8478456" cy="2862322"/>
          </a:xfrm>
          <a:prstGeom prst="rect">
            <a:avLst/>
          </a:prstGeom>
          <a:solidFill>
            <a:srgbClr val="0070C0"/>
          </a:solidFill>
        </p:spPr>
        <p:txBody>
          <a:bodyPr wrap="square">
            <a:spAutoFit/>
          </a:bodyPr>
          <a:lstStyle/>
          <a:p>
            <a:r>
              <a:rPr lang="en-GB" sz="2000" i="1" dirty="0">
                <a:solidFill>
                  <a:srgbClr val="FFC000"/>
                </a:solidFill>
              </a:rPr>
              <a:t>Czech Republic ACCC/C/2010/50; ECE/MP.PP/C.1/2012/11, </a:t>
            </a:r>
            <a:endParaRPr lang="en-GB" sz="2000" i="1" dirty="0" smtClean="0">
              <a:solidFill>
                <a:srgbClr val="FFC000"/>
              </a:solidFill>
            </a:endParaRPr>
          </a:p>
          <a:p>
            <a:r>
              <a:rPr lang="en-US" sz="2000" dirty="0" smtClean="0">
                <a:solidFill>
                  <a:schemeClr val="bg1"/>
                </a:solidFill>
              </a:rPr>
              <a:t>While </a:t>
            </a:r>
            <a:r>
              <a:rPr lang="en-US" sz="2000" dirty="0">
                <a:solidFill>
                  <a:schemeClr val="bg1"/>
                </a:solidFill>
              </a:rPr>
              <a:t>the EIA procedure provides for public participation, the Committee considers </a:t>
            </a:r>
            <a:r>
              <a:rPr lang="en-US" sz="2000" dirty="0" smtClean="0">
                <a:solidFill>
                  <a:schemeClr val="bg1"/>
                </a:solidFill>
              </a:rPr>
              <a:t>that the </a:t>
            </a:r>
            <a:r>
              <a:rPr lang="en-US" sz="2000" dirty="0">
                <a:solidFill>
                  <a:schemeClr val="bg1"/>
                </a:solidFill>
              </a:rPr>
              <a:t>above legal framework does not ensure that in the permitting decision due account </a:t>
            </a:r>
            <a:r>
              <a:rPr lang="en-US" sz="2000" dirty="0" smtClean="0">
                <a:solidFill>
                  <a:schemeClr val="bg1"/>
                </a:solidFill>
              </a:rPr>
              <a:t>is taken </a:t>
            </a:r>
            <a:r>
              <a:rPr lang="en-US" sz="2000" dirty="0">
                <a:solidFill>
                  <a:schemeClr val="bg1"/>
                </a:solidFill>
              </a:rPr>
              <a:t>of the outcome of public participation. In the light of the above, the Committee </a:t>
            </a:r>
            <a:r>
              <a:rPr lang="en-US" sz="2000" dirty="0" smtClean="0">
                <a:solidFill>
                  <a:schemeClr val="bg1"/>
                </a:solidFill>
              </a:rPr>
              <a:t>finds that </a:t>
            </a:r>
            <a:r>
              <a:rPr lang="en-US" sz="2000" dirty="0">
                <a:solidFill>
                  <a:schemeClr val="bg1"/>
                </a:solidFill>
              </a:rPr>
              <a:t>the Party concerned fails to comply with the requirement in article 6, paragraph 8, </a:t>
            </a:r>
            <a:r>
              <a:rPr lang="en-US" sz="2000" dirty="0" smtClean="0">
                <a:solidFill>
                  <a:schemeClr val="bg1"/>
                </a:solidFill>
              </a:rPr>
              <a:t>of the </a:t>
            </a:r>
            <a:r>
              <a:rPr lang="en-US" sz="2000" dirty="0">
                <a:solidFill>
                  <a:schemeClr val="bg1"/>
                </a:solidFill>
              </a:rPr>
              <a:t>Convention to ensure that due account is taken in the decision of the outcome of </a:t>
            </a:r>
            <a:r>
              <a:rPr lang="en-US" sz="2000" dirty="0" smtClean="0">
                <a:solidFill>
                  <a:schemeClr val="bg1"/>
                </a:solidFill>
              </a:rPr>
              <a:t>the </a:t>
            </a:r>
            <a:r>
              <a:rPr lang="en-GB" sz="2000" dirty="0" smtClean="0">
                <a:solidFill>
                  <a:schemeClr val="bg1"/>
                </a:solidFill>
              </a:rPr>
              <a:t>public participation….</a:t>
            </a:r>
            <a:endParaRPr lang="en-GB" sz="2000" dirty="0">
              <a:solidFill>
                <a:schemeClr val="bg1"/>
              </a:solidFill>
            </a:endParaRPr>
          </a:p>
        </p:txBody>
      </p:sp>
    </p:spTree>
    <p:extLst>
      <p:ext uri="{BB962C8B-B14F-4D97-AF65-F5344CB8AC3E}">
        <p14:creationId xmlns:p14="http://schemas.microsoft.com/office/powerpoint/2010/main" val="213253763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26</a:t>
            </a:fld>
            <a:endParaRPr lang="en-GB" altLang="en-US"/>
          </a:p>
        </p:txBody>
      </p:sp>
      <p:sp>
        <p:nvSpPr>
          <p:cNvPr id="10" name="Title 1"/>
          <p:cNvSpPr>
            <a:spLocks noGrp="1"/>
          </p:cNvSpPr>
          <p:nvPr>
            <p:ph type="title"/>
          </p:nvPr>
        </p:nvSpPr>
        <p:spPr>
          <a:xfrm>
            <a:off x="228600" y="-38754"/>
            <a:ext cx="8584314" cy="863600"/>
          </a:xfrm>
        </p:spPr>
        <p:txBody>
          <a:bodyPr/>
          <a:lstStyle/>
          <a:p>
            <a:r>
              <a:rPr lang="en-US" sz="2800" dirty="0" smtClean="0"/>
              <a:t>Public Participation: </a:t>
            </a:r>
            <a:br>
              <a:rPr lang="en-US" sz="2800" dirty="0" smtClean="0"/>
            </a:br>
            <a:r>
              <a:rPr lang="en-US" sz="2800" dirty="0" smtClean="0"/>
              <a:t>Good Practice Guidance</a:t>
            </a:r>
            <a:endParaRPr lang="en-GB" sz="2800" dirty="0"/>
          </a:p>
        </p:txBody>
      </p:sp>
      <p:sp>
        <p:nvSpPr>
          <p:cNvPr id="2" name="Rectangle 1"/>
          <p:cNvSpPr/>
          <p:nvPr/>
        </p:nvSpPr>
        <p:spPr>
          <a:xfrm>
            <a:off x="4340505" y="2705133"/>
            <a:ext cx="4548851" cy="1323439"/>
          </a:xfrm>
          <a:prstGeom prst="rect">
            <a:avLst/>
          </a:prstGeom>
          <a:solidFill>
            <a:srgbClr val="0070C0"/>
          </a:solidFill>
        </p:spPr>
        <p:txBody>
          <a:bodyPr wrap="square">
            <a:spAutoFit/>
          </a:bodyPr>
          <a:lstStyle/>
          <a:p>
            <a:r>
              <a:rPr lang="en-US" sz="2000" dirty="0">
                <a:solidFill>
                  <a:schemeClr val="bg1"/>
                </a:solidFill>
              </a:rPr>
              <a:t>http://www.unece.org/fileadmin/DAM/env/pp/Publications/Aarhus_Implementation_Guide_interactive_eng.pdf</a:t>
            </a:r>
            <a:endParaRPr lang="en-GB" sz="2000" dirty="0">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20" y="911057"/>
            <a:ext cx="3975807" cy="561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23879"/>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27</a:t>
            </a:fld>
            <a:endParaRPr lang="en-GB" altLang="en-US"/>
          </a:p>
        </p:txBody>
      </p:sp>
      <p:sp>
        <p:nvSpPr>
          <p:cNvPr id="10" name="Title 1"/>
          <p:cNvSpPr>
            <a:spLocks noGrp="1"/>
          </p:cNvSpPr>
          <p:nvPr>
            <p:ph type="title"/>
          </p:nvPr>
        </p:nvSpPr>
        <p:spPr>
          <a:xfrm>
            <a:off x="228600" y="-38754"/>
            <a:ext cx="8584314" cy="863600"/>
          </a:xfrm>
        </p:spPr>
        <p:txBody>
          <a:bodyPr/>
          <a:lstStyle/>
          <a:p>
            <a:r>
              <a:rPr lang="en-US" sz="2800" dirty="0" smtClean="0"/>
              <a:t>Public Participation: </a:t>
            </a:r>
            <a:br>
              <a:rPr lang="en-US" sz="2800" dirty="0" smtClean="0"/>
            </a:br>
            <a:r>
              <a:rPr lang="en-US" sz="2800" dirty="0" smtClean="0"/>
              <a:t>Practice Guidance</a:t>
            </a:r>
            <a:endParaRPr lang="en-GB" sz="2800" dirty="0"/>
          </a:p>
        </p:txBody>
      </p:sp>
      <p:sp>
        <p:nvSpPr>
          <p:cNvPr id="2" name="Rectangle 1"/>
          <p:cNvSpPr/>
          <p:nvPr/>
        </p:nvSpPr>
        <p:spPr>
          <a:xfrm>
            <a:off x="4884517" y="3889094"/>
            <a:ext cx="4085864" cy="1323439"/>
          </a:xfrm>
          <a:prstGeom prst="rect">
            <a:avLst/>
          </a:prstGeom>
          <a:solidFill>
            <a:srgbClr val="0070C0"/>
          </a:solidFill>
        </p:spPr>
        <p:txBody>
          <a:bodyPr wrap="square">
            <a:spAutoFit/>
          </a:bodyPr>
          <a:lstStyle/>
          <a:p>
            <a:r>
              <a:rPr lang="en-US" sz="2000" dirty="0">
                <a:solidFill>
                  <a:schemeClr val="bg1"/>
                </a:solidFill>
              </a:rPr>
              <a:t>http://www.unece.org/fileadmin/DAM/env/pp/Media/Publications/ACCC_Jurisprudence_Ecoforum_2011.pdf</a:t>
            </a:r>
            <a:endParaRPr lang="en-GB" sz="2000" dirty="0">
              <a:solidFill>
                <a:schemeClr val="bg1"/>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87" y="925975"/>
            <a:ext cx="4086636" cy="531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299" y="1088021"/>
            <a:ext cx="4282382" cy="535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37181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754"/>
            <a:ext cx="8584314" cy="863600"/>
          </a:xfrm>
        </p:spPr>
        <p:txBody>
          <a:bodyPr/>
          <a:lstStyle/>
          <a:p>
            <a:r>
              <a:rPr lang="en-GB" b="1" dirty="0" smtClean="0"/>
              <a:t>Conclusion</a:t>
            </a:r>
            <a:endParaRPr lang="en-GB" b="1" dirty="0"/>
          </a:p>
        </p:txBody>
      </p:sp>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28</a:t>
            </a:fld>
            <a:endParaRPr lang="en-GB" altLang="en-US"/>
          </a:p>
        </p:txBody>
      </p:sp>
      <p:sp>
        <p:nvSpPr>
          <p:cNvPr id="4" name="Rectangle 3"/>
          <p:cNvSpPr/>
          <p:nvPr/>
        </p:nvSpPr>
        <p:spPr>
          <a:xfrm>
            <a:off x="190977" y="1137890"/>
            <a:ext cx="8767822" cy="4893647"/>
          </a:xfrm>
          <a:prstGeom prst="rect">
            <a:avLst/>
          </a:prstGeom>
          <a:solidFill>
            <a:srgbClr val="0070C0"/>
          </a:solidFill>
        </p:spPr>
        <p:txBody>
          <a:bodyPr wrap="square">
            <a:spAutoFit/>
          </a:bodyPr>
          <a:lstStyle/>
          <a:p>
            <a:r>
              <a:rPr lang="en-US" sz="2400" dirty="0">
                <a:solidFill>
                  <a:schemeClr val="bg1"/>
                </a:solidFill>
              </a:rPr>
              <a:t>the Convention is a </a:t>
            </a:r>
            <a:r>
              <a:rPr lang="en-US" sz="2400" b="1" dirty="0">
                <a:solidFill>
                  <a:srgbClr val="FFC000"/>
                </a:solidFill>
              </a:rPr>
              <a:t>“floor, not a ceiling”. </a:t>
            </a:r>
            <a:r>
              <a:rPr lang="en-US" sz="2400" dirty="0">
                <a:solidFill>
                  <a:schemeClr val="bg1"/>
                </a:solidFill>
              </a:rPr>
              <a:t>Parties have at all </a:t>
            </a:r>
            <a:r>
              <a:rPr lang="en-US" sz="2400" dirty="0" smtClean="0">
                <a:solidFill>
                  <a:schemeClr val="bg1"/>
                </a:solidFill>
              </a:rPr>
              <a:t>times the </a:t>
            </a:r>
            <a:r>
              <a:rPr lang="en-US" sz="2400" dirty="0">
                <a:solidFill>
                  <a:schemeClr val="bg1"/>
                </a:solidFill>
              </a:rPr>
              <a:t>right to provide for broader access to information, </a:t>
            </a:r>
            <a:r>
              <a:rPr lang="en-US" sz="2400" dirty="0" smtClean="0">
                <a:solidFill>
                  <a:schemeClr val="bg1"/>
                </a:solidFill>
              </a:rPr>
              <a:t>more extensive </a:t>
            </a:r>
            <a:r>
              <a:rPr lang="en-US" sz="2400" dirty="0">
                <a:solidFill>
                  <a:schemeClr val="bg1"/>
                </a:solidFill>
              </a:rPr>
              <a:t>public participation in decision-making and </a:t>
            </a:r>
            <a:r>
              <a:rPr lang="en-US" sz="2400" dirty="0" smtClean="0">
                <a:solidFill>
                  <a:schemeClr val="bg1"/>
                </a:solidFill>
              </a:rPr>
              <a:t>wider access </a:t>
            </a:r>
            <a:r>
              <a:rPr lang="en-US" sz="2400" dirty="0">
                <a:solidFill>
                  <a:schemeClr val="bg1"/>
                </a:solidFill>
              </a:rPr>
              <a:t>to justice in environmental matters than required by the </a:t>
            </a:r>
            <a:r>
              <a:rPr lang="en-US" sz="2400" dirty="0" smtClean="0">
                <a:solidFill>
                  <a:schemeClr val="bg1"/>
                </a:solidFill>
              </a:rPr>
              <a:t> convention</a:t>
            </a:r>
            <a:r>
              <a:rPr lang="en-US" sz="2400" dirty="0">
                <a:solidFill>
                  <a:schemeClr val="bg1"/>
                </a:solidFill>
              </a:rPr>
              <a:t>, and Parties are not required to derogate </a:t>
            </a:r>
            <a:r>
              <a:rPr lang="en-US" sz="2400" dirty="0" smtClean="0">
                <a:solidFill>
                  <a:schemeClr val="bg1"/>
                </a:solidFill>
              </a:rPr>
              <a:t>from any </a:t>
            </a:r>
            <a:r>
              <a:rPr lang="en-US" sz="2400" dirty="0">
                <a:solidFill>
                  <a:schemeClr val="bg1"/>
                </a:solidFill>
              </a:rPr>
              <a:t>existing rights. </a:t>
            </a:r>
            <a:endParaRPr lang="en-US" sz="2400" dirty="0" smtClean="0">
              <a:solidFill>
                <a:schemeClr val="bg1"/>
              </a:solidFill>
            </a:endParaRPr>
          </a:p>
          <a:p>
            <a:endParaRPr lang="en-US" sz="2400" dirty="0" smtClean="0">
              <a:solidFill>
                <a:schemeClr val="bg1"/>
              </a:solidFill>
            </a:endParaRPr>
          </a:p>
          <a:p>
            <a:r>
              <a:rPr lang="en-US" sz="2400" dirty="0" smtClean="0">
                <a:solidFill>
                  <a:schemeClr val="bg1"/>
                </a:solidFill>
              </a:rPr>
              <a:t>The </a:t>
            </a:r>
            <a:r>
              <a:rPr lang="en-US" sz="2400" dirty="0">
                <a:solidFill>
                  <a:schemeClr val="bg1"/>
                </a:solidFill>
              </a:rPr>
              <a:t>Convention sets forth requirements </a:t>
            </a:r>
            <a:r>
              <a:rPr lang="en-US" sz="2400" dirty="0" smtClean="0">
                <a:solidFill>
                  <a:schemeClr val="bg1"/>
                </a:solidFill>
              </a:rPr>
              <a:t>that </a:t>
            </a:r>
            <a:r>
              <a:rPr lang="en-US" sz="2400" u="sng" dirty="0" smtClean="0">
                <a:solidFill>
                  <a:srgbClr val="FFC000"/>
                </a:solidFill>
              </a:rPr>
              <a:t>Parties </a:t>
            </a:r>
            <a:r>
              <a:rPr lang="en-US" sz="2400" u="sng" dirty="0">
                <a:solidFill>
                  <a:srgbClr val="FFC000"/>
                </a:solidFill>
              </a:rPr>
              <a:t>must meet at a minimum </a:t>
            </a:r>
            <a:r>
              <a:rPr lang="en-US" sz="2400" dirty="0">
                <a:solidFill>
                  <a:schemeClr val="bg1"/>
                </a:solidFill>
              </a:rPr>
              <a:t>in order to provide the basis for effective access to information, public participation </a:t>
            </a:r>
            <a:r>
              <a:rPr lang="en-US" sz="2400" dirty="0" smtClean="0">
                <a:solidFill>
                  <a:schemeClr val="bg1"/>
                </a:solidFill>
              </a:rPr>
              <a:t>in decision-making </a:t>
            </a:r>
            <a:r>
              <a:rPr lang="en-US" sz="2400" dirty="0">
                <a:solidFill>
                  <a:schemeClr val="bg1"/>
                </a:solidFill>
              </a:rPr>
              <a:t>and access to justice in environmental matters</a:t>
            </a:r>
            <a:r>
              <a:rPr lang="en-US" sz="2400" dirty="0" smtClean="0">
                <a:solidFill>
                  <a:schemeClr val="bg1"/>
                </a:solidFill>
              </a:rPr>
              <a:t>.</a:t>
            </a:r>
            <a:endParaRPr lang="en-GB" sz="2400" dirty="0">
              <a:solidFill>
                <a:schemeClr val="bg1"/>
              </a:solidFill>
            </a:endParaRPr>
          </a:p>
        </p:txBody>
      </p:sp>
    </p:spTree>
    <p:extLst>
      <p:ext uri="{BB962C8B-B14F-4D97-AF65-F5344CB8AC3E}">
        <p14:creationId xmlns:p14="http://schemas.microsoft.com/office/powerpoint/2010/main" val="288750618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3</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ECJ court rulings</a:t>
            </a:r>
            <a:endParaRPr lang="en-GB" dirty="0"/>
          </a:p>
        </p:txBody>
      </p:sp>
      <p:sp>
        <p:nvSpPr>
          <p:cNvPr id="2" name="Rectangle 1"/>
          <p:cNvSpPr/>
          <p:nvPr/>
        </p:nvSpPr>
        <p:spPr>
          <a:xfrm>
            <a:off x="202557" y="899482"/>
            <a:ext cx="8686800" cy="5016758"/>
          </a:xfrm>
          <a:prstGeom prst="rect">
            <a:avLst/>
          </a:prstGeom>
          <a:solidFill>
            <a:srgbClr val="0070C0"/>
          </a:solidFill>
        </p:spPr>
        <p:txBody>
          <a:bodyPr wrap="square">
            <a:spAutoFit/>
          </a:bodyPr>
          <a:lstStyle/>
          <a:p>
            <a:r>
              <a:rPr lang="en-US" sz="2000" dirty="0">
                <a:solidFill>
                  <a:schemeClr val="bg1"/>
                </a:solidFill>
              </a:rPr>
              <a:t>75      First of all, it must be noted that it follows from the decision making the reference that the location at issue in the main proceedings is a landfill site receiving more than 10 </a:t>
            </a:r>
            <a:r>
              <a:rPr lang="en-US" sz="2000" dirty="0" err="1">
                <a:solidFill>
                  <a:schemeClr val="bg1"/>
                </a:solidFill>
              </a:rPr>
              <a:t>tonnes</a:t>
            </a:r>
            <a:r>
              <a:rPr lang="en-US" sz="2000" dirty="0">
                <a:solidFill>
                  <a:schemeClr val="bg1"/>
                </a:solidFill>
              </a:rPr>
              <a:t> of waste per day or with a total capacity exceeding 25 000 </a:t>
            </a:r>
            <a:r>
              <a:rPr lang="en-US" sz="2000" dirty="0" err="1">
                <a:solidFill>
                  <a:schemeClr val="bg1"/>
                </a:solidFill>
              </a:rPr>
              <a:t>tonnes</a:t>
            </a:r>
            <a:r>
              <a:rPr lang="en-US" sz="2000" dirty="0">
                <a:solidFill>
                  <a:schemeClr val="bg1"/>
                </a:solidFill>
              </a:rPr>
              <a:t> of waste. Therefore, it falls within the scope of Directive 96/61, as this results from Article 1, read in conjunction with point 5.4 of Annex I, thereof. </a:t>
            </a:r>
          </a:p>
          <a:p>
            <a:endParaRPr lang="en-US" sz="2000" dirty="0" smtClean="0">
              <a:solidFill>
                <a:schemeClr val="bg1"/>
              </a:solidFill>
            </a:endParaRPr>
          </a:p>
          <a:p>
            <a:r>
              <a:rPr lang="en-US" sz="2000" dirty="0" smtClean="0">
                <a:solidFill>
                  <a:schemeClr val="bg1"/>
                </a:solidFill>
              </a:rPr>
              <a:t>76</a:t>
            </a:r>
            <a:r>
              <a:rPr lang="en-US" sz="2000" dirty="0">
                <a:solidFill>
                  <a:schemeClr val="bg1"/>
                </a:solidFill>
              </a:rPr>
              <a:t>      Article 15 of that directive provides for the participation of the public concerned in the procedure for the issuing of permits for new installations and specifies that that participation is to occur under the conditions set out in Annex V to that directive. That annex requires that the public be informed, in particular, of details of the competent authorities from which relevant information can be obtained and an indication of the date and place where that information will be made available to the public. </a:t>
            </a:r>
            <a:r>
              <a:rPr lang="en-US" sz="2000" dirty="0" smtClean="0">
                <a:solidFill>
                  <a:schemeClr val="bg1"/>
                </a:solidFill>
              </a:rPr>
              <a:t> </a:t>
            </a:r>
            <a:endParaRPr lang="en-US" sz="1800" i="1" dirty="0">
              <a:solidFill>
                <a:schemeClr val="bg1"/>
              </a:solidFill>
            </a:endParaRPr>
          </a:p>
        </p:txBody>
      </p:sp>
    </p:spTree>
    <p:extLst>
      <p:ext uri="{BB962C8B-B14F-4D97-AF65-F5344CB8AC3E}">
        <p14:creationId xmlns:p14="http://schemas.microsoft.com/office/powerpoint/2010/main" val="1308336612"/>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4</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ECJ court rulings</a:t>
            </a:r>
            <a:endParaRPr lang="en-GB" dirty="0"/>
          </a:p>
        </p:txBody>
      </p:sp>
      <p:sp>
        <p:nvSpPr>
          <p:cNvPr id="2" name="Rectangle 1"/>
          <p:cNvSpPr/>
          <p:nvPr/>
        </p:nvSpPr>
        <p:spPr>
          <a:xfrm>
            <a:off x="202557" y="899482"/>
            <a:ext cx="8686800" cy="5663089"/>
          </a:xfrm>
          <a:prstGeom prst="rect">
            <a:avLst/>
          </a:prstGeom>
          <a:solidFill>
            <a:srgbClr val="0070C0"/>
          </a:solidFill>
        </p:spPr>
        <p:txBody>
          <a:bodyPr wrap="square">
            <a:spAutoFit/>
          </a:bodyPr>
          <a:lstStyle/>
          <a:p>
            <a:r>
              <a:rPr lang="en-US" sz="1800" dirty="0" smtClean="0">
                <a:solidFill>
                  <a:schemeClr val="bg1"/>
                </a:solidFill>
              </a:rPr>
              <a:t>78</a:t>
            </a:r>
            <a:r>
              <a:rPr lang="en-US" sz="1800" dirty="0">
                <a:solidFill>
                  <a:schemeClr val="bg1"/>
                </a:solidFill>
              </a:rPr>
              <a:t>      Therefore, the public concerned by the </a:t>
            </a:r>
            <a:r>
              <a:rPr lang="en-US" sz="1800" dirty="0" err="1">
                <a:solidFill>
                  <a:schemeClr val="bg1"/>
                </a:solidFill>
              </a:rPr>
              <a:t>authorisation</a:t>
            </a:r>
            <a:r>
              <a:rPr lang="en-US" sz="1800" dirty="0">
                <a:solidFill>
                  <a:schemeClr val="bg1"/>
                </a:solidFill>
              </a:rPr>
              <a:t> procedure under Directive 96/61 must, in principle, have access to all information relevant to that procedure. </a:t>
            </a:r>
          </a:p>
          <a:p>
            <a:endParaRPr lang="en-US" sz="1800" dirty="0" smtClean="0">
              <a:solidFill>
                <a:schemeClr val="bg1"/>
              </a:solidFill>
            </a:endParaRPr>
          </a:p>
          <a:p>
            <a:r>
              <a:rPr lang="en-US" sz="1800" dirty="0" smtClean="0">
                <a:solidFill>
                  <a:schemeClr val="bg1"/>
                </a:solidFill>
              </a:rPr>
              <a:t>79</a:t>
            </a:r>
            <a:r>
              <a:rPr lang="en-US" sz="1800" dirty="0">
                <a:solidFill>
                  <a:schemeClr val="bg1"/>
                </a:solidFill>
              </a:rPr>
              <a:t>      It follows from the decision making the reference and from the file submitted to the Court of Justice that the urban planning decision on the location of the installation at issue in the main proceedings constitutes one of the measures on the basis of which the final decision whether or not to </a:t>
            </a:r>
            <a:r>
              <a:rPr lang="en-US" sz="1800" dirty="0" err="1">
                <a:solidFill>
                  <a:schemeClr val="bg1"/>
                </a:solidFill>
              </a:rPr>
              <a:t>authorise</a:t>
            </a:r>
            <a:r>
              <a:rPr lang="en-US" sz="1800" dirty="0">
                <a:solidFill>
                  <a:schemeClr val="bg1"/>
                </a:solidFill>
              </a:rPr>
              <a:t> that </a:t>
            </a:r>
            <a:r>
              <a:rPr lang="en-US" sz="1800" dirty="0" smtClean="0">
                <a:solidFill>
                  <a:schemeClr val="bg1"/>
                </a:solidFill>
              </a:rPr>
              <a:t> installation </a:t>
            </a:r>
            <a:r>
              <a:rPr lang="en-US" sz="1800" dirty="0">
                <a:solidFill>
                  <a:schemeClr val="bg1"/>
                </a:solidFill>
              </a:rPr>
              <a:t>will be taken and that it is to include information on the environmental impact of the project, on the conditions imposed on the operator to limit that impact, on the objections raised by the parties to the urban planning decision and on the reasons for the choices made by the competent authority to issue that urban planning decision. Moreover, the applicable national rules require that that decision be attached to the application for a permit addressed to the competent authority. It follows that that urban planning decision must be considered to include relevant information within the meaning of Annex V to Directive 96/61 and that the public concerned must therefore, in principle, be able to have access to it during the </a:t>
            </a:r>
            <a:r>
              <a:rPr lang="en-US" sz="1800" dirty="0" err="1">
                <a:solidFill>
                  <a:schemeClr val="bg1"/>
                </a:solidFill>
              </a:rPr>
              <a:t>authorisation</a:t>
            </a:r>
            <a:r>
              <a:rPr lang="en-US" sz="1800" dirty="0">
                <a:solidFill>
                  <a:schemeClr val="bg1"/>
                </a:solidFill>
              </a:rPr>
              <a:t> procedure for that installation.</a:t>
            </a:r>
            <a:r>
              <a:rPr lang="en-US" sz="2000" dirty="0">
                <a:solidFill>
                  <a:schemeClr val="bg1"/>
                </a:solidFill>
              </a:rPr>
              <a:t> </a:t>
            </a:r>
          </a:p>
        </p:txBody>
      </p:sp>
    </p:spTree>
    <p:extLst>
      <p:ext uri="{BB962C8B-B14F-4D97-AF65-F5344CB8AC3E}">
        <p14:creationId xmlns:p14="http://schemas.microsoft.com/office/powerpoint/2010/main" val="88854109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5</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ECJ court rulings</a:t>
            </a:r>
            <a:endParaRPr lang="en-GB" dirty="0"/>
          </a:p>
        </p:txBody>
      </p:sp>
      <p:sp>
        <p:nvSpPr>
          <p:cNvPr id="2" name="Rectangle 1"/>
          <p:cNvSpPr/>
          <p:nvPr/>
        </p:nvSpPr>
        <p:spPr>
          <a:xfrm>
            <a:off x="202557" y="899482"/>
            <a:ext cx="8686800" cy="4708981"/>
          </a:xfrm>
          <a:prstGeom prst="rect">
            <a:avLst/>
          </a:prstGeom>
          <a:solidFill>
            <a:srgbClr val="0070C0"/>
          </a:solidFill>
        </p:spPr>
        <p:txBody>
          <a:bodyPr wrap="square">
            <a:spAutoFit/>
          </a:bodyPr>
          <a:lstStyle/>
          <a:p>
            <a:r>
              <a:rPr lang="en-US" sz="2000" dirty="0" smtClean="0">
                <a:solidFill>
                  <a:schemeClr val="bg1"/>
                </a:solidFill>
              </a:rPr>
              <a:t>80      None the less, it follows from Article 15(4) of Directive 96/61 that the participation of the public concerned may be limited by the restrictions laid down in Article 3(2) and (3) of Directive 90/313. At the time of the events in the main proceedings, Directive 90/313 had, however, been repealed and replaced by Directive 2003/4. In the light of the correlation table annexed to that directive, the obligation to align European Union legislation with the Aarhus Convention and the redrafting of Article 15 of Directive 96/61 made during its subsequent codification by Directive 2008/1/EC of the European Parliament and of the Council of 15 January 2008 concerning integrated pollution prevention and control (OJ 2008 L 24, p. 8), it must be held that Article 15(4) of Directive 96/61 must be construed as referring to the restrictions under Article 4(1), (2) and (4) of Directive 2003/4. </a:t>
            </a:r>
            <a:endParaRPr lang="en-US" sz="1800" i="1" dirty="0">
              <a:solidFill>
                <a:schemeClr val="bg1"/>
              </a:solidFill>
            </a:endParaRPr>
          </a:p>
        </p:txBody>
      </p:sp>
    </p:spTree>
    <p:extLst>
      <p:ext uri="{BB962C8B-B14F-4D97-AF65-F5344CB8AC3E}">
        <p14:creationId xmlns:p14="http://schemas.microsoft.com/office/powerpoint/2010/main" val="41380175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6</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ECJ court rulings</a:t>
            </a:r>
            <a:endParaRPr lang="en-GB" dirty="0"/>
          </a:p>
        </p:txBody>
      </p:sp>
      <p:sp>
        <p:nvSpPr>
          <p:cNvPr id="2" name="Rectangle 1"/>
          <p:cNvSpPr/>
          <p:nvPr/>
        </p:nvSpPr>
        <p:spPr>
          <a:xfrm>
            <a:off x="202557" y="899482"/>
            <a:ext cx="8686800" cy="24406681"/>
          </a:xfrm>
          <a:prstGeom prst="rect">
            <a:avLst/>
          </a:prstGeom>
          <a:solidFill>
            <a:srgbClr val="0070C0"/>
          </a:solidFill>
        </p:spPr>
        <p:txBody>
          <a:bodyPr wrap="square">
            <a:spAutoFit/>
          </a:bodyPr>
          <a:lstStyle/>
          <a:p>
            <a:r>
              <a:rPr lang="en-US" sz="2000" dirty="0" smtClean="0">
                <a:solidFill>
                  <a:schemeClr val="bg1"/>
                </a:solidFill>
              </a:rPr>
              <a:t>81      Under point (d) of the first subparagraph of Article 4(2) of Directive 2003/4, Member States may provide for a request for information to be refused if disclosure of the information would adversely affect the confidentiality of commercial or industrial information where such confidentiality is provided for by national or European Union law to protect a legitimate economic interest. </a:t>
            </a:r>
          </a:p>
          <a:p>
            <a:r>
              <a:rPr lang="en-US" sz="2000" dirty="0" smtClean="0">
                <a:solidFill>
                  <a:schemeClr val="bg1"/>
                </a:solidFill>
              </a:rPr>
              <a:t>82      However, taking account of, inter alia, the importance of the location of one or another of the activities referred to in Directive 96/61 and as results from paragraph 79 of this judgment, that cannot be the case with regard to a decision by which a public authority </a:t>
            </a:r>
            <a:r>
              <a:rPr lang="en-US" sz="2000" dirty="0" err="1" smtClean="0">
                <a:solidFill>
                  <a:schemeClr val="bg1"/>
                </a:solidFill>
              </a:rPr>
              <a:t>authorises</a:t>
            </a:r>
            <a:r>
              <a:rPr lang="en-US" sz="2000" dirty="0" smtClean="0">
                <a:solidFill>
                  <a:schemeClr val="bg1"/>
                </a:solidFill>
              </a:rPr>
              <a:t>, having regard to the applicable urban planning rules, the location of an installation which falls within the scope of that directive. </a:t>
            </a:r>
          </a:p>
          <a:p>
            <a:r>
              <a:rPr lang="en-US" sz="2000" dirty="0" smtClean="0">
                <a:solidFill>
                  <a:schemeClr val="bg1"/>
                </a:solidFill>
              </a:rPr>
              <a:t>……</a:t>
            </a:r>
          </a:p>
          <a:p>
            <a:r>
              <a:rPr lang="en-US" sz="2000" dirty="0" smtClean="0">
                <a:solidFill>
                  <a:schemeClr val="bg1"/>
                </a:solidFill>
              </a:rPr>
              <a:t>88      In that regard, it is important to note that Article 15 of Directive 96/61 requires the Member States to ensure that the public concerned are given early and effective opportunities to participate in the procedure for issuing a permit. That provision must be interpreted in the light of recital 23 in the preamble to that directive, according to which the public must have access, before any decision is taken, to information relating to applications for permits for new installations, and of Article 6 of the Aarhus Convention, which provides, first, for early public participation, that is to say, when all options are open and effective public participation can take place, and, second, for access to relevant information to be provided as soon as it becomes available. It follows that the public concerned must have all of the relevant information from the stage of the administrative procedure at first instance, before a first decision has been adopted, to the extent that that information is available on the date of that stage of the procedure. </a:t>
            </a:r>
          </a:p>
          <a:p>
            <a:r>
              <a:rPr lang="en-US" sz="2000" dirty="0" smtClean="0">
                <a:solidFill>
                  <a:schemeClr val="bg1"/>
                </a:solidFill>
              </a:rPr>
              <a:t>89      As for the question whether the principle of effectiveness precludes rectification of the procedure at second instance by making available to the public relevant documents which were not accessible during the administrative procedure at first instance, it is apparent from the information provided by the referring court that, under the applicable national legislation, the administrative body at second instance has the power to amend the administrative decision at first instance. However, it is for the referring court to determine whether, first, in the context of the administrative procedure at second instance, all options and solutions remain possible for the purposes of Article 15(1) of Directive 96/61, interpreted in the light of Article 6(4) of the Aarhus Convention, and, second, </a:t>
            </a:r>
            <a:r>
              <a:rPr lang="en-US" sz="2000" dirty="0" err="1" smtClean="0">
                <a:solidFill>
                  <a:schemeClr val="bg1"/>
                </a:solidFill>
              </a:rPr>
              <a:t>regularisation</a:t>
            </a:r>
            <a:r>
              <a:rPr lang="en-US" sz="2000" dirty="0" smtClean="0">
                <a:solidFill>
                  <a:schemeClr val="bg1"/>
                </a:solidFill>
              </a:rPr>
              <a:t> at that stage of the procedure by making available to the public concerned relevant documents still allows that public effectively to influence the outcome of the decision-making process. </a:t>
            </a:r>
          </a:p>
          <a:p>
            <a:r>
              <a:rPr lang="en-US" sz="2000" dirty="0" smtClean="0">
                <a:solidFill>
                  <a:schemeClr val="bg1"/>
                </a:solidFill>
              </a:rPr>
              <a:t>90      Consequently, the principle of effectiveness does not preclude the possibility of rectifying, during the administrative procedure at second instance, an unjustified refusal to make available to the public concerned the urban planning decision at issue in the main proceedings during the administrative procedure at first instance, provided that all options and solutions remain possible and that rectification at that stage of the procedure still allows that public effectively to influence the outcome of the decision-making process, this being a matter for the national court to determine. </a:t>
            </a:r>
          </a:p>
          <a:p>
            <a:r>
              <a:rPr lang="en-US" sz="2000" dirty="0" smtClean="0">
                <a:solidFill>
                  <a:schemeClr val="bg1"/>
                </a:solidFill>
              </a:rPr>
              <a:t>91      Therefore, the answer to the second question is that Directive 96/61 must be interpreted as meaning that it:</a:t>
            </a:r>
          </a:p>
          <a:p>
            <a:r>
              <a:rPr lang="en-US" sz="2000" dirty="0" smtClean="0">
                <a:solidFill>
                  <a:schemeClr val="bg1"/>
                </a:solidFill>
              </a:rPr>
              <a:t>–        requires that the public concerned have access to an urban planning decision, such as that at issue in the main proceedings, from the beginning of the </a:t>
            </a:r>
            <a:r>
              <a:rPr lang="en-US" sz="2000" dirty="0" err="1" smtClean="0">
                <a:solidFill>
                  <a:schemeClr val="bg1"/>
                </a:solidFill>
              </a:rPr>
              <a:t>authorisation</a:t>
            </a:r>
            <a:r>
              <a:rPr lang="en-US" sz="2000" dirty="0" smtClean="0">
                <a:solidFill>
                  <a:schemeClr val="bg1"/>
                </a:solidFill>
              </a:rPr>
              <a:t> procedure for the installation concerned, </a:t>
            </a:r>
          </a:p>
          <a:p>
            <a:r>
              <a:rPr lang="en-US" sz="2000" dirty="0" smtClean="0">
                <a:solidFill>
                  <a:schemeClr val="bg1"/>
                </a:solidFill>
              </a:rPr>
              <a:t>–        does not allow the competent national authorities to refuse the public concerned access to such a decision by relying on the protection of the confidentiality of commercial or industrial information where such confidentiality is provided for by national or European Union law to protect a legitimate economic interest, and</a:t>
            </a:r>
          </a:p>
          <a:p>
            <a:r>
              <a:rPr lang="en-US" sz="2000" dirty="0" smtClean="0">
                <a:solidFill>
                  <a:schemeClr val="bg1"/>
                </a:solidFill>
              </a:rPr>
              <a:t>–        does not preclude the possibility of rectifying, during the administrative procedure at second instance, an unjustified refusal to make available to the public concerned an urban planning decision, such as that at issue in the main proceedings, during the administrative procedure at first instance, provided that all options and solutions remain possible and that rectification at that stage of the procedure still allows that public effectively to influence the outcome of the decision-making process, this being a matter for the national court to determine.</a:t>
            </a:r>
          </a:p>
          <a:p>
            <a:r>
              <a:rPr lang="en-US" sz="2000" dirty="0" smtClean="0">
                <a:solidFill>
                  <a:schemeClr val="bg1"/>
                </a:solidFill>
              </a:rPr>
              <a:t> </a:t>
            </a:r>
            <a:endParaRPr lang="en-US" sz="1800" i="1" dirty="0">
              <a:solidFill>
                <a:schemeClr val="bg1"/>
              </a:solidFill>
            </a:endParaRPr>
          </a:p>
        </p:txBody>
      </p:sp>
    </p:spTree>
    <p:extLst>
      <p:ext uri="{BB962C8B-B14F-4D97-AF65-F5344CB8AC3E}">
        <p14:creationId xmlns:p14="http://schemas.microsoft.com/office/powerpoint/2010/main" val="28971631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7</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ECJ court rulings</a:t>
            </a:r>
            <a:endParaRPr lang="en-GB" dirty="0"/>
          </a:p>
        </p:txBody>
      </p:sp>
      <p:sp>
        <p:nvSpPr>
          <p:cNvPr id="2" name="Rectangle 1"/>
          <p:cNvSpPr/>
          <p:nvPr/>
        </p:nvSpPr>
        <p:spPr>
          <a:xfrm>
            <a:off x="202557" y="899482"/>
            <a:ext cx="8686800" cy="20405586"/>
          </a:xfrm>
          <a:prstGeom prst="rect">
            <a:avLst/>
          </a:prstGeom>
          <a:solidFill>
            <a:srgbClr val="0070C0"/>
          </a:solidFill>
        </p:spPr>
        <p:txBody>
          <a:bodyPr wrap="square">
            <a:spAutoFit/>
          </a:bodyPr>
          <a:lstStyle/>
          <a:p>
            <a:r>
              <a:rPr lang="en-US" sz="2000" dirty="0" smtClean="0">
                <a:solidFill>
                  <a:schemeClr val="bg1"/>
                </a:solidFill>
              </a:rPr>
              <a:t>……</a:t>
            </a:r>
          </a:p>
          <a:p>
            <a:r>
              <a:rPr lang="en-US" sz="2000" dirty="0" smtClean="0">
                <a:solidFill>
                  <a:schemeClr val="bg1"/>
                </a:solidFill>
              </a:rPr>
              <a:t>88      In that regard, it is important to note that Article 15 of Directive 96/61 requires the Member States to ensure that the public concerned are given early and effective opportunities to participate in the procedure for issuing a permit. That provision must be interpreted in the light of recital 23 in the preamble to that directive, according to which the public must have access, before any decision is taken, to information relating to applications for permits for new installations, and of Article 6 of the Aarhus Convention, which provides, first, for early public participation, that is to say, when all options are open and effective public participation can take place, and, second, for access to relevant information to be provided as soon as it becomes available. It follows that the public concerned must have all of the relevant information from the stage of the administrative procedure at first instance, before a first decision has been adopted, to the extent that that information is available on the date of that stage of the procedure. </a:t>
            </a:r>
          </a:p>
          <a:p>
            <a:r>
              <a:rPr lang="en-US" sz="2000" dirty="0" smtClean="0">
                <a:solidFill>
                  <a:schemeClr val="bg1"/>
                </a:solidFill>
              </a:rPr>
              <a:t>89      As for the question whether the principle of effectiveness precludes rectification of the procedure at second instance by making available to the public relevant documents which were not accessible during the administrative procedure at first instance, it is apparent from the information provided by the referring court that, under the applicable national legislation, the administrative body at second instance has the power to amend the administrative decision at first instance. However, it is for the referring court to determine whether, first, in the context of the administrative procedure at second instance, all options and solutions remain possible for the purposes of Article 15(1) of Directive 96/61, interpreted in the light of Article 6(4) of the Aarhus Convention, and, second, </a:t>
            </a:r>
            <a:r>
              <a:rPr lang="en-US" sz="2000" dirty="0" err="1" smtClean="0">
                <a:solidFill>
                  <a:schemeClr val="bg1"/>
                </a:solidFill>
              </a:rPr>
              <a:t>regularisation</a:t>
            </a:r>
            <a:r>
              <a:rPr lang="en-US" sz="2000" dirty="0" smtClean="0">
                <a:solidFill>
                  <a:schemeClr val="bg1"/>
                </a:solidFill>
              </a:rPr>
              <a:t> at that stage of the procedure by making available to the public concerned relevant documents still allows that public effectively to influence the outcome of the decision-making process. </a:t>
            </a:r>
          </a:p>
          <a:p>
            <a:r>
              <a:rPr lang="en-US" sz="2000" dirty="0" smtClean="0">
                <a:solidFill>
                  <a:schemeClr val="bg1"/>
                </a:solidFill>
              </a:rPr>
              <a:t>90      Consequently, the principle of effectiveness does not preclude the possibility of rectifying, during the administrative procedure at second instance, an unjustified refusal to make available to the public concerned the urban planning decision at issue in the main proceedings during the administrative procedure at first instance, provided that all options and solutions remain possible and that rectification at that stage of the procedure still allows that public effectively to influence the outcome of the decision-making process, this being a matter for the national court to determine. </a:t>
            </a:r>
          </a:p>
          <a:p>
            <a:r>
              <a:rPr lang="en-US" sz="2000" dirty="0" smtClean="0">
                <a:solidFill>
                  <a:schemeClr val="bg1"/>
                </a:solidFill>
              </a:rPr>
              <a:t>91      Therefore, the answer to the second question is that Directive 96/61 must be interpreted as meaning that it:</a:t>
            </a:r>
          </a:p>
          <a:p>
            <a:r>
              <a:rPr lang="en-US" sz="2000" dirty="0" smtClean="0">
                <a:solidFill>
                  <a:schemeClr val="bg1"/>
                </a:solidFill>
              </a:rPr>
              <a:t>–        requires that the public concerned have access to an urban planning decision, such as that at issue in the main proceedings, from the beginning of the </a:t>
            </a:r>
            <a:r>
              <a:rPr lang="en-US" sz="2000" dirty="0" err="1" smtClean="0">
                <a:solidFill>
                  <a:schemeClr val="bg1"/>
                </a:solidFill>
              </a:rPr>
              <a:t>authorisation</a:t>
            </a:r>
            <a:r>
              <a:rPr lang="en-US" sz="2000" dirty="0" smtClean="0">
                <a:solidFill>
                  <a:schemeClr val="bg1"/>
                </a:solidFill>
              </a:rPr>
              <a:t> procedure for the installation concerned, </a:t>
            </a:r>
          </a:p>
          <a:p>
            <a:r>
              <a:rPr lang="en-US" sz="2000" dirty="0" smtClean="0">
                <a:solidFill>
                  <a:schemeClr val="bg1"/>
                </a:solidFill>
              </a:rPr>
              <a:t>–        does not allow the competent national authorities to refuse the public concerned access to such a decision by relying on the protection of the confidentiality of commercial or industrial information where such confidentiality is provided for by national or European Union law to protect a legitimate economic interest, and</a:t>
            </a:r>
          </a:p>
          <a:p>
            <a:r>
              <a:rPr lang="en-US" sz="2000" dirty="0" smtClean="0">
                <a:solidFill>
                  <a:schemeClr val="bg1"/>
                </a:solidFill>
              </a:rPr>
              <a:t>–        does not preclude the possibility of rectifying, during the administrative procedure at second instance, an unjustified refusal to make available to the public concerned an urban planning decision, such as that at issue in the main proceedings, during the administrative procedure at first instance, provided that all options and solutions remain possible and that rectification at that stage of the procedure still allows that public effectively to influence the outcome of the decision-making process, this being a matter for the national court to determine.</a:t>
            </a:r>
          </a:p>
          <a:p>
            <a:r>
              <a:rPr lang="en-US" sz="2000" dirty="0" smtClean="0">
                <a:solidFill>
                  <a:schemeClr val="bg1"/>
                </a:solidFill>
              </a:rPr>
              <a:t> </a:t>
            </a:r>
            <a:endParaRPr lang="en-US" sz="1800" i="1" dirty="0">
              <a:solidFill>
                <a:schemeClr val="bg1"/>
              </a:solidFill>
            </a:endParaRPr>
          </a:p>
        </p:txBody>
      </p:sp>
    </p:spTree>
    <p:extLst>
      <p:ext uri="{BB962C8B-B14F-4D97-AF65-F5344CB8AC3E}">
        <p14:creationId xmlns:p14="http://schemas.microsoft.com/office/powerpoint/2010/main" val="323505553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8</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ECJ court rulings</a:t>
            </a:r>
            <a:endParaRPr lang="en-GB" dirty="0"/>
          </a:p>
        </p:txBody>
      </p:sp>
      <p:sp>
        <p:nvSpPr>
          <p:cNvPr id="2" name="Rectangle 1"/>
          <p:cNvSpPr/>
          <p:nvPr/>
        </p:nvSpPr>
        <p:spPr>
          <a:xfrm>
            <a:off x="202557" y="899482"/>
            <a:ext cx="8686800" cy="5724644"/>
          </a:xfrm>
          <a:prstGeom prst="rect">
            <a:avLst/>
          </a:prstGeom>
          <a:solidFill>
            <a:srgbClr val="0070C0"/>
          </a:solidFill>
        </p:spPr>
        <p:txBody>
          <a:bodyPr wrap="square">
            <a:spAutoFit/>
          </a:bodyPr>
          <a:lstStyle/>
          <a:p>
            <a:r>
              <a:rPr lang="en-US" sz="2000" dirty="0" smtClean="0">
                <a:solidFill>
                  <a:schemeClr val="bg1"/>
                </a:solidFill>
              </a:rPr>
              <a:t>…..91  Therefore, the answer to the second question is that Directive 96/61 must be interpreted as meaning that it:</a:t>
            </a:r>
          </a:p>
          <a:p>
            <a:endParaRPr lang="en-US" sz="2000" dirty="0" smtClean="0">
              <a:solidFill>
                <a:schemeClr val="bg1"/>
              </a:solidFill>
            </a:endParaRPr>
          </a:p>
          <a:p>
            <a:r>
              <a:rPr lang="en-US" sz="1800" dirty="0" smtClean="0">
                <a:solidFill>
                  <a:schemeClr val="bg1"/>
                </a:solidFill>
              </a:rPr>
              <a:t>–        requires that the public concerned have access to an urban planning decision, such as that at issue in the main proceedings, from the beginning of the </a:t>
            </a:r>
            <a:r>
              <a:rPr lang="en-US" sz="1800" dirty="0" err="1" smtClean="0">
                <a:solidFill>
                  <a:schemeClr val="bg1"/>
                </a:solidFill>
              </a:rPr>
              <a:t>authorisation</a:t>
            </a:r>
            <a:r>
              <a:rPr lang="en-US" sz="1800" dirty="0" smtClean="0">
                <a:solidFill>
                  <a:schemeClr val="bg1"/>
                </a:solidFill>
              </a:rPr>
              <a:t> procedure for the installation concerned, </a:t>
            </a:r>
          </a:p>
          <a:p>
            <a:r>
              <a:rPr lang="en-US" sz="1800" dirty="0" smtClean="0">
                <a:solidFill>
                  <a:schemeClr val="bg1"/>
                </a:solidFill>
              </a:rPr>
              <a:t>–        does not allow the competent national authorities to refuse the public concerned access to such a decision by relying on the protection of the confidentiality of commercial or industrial information where such confidentiality is provided for by national or European Union law to protect a legitimate economic interest, and</a:t>
            </a:r>
          </a:p>
          <a:p>
            <a:r>
              <a:rPr lang="en-US" sz="1800" dirty="0" smtClean="0">
                <a:solidFill>
                  <a:schemeClr val="bg1"/>
                </a:solidFill>
              </a:rPr>
              <a:t>–        does not preclude the possibility of rectifying, during the administrative procedure at second instance, an unjustified refusal to make available to the public concerned an urban planning decision, such as that at issue in the main proceedings, during the administrative procedure at first instance, provided that all options and solutions remain possible and that rectification at that stage of the procedure still allows that public effectively to influence the outcome of the decision-making process, this being a matter for the national court to determine.</a:t>
            </a:r>
          </a:p>
        </p:txBody>
      </p:sp>
    </p:spTree>
    <p:extLst>
      <p:ext uri="{BB962C8B-B14F-4D97-AF65-F5344CB8AC3E}">
        <p14:creationId xmlns:p14="http://schemas.microsoft.com/office/powerpoint/2010/main" val="98313918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F719090-979C-4C4C-8EFD-F681C0F994F6}" type="slidenum">
              <a:rPr lang="en-GB" altLang="en-US" smtClean="0"/>
              <a:pPr>
                <a:defRPr/>
              </a:pPr>
              <a:t>9</a:t>
            </a:fld>
            <a:endParaRPr lang="en-GB" altLang="en-US"/>
          </a:p>
        </p:txBody>
      </p:sp>
      <p:sp>
        <p:nvSpPr>
          <p:cNvPr id="10" name="Title 1"/>
          <p:cNvSpPr>
            <a:spLocks noGrp="1"/>
          </p:cNvSpPr>
          <p:nvPr>
            <p:ph type="title"/>
          </p:nvPr>
        </p:nvSpPr>
        <p:spPr>
          <a:xfrm>
            <a:off x="228600" y="-38754"/>
            <a:ext cx="8584314" cy="863600"/>
          </a:xfrm>
        </p:spPr>
        <p:txBody>
          <a:bodyPr/>
          <a:lstStyle/>
          <a:p>
            <a:r>
              <a:rPr lang="en-US" dirty="0" smtClean="0"/>
              <a:t/>
            </a:r>
            <a:br>
              <a:rPr lang="en-US" dirty="0" smtClean="0"/>
            </a:br>
            <a:r>
              <a:rPr lang="en-US" dirty="0" smtClean="0"/>
              <a:t>Public Participation, ECJ court rulings</a:t>
            </a:r>
            <a:endParaRPr lang="en-GB" dirty="0"/>
          </a:p>
        </p:txBody>
      </p:sp>
      <p:sp>
        <p:nvSpPr>
          <p:cNvPr id="2" name="Rectangle 1"/>
          <p:cNvSpPr/>
          <p:nvPr/>
        </p:nvSpPr>
        <p:spPr>
          <a:xfrm>
            <a:off x="202557" y="1374044"/>
            <a:ext cx="8686800" cy="4062651"/>
          </a:xfrm>
          <a:prstGeom prst="rect">
            <a:avLst/>
          </a:prstGeom>
          <a:solidFill>
            <a:srgbClr val="0070C0"/>
          </a:solidFill>
        </p:spPr>
        <p:txBody>
          <a:bodyPr wrap="square">
            <a:spAutoFit/>
          </a:bodyPr>
          <a:lstStyle/>
          <a:p>
            <a:r>
              <a:rPr lang="en-GB" sz="2000" b="1" dirty="0">
                <a:solidFill>
                  <a:schemeClr val="bg1"/>
                </a:solidFill>
              </a:rPr>
              <a:t>CASE C-216/05, </a:t>
            </a:r>
            <a:r>
              <a:rPr lang="en-GB" sz="2000" b="1" dirty="0" smtClean="0">
                <a:solidFill>
                  <a:schemeClr val="bg1"/>
                </a:solidFill>
              </a:rPr>
              <a:t>Commission vs Ireland</a:t>
            </a:r>
            <a:endParaRPr lang="en-GB" sz="2000" i="1" dirty="0">
              <a:solidFill>
                <a:schemeClr val="bg1"/>
              </a:solidFill>
            </a:endParaRPr>
          </a:p>
          <a:p>
            <a:endParaRPr lang="en-US" sz="2000" i="1" dirty="0" smtClean="0">
              <a:solidFill>
                <a:srgbClr val="FFC000"/>
              </a:solidFill>
            </a:endParaRPr>
          </a:p>
          <a:p>
            <a:r>
              <a:rPr lang="en-US" sz="2000" dirty="0">
                <a:solidFill>
                  <a:schemeClr val="bg1"/>
                </a:solidFill>
              </a:rPr>
              <a:t>By its </a:t>
            </a:r>
            <a:r>
              <a:rPr lang="en-US" sz="2000" dirty="0">
                <a:solidFill>
                  <a:srgbClr val="FFC000"/>
                </a:solidFill>
              </a:rPr>
              <a:t>second question</a:t>
            </a:r>
            <a:r>
              <a:rPr lang="en-US" sz="2000" dirty="0">
                <a:solidFill>
                  <a:schemeClr val="bg1"/>
                </a:solidFill>
              </a:rPr>
              <a:t>, the referring court asks, in essence, whether Directive 96/61 must be interpreted as requiring that the public should have access, from the beginning of the </a:t>
            </a:r>
            <a:r>
              <a:rPr lang="en-US" sz="2000" dirty="0" err="1">
                <a:solidFill>
                  <a:schemeClr val="bg1"/>
                </a:solidFill>
              </a:rPr>
              <a:t>authorisation</a:t>
            </a:r>
            <a:r>
              <a:rPr lang="en-US" sz="2000" dirty="0">
                <a:solidFill>
                  <a:schemeClr val="bg1"/>
                </a:solidFill>
              </a:rPr>
              <a:t> procedure for a landfill site, to an urban planning decision on the location of that installation. It is also uncertain whether the refusal to disclose that decision may be justified by reliance on commercial confidentiality which protects the information contained in that decision, or, failing that, rectified by access to that decision offered to the public concerned during the administrative procedure at second instance. </a:t>
            </a:r>
            <a:endParaRPr lang="en-US" sz="2000" dirty="0" smtClean="0">
              <a:solidFill>
                <a:schemeClr val="bg1"/>
              </a:solidFill>
            </a:endParaRPr>
          </a:p>
          <a:p>
            <a:endParaRPr lang="en-US" sz="1800" i="1" dirty="0">
              <a:solidFill>
                <a:schemeClr val="bg1"/>
              </a:solidFill>
            </a:endParaRPr>
          </a:p>
        </p:txBody>
      </p:sp>
    </p:spTree>
    <p:extLst>
      <p:ext uri="{BB962C8B-B14F-4D97-AF65-F5344CB8AC3E}">
        <p14:creationId xmlns:p14="http://schemas.microsoft.com/office/powerpoint/2010/main" val="172318510"/>
      </p:ext>
    </p:extLst>
  </p:cSld>
  <p:clrMapOvr>
    <a:masterClrMapping/>
  </p:clrMapOvr>
  <p:transition advClick="0"/>
</p:sld>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00" b="0" i="0" u="none" strike="noStrike" cap="none" normalizeH="0" baseline="0" smtClean="0">
            <a:ln>
              <a:noFill/>
            </a:ln>
            <a:solidFill>
              <a:srgbClr val="333399"/>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00" b="0" i="0" u="none" strike="noStrike" cap="none" normalizeH="0" baseline="0" smtClean="0">
            <a:ln>
              <a:noFill/>
            </a:ln>
            <a:solidFill>
              <a:srgbClr val="333399"/>
            </a:solidFill>
            <a:effectLst/>
            <a:latin typeface="Verdana" pitchFamily="34" charset="0"/>
            <a:cs typeface="Times New Roman" pitchFamily="18"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oposal">
  <a:themeElements>
    <a:clrScheme name="1_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1_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00" b="0" i="0" u="none" strike="noStrike" cap="none" normalizeH="0" baseline="0" smtClean="0">
            <a:ln>
              <a:noFill/>
            </a:ln>
            <a:solidFill>
              <a:srgbClr val="333399"/>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800" b="0" i="0" u="none" strike="noStrike" cap="none" normalizeH="0" baseline="0" smtClean="0">
            <a:ln>
              <a:noFill/>
            </a:ln>
            <a:solidFill>
              <a:srgbClr val="333399"/>
            </a:solidFill>
            <a:effectLst/>
            <a:latin typeface="Verdana" pitchFamily="34" charset="0"/>
            <a:cs typeface="Times New Roman" pitchFamily="18" charset="0"/>
          </a:defRPr>
        </a:defPPr>
      </a:lstStyle>
    </a:lnDef>
  </a:objectDefaults>
  <a:extraClrSchemeLst>
    <a:extraClrScheme>
      <a:clrScheme name="1_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1_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1_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1_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1_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1_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1_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themeOverride>
</file>

<file path=docProps/app.xml><?xml version="1.0" encoding="utf-8"?>
<Properties xmlns="http://schemas.openxmlformats.org/officeDocument/2006/extended-properties" xmlns:vt="http://schemas.openxmlformats.org/officeDocument/2006/docPropsVTypes">
  <Template/>
  <TotalTime>22610</TotalTime>
  <Words>2771</Words>
  <Application>Microsoft Office PowerPoint</Application>
  <PresentationFormat>On-screen Show (4:3)</PresentationFormat>
  <Paragraphs>171</Paragraphs>
  <Slides>28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 Unicode MS</vt:lpstr>
      <vt:lpstr>Arial</vt:lpstr>
      <vt:lpstr>Times New Roman</vt:lpstr>
      <vt:lpstr>Verdana</vt:lpstr>
      <vt:lpstr>Wingdings</vt:lpstr>
      <vt:lpstr>Proposal</vt:lpstr>
      <vt:lpstr>1_Proposal</vt:lpstr>
      <vt:lpstr>PowerPoint Presentation</vt:lpstr>
      <vt:lpstr> Public Participation, ECJ court rulings</vt:lpstr>
      <vt:lpstr> Public Participation, ECJ court rulings</vt:lpstr>
      <vt:lpstr> Public Participation, ECJ court rulings</vt:lpstr>
      <vt:lpstr> Public Participation, ECJ court rulings</vt:lpstr>
      <vt:lpstr> Public Participation, ECJ court rulings</vt:lpstr>
      <vt:lpstr> Public Participation, ECJ court rulings</vt:lpstr>
      <vt:lpstr> Public Participation, ECJ court rulings</vt:lpstr>
      <vt:lpstr> Public Participation, ECJ court rulings</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 Public Participation, Compliance Committee</vt:lpstr>
      <vt:lpstr>Public Participation:  Good Practice Guidance</vt:lpstr>
      <vt:lpstr>Public Participation:  Practice Guidance</vt:lpstr>
      <vt:lpstr>Conclusion</vt:lpstr>
    </vt:vector>
  </TitlesOfParts>
  <Company>BEI | EIB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luminita andrei</cp:lastModifiedBy>
  <cp:revision>789</cp:revision>
  <cp:lastPrinted>2015-03-30T12:38:00Z</cp:lastPrinted>
  <dcterms:created xsi:type="dcterms:W3CDTF">2006-01-09T13:15:24Z</dcterms:created>
  <dcterms:modified xsi:type="dcterms:W3CDTF">2016-12-08T10:01:59Z</dcterms:modified>
</cp:coreProperties>
</file>